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7" r:id="rId2"/>
    <p:sldId id="258" r:id="rId3"/>
    <p:sldId id="380" r:id="rId4"/>
    <p:sldId id="385" r:id="rId5"/>
    <p:sldId id="384" r:id="rId6"/>
    <p:sldId id="382" r:id="rId7"/>
    <p:sldId id="381" r:id="rId8"/>
    <p:sldId id="386" r:id="rId9"/>
    <p:sldId id="291" r:id="rId10"/>
    <p:sldId id="274" r:id="rId11"/>
    <p:sldId id="275" r:id="rId12"/>
    <p:sldId id="277" r:id="rId13"/>
    <p:sldId id="276" r:id="rId14"/>
    <p:sldId id="278" r:id="rId15"/>
    <p:sldId id="387" r:id="rId16"/>
    <p:sldId id="388" r:id="rId17"/>
    <p:sldId id="280" r:id="rId18"/>
    <p:sldId id="389" r:id="rId19"/>
    <p:sldId id="390" r:id="rId20"/>
    <p:sldId id="391" r:id="rId21"/>
    <p:sldId id="392" r:id="rId22"/>
    <p:sldId id="394" r:id="rId23"/>
    <p:sldId id="395" r:id="rId24"/>
    <p:sldId id="379" r:id="rId25"/>
    <p:sldId id="879" r:id="rId26"/>
    <p:sldId id="883" r:id="rId27"/>
    <p:sldId id="884" r:id="rId28"/>
    <p:sldId id="456" r:id="rId29"/>
    <p:sldId id="449" r:id="rId30"/>
    <p:sldId id="450" r:id="rId31"/>
    <p:sldId id="885" r:id="rId32"/>
    <p:sldId id="886" r:id="rId33"/>
    <p:sldId id="887" r:id="rId34"/>
    <p:sldId id="353" r:id="rId35"/>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1A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Estilo medio 1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Estilo medio 1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D03447BB-5D67-496B-8E87-E561075AD55C}" styleName="Estilo oscuro 1 - Énfasis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16" autoAdjust="0"/>
    <p:restoredTop sz="40884" autoAdjust="0"/>
  </p:normalViewPr>
  <p:slideViewPr>
    <p:cSldViewPr snapToGrid="0">
      <p:cViewPr varScale="1">
        <p:scale>
          <a:sx n="29" d="100"/>
          <a:sy n="29" d="100"/>
        </p:scale>
        <p:origin x="2418" y="60"/>
      </p:cViewPr>
      <p:guideLst>
        <p:guide orient="horz" pos="2137"/>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B1AB9A-BD8D-4B5D-B284-C355B70AED08}" type="doc">
      <dgm:prSet loTypeId="urn:microsoft.com/office/officeart/2005/8/layout/hList6" loCatId="list" qsTypeId="urn:microsoft.com/office/officeart/2005/8/quickstyle/simple3" qsCatId="simple" csTypeId="urn:microsoft.com/office/officeart/2005/8/colors/accent1_2" csCatId="accent1" phldr="1"/>
      <dgm:spPr/>
      <dgm:t>
        <a:bodyPr/>
        <a:lstStyle/>
        <a:p>
          <a:endParaRPr lang="es-ES"/>
        </a:p>
      </dgm:t>
    </dgm:pt>
    <dgm:pt modelId="{68BA27D7-FBD7-4FBF-96A7-70EC07B575FA}">
      <dgm:prSet phldrT="[Texto]" custT="1"/>
      <dgm:spPr>
        <a:noFill/>
        <a:ln w="38100">
          <a:solidFill>
            <a:schemeClr val="accent5"/>
          </a:solidFill>
        </a:ln>
        <a:scene3d>
          <a:camera prst="orthographicFront"/>
          <a:lightRig rig="flat" dir="t"/>
        </a:scene3d>
        <a:sp3d prstMaterial="dkEdge">
          <a:bevelT w="8200" h="38100" prst="coolSlant"/>
        </a:sp3d>
      </dgm:spPr>
      <dgm:t>
        <a:bodyPr/>
        <a:lstStyle/>
        <a:p>
          <a:r>
            <a:rPr lang="es-ES" sz="1800" b="1" dirty="0">
              <a:solidFill>
                <a:srgbClr val="1F1A34"/>
              </a:solidFill>
              <a:latin typeface="Arial" panose="020B0604020202020204" pitchFamily="34" charset="0"/>
              <a:cs typeface="Arial" panose="020B0604020202020204" pitchFamily="34" charset="0"/>
            </a:rPr>
            <a:t>BAJO RIESGO</a:t>
          </a:r>
        </a:p>
      </dgm:t>
    </dgm:pt>
    <dgm:pt modelId="{2D8D2209-8AF2-4A0D-82A7-F9BCD858D6C4}" type="parTrans" cxnId="{C294AAEE-1AD3-4835-B91E-88DDAA69F37B}">
      <dgm:prSet/>
      <dgm:spPr/>
      <dgm:t>
        <a:bodyPr/>
        <a:lstStyle/>
        <a:p>
          <a:endParaRPr lang="es-ES"/>
        </a:p>
      </dgm:t>
    </dgm:pt>
    <dgm:pt modelId="{9B334745-AF32-4056-95B9-5F6105906663}" type="sibTrans" cxnId="{C294AAEE-1AD3-4835-B91E-88DDAA69F37B}">
      <dgm:prSet/>
      <dgm:spPr/>
      <dgm:t>
        <a:bodyPr/>
        <a:lstStyle/>
        <a:p>
          <a:endParaRPr lang="es-ES"/>
        </a:p>
      </dgm:t>
    </dgm:pt>
    <dgm:pt modelId="{1698CEBA-7BEE-49D8-9CFD-5CD5B08AF8DB}">
      <dgm:prSet phldrT="[Texto]"/>
      <dgm:spPr>
        <a:noFill/>
        <a:ln w="38100">
          <a:solidFill>
            <a:schemeClr val="accent5"/>
          </a:solidFill>
        </a:ln>
        <a:scene3d>
          <a:camera prst="orthographicFront"/>
          <a:lightRig rig="flat" dir="t"/>
        </a:scene3d>
        <a:sp3d prstMaterial="dkEdge">
          <a:bevelT w="8200" h="38100" prst="coolSlant"/>
        </a:sp3d>
      </dgm:spPr>
      <dgm:t>
        <a:bodyPr/>
        <a:lstStyle/>
        <a:p>
          <a:r>
            <a:rPr lang="es-ES" sz="1500" dirty="0">
              <a:solidFill>
                <a:srgbClr val="1F1A34"/>
              </a:solidFill>
              <a:latin typeface="Arial" panose="020B0604020202020204" pitchFamily="34" charset="0"/>
              <a:cs typeface="Arial" panose="020B0604020202020204" pitchFamily="34" charset="0"/>
            </a:rPr>
            <a:t>Recomendaciones básicas </a:t>
          </a:r>
        </a:p>
      </dgm:t>
    </dgm:pt>
    <dgm:pt modelId="{55FE9B38-BEBD-4041-89D7-E5F14B9583B2}" type="parTrans" cxnId="{ABA8DBCD-90C4-4C6A-AC06-CF5F5BE2BF54}">
      <dgm:prSet/>
      <dgm:spPr/>
      <dgm:t>
        <a:bodyPr/>
        <a:lstStyle/>
        <a:p>
          <a:endParaRPr lang="es-ES"/>
        </a:p>
      </dgm:t>
    </dgm:pt>
    <dgm:pt modelId="{8FFEC692-0ADF-41AF-8D2C-CC96ACF1182C}" type="sibTrans" cxnId="{ABA8DBCD-90C4-4C6A-AC06-CF5F5BE2BF54}">
      <dgm:prSet/>
      <dgm:spPr/>
      <dgm:t>
        <a:bodyPr/>
        <a:lstStyle/>
        <a:p>
          <a:endParaRPr lang="es-ES"/>
        </a:p>
      </dgm:t>
    </dgm:pt>
    <dgm:pt modelId="{9B03A9A7-4798-44FC-828D-2D4C9D41825F}">
      <dgm:prSet phldrT="[Texto]"/>
      <dgm:spPr>
        <a:noFill/>
        <a:ln w="38100">
          <a:solidFill>
            <a:schemeClr val="accent1">
              <a:lumMod val="50000"/>
            </a:schemeClr>
          </a:solidFill>
        </a:ln>
        <a:scene3d>
          <a:camera prst="orthographicFront"/>
          <a:lightRig rig="flat" dir="t"/>
        </a:scene3d>
        <a:sp3d prstMaterial="dkEdge">
          <a:bevelT w="8200" h="38100" prst="coolSlant"/>
        </a:sp3d>
      </dgm:spPr>
      <dgm:t>
        <a:bodyPr/>
        <a:lstStyle/>
        <a:p>
          <a:r>
            <a:rPr lang="es-ES" b="1" dirty="0">
              <a:solidFill>
                <a:srgbClr val="1F1A34"/>
              </a:solidFill>
              <a:latin typeface="Arial" panose="020B0604020202020204" pitchFamily="34" charset="0"/>
              <a:cs typeface="Arial" panose="020B0604020202020204" pitchFamily="34" charset="0"/>
            </a:rPr>
            <a:t>RIESGO MODERADO</a:t>
          </a:r>
        </a:p>
      </dgm:t>
    </dgm:pt>
    <dgm:pt modelId="{87C0BBC3-D127-469F-A610-C277E2D69C4F}" type="parTrans" cxnId="{78FBFC6E-4CC7-4021-A17A-10895F722931}">
      <dgm:prSet/>
      <dgm:spPr/>
      <dgm:t>
        <a:bodyPr/>
        <a:lstStyle/>
        <a:p>
          <a:endParaRPr lang="es-ES"/>
        </a:p>
      </dgm:t>
    </dgm:pt>
    <dgm:pt modelId="{BDE3CCDA-7119-4056-8462-B599BEA210E7}" type="sibTrans" cxnId="{78FBFC6E-4CC7-4021-A17A-10895F722931}">
      <dgm:prSet/>
      <dgm:spPr/>
      <dgm:t>
        <a:bodyPr/>
        <a:lstStyle/>
        <a:p>
          <a:endParaRPr lang="es-ES"/>
        </a:p>
      </dgm:t>
    </dgm:pt>
    <dgm:pt modelId="{A6E1AD9A-D685-4E0B-B602-3F5BD0F64878}">
      <dgm:prSet phldrT="[Texto]"/>
      <dgm:spPr>
        <a:noFill/>
        <a:ln w="38100">
          <a:solidFill>
            <a:schemeClr val="accent1">
              <a:lumMod val="50000"/>
            </a:schemeClr>
          </a:solidFill>
        </a:ln>
        <a:scene3d>
          <a:camera prst="orthographicFront"/>
          <a:lightRig rig="flat" dir="t"/>
        </a:scene3d>
        <a:sp3d prstMaterial="dkEdge">
          <a:bevelT w="8200" h="38100" prst="coolSlant"/>
        </a:sp3d>
      </dgm:spPr>
      <dgm:t>
        <a:bodyPr/>
        <a:lstStyle/>
        <a:p>
          <a:r>
            <a:rPr lang="es-ES" dirty="0">
              <a:solidFill>
                <a:srgbClr val="1F1A34"/>
              </a:solidFill>
              <a:latin typeface="Arial" panose="020B0604020202020204" pitchFamily="34" charset="0"/>
              <a:cs typeface="Arial" panose="020B0604020202020204" pitchFamily="34" charset="0"/>
            </a:rPr>
            <a:t>Documentar el aporte dietético durante 3 días</a:t>
          </a:r>
        </a:p>
      </dgm:t>
    </dgm:pt>
    <dgm:pt modelId="{82877A0F-3E4F-4FE6-AD93-44089EFB429E}" type="parTrans" cxnId="{295BE970-DB35-40DD-894C-33D608EC0032}">
      <dgm:prSet/>
      <dgm:spPr/>
      <dgm:t>
        <a:bodyPr/>
        <a:lstStyle/>
        <a:p>
          <a:endParaRPr lang="es-ES"/>
        </a:p>
      </dgm:t>
    </dgm:pt>
    <dgm:pt modelId="{2189854A-0D4C-4595-BFD1-F5FB76AA0284}" type="sibTrans" cxnId="{295BE970-DB35-40DD-894C-33D608EC0032}">
      <dgm:prSet/>
      <dgm:spPr/>
      <dgm:t>
        <a:bodyPr/>
        <a:lstStyle/>
        <a:p>
          <a:endParaRPr lang="es-ES"/>
        </a:p>
      </dgm:t>
    </dgm:pt>
    <dgm:pt modelId="{799AB145-1FFA-4CCB-A911-31B868DA8414}">
      <dgm:prSet phldrT="[Texto]"/>
      <dgm:spPr>
        <a:noFill/>
        <a:ln w="38100">
          <a:solidFill>
            <a:srgbClr val="1F1A34"/>
          </a:solidFill>
        </a:ln>
        <a:scene3d>
          <a:camera prst="orthographicFront"/>
          <a:lightRig rig="flat" dir="t"/>
        </a:scene3d>
        <a:sp3d prstMaterial="dkEdge">
          <a:bevelT w="8200" h="38100" prst="coolSlant"/>
        </a:sp3d>
      </dgm:spPr>
      <dgm:t>
        <a:bodyPr/>
        <a:lstStyle/>
        <a:p>
          <a:r>
            <a:rPr lang="es-ES" b="1" dirty="0">
              <a:solidFill>
                <a:srgbClr val="1F1A34"/>
              </a:solidFill>
              <a:latin typeface="Arial" panose="020B0604020202020204" pitchFamily="34" charset="0"/>
              <a:cs typeface="Arial" panose="020B0604020202020204" pitchFamily="34" charset="0"/>
            </a:rPr>
            <a:t>ALTO RIESGO</a:t>
          </a:r>
        </a:p>
      </dgm:t>
    </dgm:pt>
    <dgm:pt modelId="{AC3024AB-E2C0-4C19-8FAB-D780FD2C174B}" type="parTrans" cxnId="{ABD154B6-2874-4B2F-A45F-14CC60B19E61}">
      <dgm:prSet/>
      <dgm:spPr/>
      <dgm:t>
        <a:bodyPr/>
        <a:lstStyle/>
        <a:p>
          <a:endParaRPr lang="es-ES"/>
        </a:p>
      </dgm:t>
    </dgm:pt>
    <dgm:pt modelId="{9FCCCC1C-617F-4769-8449-1D4A235A8D38}" type="sibTrans" cxnId="{ABD154B6-2874-4B2F-A45F-14CC60B19E61}">
      <dgm:prSet/>
      <dgm:spPr/>
      <dgm:t>
        <a:bodyPr/>
        <a:lstStyle/>
        <a:p>
          <a:endParaRPr lang="es-ES"/>
        </a:p>
      </dgm:t>
    </dgm:pt>
    <dgm:pt modelId="{87D16EFA-8651-4969-8D8D-3F7BF700FA28}">
      <dgm:prSet/>
      <dgm:spPr>
        <a:noFill/>
        <a:ln w="38100">
          <a:solidFill>
            <a:schemeClr val="accent5"/>
          </a:solidFill>
        </a:ln>
        <a:scene3d>
          <a:camera prst="orthographicFront"/>
          <a:lightRig rig="flat" dir="t"/>
        </a:scene3d>
        <a:sp3d prstMaterial="dkEdge">
          <a:bevelT w="8200" h="38100" prst="coolSlant"/>
        </a:sp3d>
      </dgm:spPr>
      <dgm:t>
        <a:bodyPr/>
        <a:lstStyle/>
        <a:p>
          <a:r>
            <a:rPr lang="es-ES" sz="1500" dirty="0">
              <a:solidFill>
                <a:srgbClr val="1F1A34"/>
              </a:solidFill>
              <a:latin typeface="Arial" panose="020B0604020202020204" pitchFamily="34" charset="0"/>
              <a:cs typeface="Arial" panose="020B0604020202020204" pitchFamily="34" charset="0"/>
            </a:rPr>
            <a:t>Repetir el tamizaje</a:t>
          </a:r>
        </a:p>
      </dgm:t>
    </dgm:pt>
    <dgm:pt modelId="{A601133B-C5CE-4413-9801-C25EE607E36B}" type="parTrans" cxnId="{31E07302-C4B3-48CD-AA7B-1F50AC8A3029}">
      <dgm:prSet/>
      <dgm:spPr/>
      <dgm:t>
        <a:bodyPr/>
        <a:lstStyle/>
        <a:p>
          <a:endParaRPr lang="es-ES"/>
        </a:p>
      </dgm:t>
    </dgm:pt>
    <dgm:pt modelId="{04964101-B5C0-4C05-B7B8-F6D4E0228DFA}" type="sibTrans" cxnId="{31E07302-C4B3-48CD-AA7B-1F50AC8A3029}">
      <dgm:prSet/>
      <dgm:spPr/>
      <dgm:t>
        <a:bodyPr/>
        <a:lstStyle/>
        <a:p>
          <a:endParaRPr lang="es-ES"/>
        </a:p>
      </dgm:t>
    </dgm:pt>
    <dgm:pt modelId="{417B82FE-905D-49A5-8564-FC7765313455}">
      <dgm:prSet/>
      <dgm:spPr>
        <a:noFill/>
        <a:ln w="38100">
          <a:solidFill>
            <a:schemeClr val="accent5"/>
          </a:solidFill>
        </a:ln>
        <a:scene3d>
          <a:camera prst="orthographicFront"/>
          <a:lightRig rig="flat" dir="t"/>
        </a:scene3d>
        <a:sp3d prstMaterial="dkEdge">
          <a:bevelT w="8200" h="38100" prst="coolSlant"/>
        </a:sp3d>
      </dgm:spPr>
      <dgm:t>
        <a:bodyPr/>
        <a:lstStyle/>
        <a:p>
          <a:r>
            <a:rPr lang="es-ES" sz="1500" dirty="0">
              <a:solidFill>
                <a:srgbClr val="1F1A34"/>
              </a:solidFill>
              <a:latin typeface="Arial" panose="020B0604020202020204" pitchFamily="34" charset="0"/>
              <a:cs typeface="Arial" panose="020B0604020202020204" pitchFamily="34" charset="0"/>
            </a:rPr>
            <a:t>Hospital: todas las semanas</a:t>
          </a:r>
        </a:p>
      </dgm:t>
    </dgm:pt>
    <dgm:pt modelId="{5F27BF47-3950-4B97-9163-CA1B5B34265D}" type="parTrans" cxnId="{0E23A242-FB01-49E4-99EE-0903E746FA25}">
      <dgm:prSet/>
      <dgm:spPr/>
      <dgm:t>
        <a:bodyPr/>
        <a:lstStyle/>
        <a:p>
          <a:endParaRPr lang="es-ES"/>
        </a:p>
      </dgm:t>
    </dgm:pt>
    <dgm:pt modelId="{C248C43B-EEDF-4E74-A480-BB7D68A2AE39}" type="sibTrans" cxnId="{0E23A242-FB01-49E4-99EE-0903E746FA25}">
      <dgm:prSet/>
      <dgm:spPr/>
      <dgm:t>
        <a:bodyPr/>
        <a:lstStyle/>
        <a:p>
          <a:endParaRPr lang="es-ES"/>
        </a:p>
      </dgm:t>
    </dgm:pt>
    <dgm:pt modelId="{50EDC924-0DC6-43F6-99AD-0B35ACD3635E}">
      <dgm:prSet/>
      <dgm:spPr>
        <a:noFill/>
        <a:ln w="38100">
          <a:solidFill>
            <a:schemeClr val="accent5"/>
          </a:solidFill>
        </a:ln>
        <a:scene3d>
          <a:camera prst="orthographicFront"/>
          <a:lightRig rig="flat" dir="t"/>
        </a:scene3d>
        <a:sp3d prstMaterial="dkEdge">
          <a:bevelT w="8200" h="38100" prst="coolSlant"/>
        </a:sp3d>
      </dgm:spPr>
      <dgm:t>
        <a:bodyPr/>
        <a:lstStyle/>
        <a:p>
          <a:r>
            <a:rPr lang="es-ES" sz="1500" dirty="0">
              <a:solidFill>
                <a:srgbClr val="1F1A34"/>
              </a:solidFill>
              <a:latin typeface="Arial" panose="020B0604020202020204" pitchFamily="34" charset="0"/>
              <a:cs typeface="Arial" panose="020B0604020202020204" pitchFamily="34" charset="0"/>
            </a:rPr>
            <a:t>Comunidad: cada año</a:t>
          </a:r>
        </a:p>
      </dgm:t>
    </dgm:pt>
    <dgm:pt modelId="{D59DC021-8EB5-4D5F-B8A6-915189AF90A0}" type="parTrans" cxnId="{FCC82CBF-9415-4969-9F6C-4AC3A0E4C1C6}">
      <dgm:prSet/>
      <dgm:spPr/>
      <dgm:t>
        <a:bodyPr/>
        <a:lstStyle/>
        <a:p>
          <a:endParaRPr lang="es-ES"/>
        </a:p>
      </dgm:t>
    </dgm:pt>
    <dgm:pt modelId="{0BCE5110-DE8A-4256-9AE1-A5CA75F9063E}" type="sibTrans" cxnId="{FCC82CBF-9415-4969-9F6C-4AC3A0E4C1C6}">
      <dgm:prSet/>
      <dgm:spPr/>
      <dgm:t>
        <a:bodyPr/>
        <a:lstStyle/>
        <a:p>
          <a:endParaRPr lang="es-ES"/>
        </a:p>
      </dgm:t>
    </dgm:pt>
    <dgm:pt modelId="{4003CF1C-1950-4EF7-98CA-5859562E7BDC}">
      <dgm:prSet/>
      <dgm:spPr>
        <a:noFill/>
        <a:ln w="38100">
          <a:solidFill>
            <a:schemeClr val="accent1">
              <a:lumMod val="50000"/>
            </a:schemeClr>
          </a:solidFill>
        </a:ln>
        <a:scene3d>
          <a:camera prst="orthographicFront"/>
          <a:lightRig rig="flat" dir="t"/>
        </a:scene3d>
        <a:sp3d prstMaterial="dkEdge">
          <a:bevelT w="8200" h="38100" prst="coolSlant"/>
        </a:sp3d>
      </dgm:spPr>
      <dgm:t>
        <a:bodyPr/>
        <a:lstStyle/>
        <a:p>
          <a:r>
            <a:rPr lang="es-ES" dirty="0">
              <a:solidFill>
                <a:srgbClr val="1F1A34"/>
              </a:solidFill>
              <a:latin typeface="Arial" panose="020B0604020202020204" pitchFamily="34" charset="0"/>
              <a:cs typeface="Arial" panose="020B0604020202020204" pitchFamily="34" charset="0"/>
            </a:rPr>
            <a:t>Si el aporte es </a:t>
          </a:r>
          <a:r>
            <a:rPr lang="es-ES" b="1" i="1" dirty="0">
              <a:solidFill>
                <a:srgbClr val="1F1A34"/>
              </a:solidFill>
              <a:latin typeface="Arial" panose="020B0604020202020204" pitchFamily="34" charset="0"/>
              <a:cs typeface="Arial" panose="020B0604020202020204" pitchFamily="34" charset="0"/>
            </a:rPr>
            <a:t>suficiente</a:t>
          </a:r>
          <a:r>
            <a:rPr lang="es-ES" dirty="0">
              <a:solidFill>
                <a:srgbClr val="1F1A34"/>
              </a:solidFill>
              <a:latin typeface="Arial" panose="020B0604020202020204" pitchFamily="34" charset="0"/>
              <a:cs typeface="Arial" panose="020B0604020202020204" pitchFamily="34" charset="0"/>
            </a:rPr>
            <a:t>: repetir el tamizaje</a:t>
          </a:r>
        </a:p>
      </dgm:t>
    </dgm:pt>
    <dgm:pt modelId="{21F20E66-DC62-45B0-804C-BEF7DB7A0BE3}" type="parTrans" cxnId="{E09C635D-184E-4030-BA93-68BD762F7688}">
      <dgm:prSet/>
      <dgm:spPr/>
      <dgm:t>
        <a:bodyPr/>
        <a:lstStyle/>
        <a:p>
          <a:endParaRPr lang="es-ES"/>
        </a:p>
      </dgm:t>
    </dgm:pt>
    <dgm:pt modelId="{6B5F4807-1D21-45D6-9CE6-FB43366D9022}" type="sibTrans" cxnId="{E09C635D-184E-4030-BA93-68BD762F7688}">
      <dgm:prSet/>
      <dgm:spPr/>
      <dgm:t>
        <a:bodyPr/>
        <a:lstStyle/>
        <a:p>
          <a:endParaRPr lang="es-ES"/>
        </a:p>
      </dgm:t>
    </dgm:pt>
    <dgm:pt modelId="{B52BD188-5C31-477F-A9A1-826E3788C6C7}">
      <dgm:prSet/>
      <dgm:spPr>
        <a:noFill/>
        <a:ln w="38100">
          <a:solidFill>
            <a:schemeClr val="accent1">
              <a:lumMod val="50000"/>
            </a:schemeClr>
          </a:solidFill>
        </a:ln>
        <a:scene3d>
          <a:camera prst="orthographicFront"/>
          <a:lightRig rig="flat" dir="t"/>
        </a:scene3d>
        <a:sp3d prstMaterial="dkEdge">
          <a:bevelT w="8200" h="38100" prst="coolSlant"/>
        </a:sp3d>
      </dgm:spPr>
      <dgm:t>
        <a:bodyPr/>
        <a:lstStyle/>
        <a:p>
          <a:r>
            <a:rPr lang="es-ES">
              <a:solidFill>
                <a:srgbClr val="1F1A34"/>
              </a:solidFill>
              <a:latin typeface="Arial" panose="020B0604020202020204" pitchFamily="34" charset="0"/>
              <a:cs typeface="Arial" panose="020B0604020202020204" pitchFamily="34" charset="0"/>
            </a:rPr>
            <a:t>Hospital: todas las semanas</a:t>
          </a:r>
          <a:endParaRPr lang="es-ES" dirty="0">
            <a:solidFill>
              <a:srgbClr val="1F1A34"/>
            </a:solidFill>
            <a:latin typeface="Arial" panose="020B0604020202020204" pitchFamily="34" charset="0"/>
            <a:cs typeface="Arial" panose="020B0604020202020204" pitchFamily="34" charset="0"/>
          </a:endParaRPr>
        </a:p>
      </dgm:t>
    </dgm:pt>
    <dgm:pt modelId="{5207671C-424B-44CD-9214-8496C6B2965B}" type="parTrans" cxnId="{EA462FD9-E573-4F4F-A8A1-15022B102C61}">
      <dgm:prSet/>
      <dgm:spPr/>
      <dgm:t>
        <a:bodyPr/>
        <a:lstStyle/>
        <a:p>
          <a:endParaRPr lang="es-ES"/>
        </a:p>
      </dgm:t>
    </dgm:pt>
    <dgm:pt modelId="{B1894AEE-0D88-406E-94E6-3A4077CAF7CC}" type="sibTrans" cxnId="{EA462FD9-E573-4F4F-A8A1-15022B102C61}">
      <dgm:prSet/>
      <dgm:spPr/>
      <dgm:t>
        <a:bodyPr/>
        <a:lstStyle/>
        <a:p>
          <a:endParaRPr lang="es-ES"/>
        </a:p>
      </dgm:t>
    </dgm:pt>
    <dgm:pt modelId="{06D87D1E-E6EA-4F88-9B8A-A603CA748D54}">
      <dgm:prSet/>
      <dgm:spPr>
        <a:noFill/>
        <a:ln w="38100">
          <a:solidFill>
            <a:schemeClr val="accent1">
              <a:lumMod val="50000"/>
            </a:schemeClr>
          </a:solidFill>
        </a:ln>
        <a:scene3d>
          <a:camera prst="orthographicFront"/>
          <a:lightRig rig="flat" dir="t"/>
        </a:scene3d>
        <a:sp3d prstMaterial="dkEdge">
          <a:bevelT w="8200" h="38100" prst="coolSlant"/>
        </a:sp3d>
      </dgm:spPr>
      <dgm:t>
        <a:bodyPr/>
        <a:lstStyle/>
        <a:p>
          <a:r>
            <a:rPr lang="es-ES" dirty="0">
              <a:solidFill>
                <a:srgbClr val="1F1A34"/>
              </a:solidFill>
              <a:latin typeface="Arial" panose="020B0604020202020204" pitchFamily="34" charset="0"/>
              <a:cs typeface="Arial" panose="020B0604020202020204" pitchFamily="34" charset="0"/>
            </a:rPr>
            <a:t>Residencias: todos los meses</a:t>
          </a:r>
        </a:p>
      </dgm:t>
    </dgm:pt>
    <dgm:pt modelId="{0C4F84C6-6BC1-4BEE-B2C9-D3FD65316504}" type="parTrans" cxnId="{B8036A9C-6856-4A18-BA79-A1C842F1B5D7}">
      <dgm:prSet/>
      <dgm:spPr/>
      <dgm:t>
        <a:bodyPr/>
        <a:lstStyle/>
        <a:p>
          <a:endParaRPr lang="es-ES"/>
        </a:p>
      </dgm:t>
    </dgm:pt>
    <dgm:pt modelId="{62E1B207-D523-4105-92B6-374D23334116}" type="sibTrans" cxnId="{B8036A9C-6856-4A18-BA79-A1C842F1B5D7}">
      <dgm:prSet/>
      <dgm:spPr/>
      <dgm:t>
        <a:bodyPr/>
        <a:lstStyle/>
        <a:p>
          <a:endParaRPr lang="es-ES"/>
        </a:p>
      </dgm:t>
    </dgm:pt>
    <dgm:pt modelId="{4647543C-F551-4788-8D55-11D9C27A2930}">
      <dgm:prSet/>
      <dgm:spPr>
        <a:noFill/>
        <a:ln w="38100">
          <a:solidFill>
            <a:schemeClr val="accent1">
              <a:lumMod val="50000"/>
            </a:schemeClr>
          </a:solidFill>
        </a:ln>
        <a:scene3d>
          <a:camera prst="orthographicFront"/>
          <a:lightRig rig="flat" dir="t"/>
        </a:scene3d>
        <a:sp3d prstMaterial="dkEdge">
          <a:bevelT w="8200" h="38100" prst="coolSlant"/>
        </a:sp3d>
      </dgm:spPr>
      <dgm:t>
        <a:bodyPr/>
        <a:lstStyle/>
        <a:p>
          <a:r>
            <a:rPr lang="es-ES" dirty="0">
              <a:solidFill>
                <a:srgbClr val="1F1A34"/>
              </a:solidFill>
              <a:latin typeface="Arial" panose="020B0604020202020204" pitchFamily="34" charset="0"/>
              <a:cs typeface="Arial" panose="020B0604020202020204" pitchFamily="34" charset="0"/>
            </a:rPr>
            <a:t>Comunidad: cada 2-3 meses</a:t>
          </a:r>
        </a:p>
      </dgm:t>
    </dgm:pt>
    <dgm:pt modelId="{2690EE93-8926-4782-B51D-643EB7983964}" type="parTrans" cxnId="{CD40B03A-DCFE-4AAF-9D90-58344853154A}">
      <dgm:prSet/>
      <dgm:spPr/>
      <dgm:t>
        <a:bodyPr/>
        <a:lstStyle/>
        <a:p>
          <a:endParaRPr lang="es-ES"/>
        </a:p>
      </dgm:t>
    </dgm:pt>
    <dgm:pt modelId="{5B9C0800-7A4F-4AE0-8863-3B26085E8F2A}" type="sibTrans" cxnId="{CD40B03A-DCFE-4AAF-9D90-58344853154A}">
      <dgm:prSet/>
      <dgm:spPr/>
      <dgm:t>
        <a:bodyPr/>
        <a:lstStyle/>
        <a:p>
          <a:endParaRPr lang="es-ES"/>
        </a:p>
      </dgm:t>
    </dgm:pt>
    <dgm:pt modelId="{23541967-996D-4786-B3BE-9D2D88615EE9}">
      <dgm:prSet/>
      <dgm:spPr>
        <a:noFill/>
        <a:ln w="38100">
          <a:solidFill>
            <a:schemeClr val="accent1">
              <a:lumMod val="50000"/>
            </a:schemeClr>
          </a:solidFill>
        </a:ln>
        <a:scene3d>
          <a:camera prst="orthographicFront"/>
          <a:lightRig rig="flat" dir="t"/>
        </a:scene3d>
        <a:sp3d prstMaterial="dkEdge">
          <a:bevelT w="8200" h="38100" prst="coolSlant"/>
        </a:sp3d>
      </dgm:spPr>
      <dgm:t>
        <a:bodyPr/>
        <a:lstStyle/>
        <a:p>
          <a:r>
            <a:rPr lang="es-ES" dirty="0">
              <a:solidFill>
                <a:srgbClr val="1F1A34"/>
              </a:solidFill>
              <a:latin typeface="Arial" panose="020B0604020202020204" pitchFamily="34" charset="0"/>
              <a:cs typeface="Arial" panose="020B0604020202020204" pitchFamily="34" charset="0"/>
            </a:rPr>
            <a:t>Si el aporte es </a:t>
          </a:r>
          <a:r>
            <a:rPr lang="es-ES" b="1" i="1" dirty="0">
              <a:solidFill>
                <a:srgbClr val="1F1A34"/>
              </a:solidFill>
              <a:latin typeface="Arial" panose="020B0604020202020204" pitchFamily="34" charset="0"/>
              <a:cs typeface="Arial" panose="020B0604020202020204" pitchFamily="34" charset="0"/>
            </a:rPr>
            <a:t>insuficiente</a:t>
          </a:r>
          <a:r>
            <a:rPr lang="es-ES" dirty="0">
              <a:solidFill>
                <a:srgbClr val="1F1A34"/>
              </a:solidFill>
              <a:latin typeface="Arial" panose="020B0604020202020204" pitchFamily="34" charset="0"/>
              <a:cs typeface="Arial" panose="020B0604020202020204" pitchFamily="34" charset="0"/>
            </a:rPr>
            <a:t>: mejorar y aumentar el aporte nutricional total, controlar y realizar ajustes</a:t>
          </a:r>
        </a:p>
      </dgm:t>
    </dgm:pt>
    <dgm:pt modelId="{2B99F37F-7334-4813-9B8F-0DA98B826542}" type="parTrans" cxnId="{55F3674B-420B-47EC-8FF5-5DFE1BC62A51}">
      <dgm:prSet/>
      <dgm:spPr/>
      <dgm:t>
        <a:bodyPr/>
        <a:lstStyle/>
        <a:p>
          <a:endParaRPr lang="es-ES"/>
        </a:p>
      </dgm:t>
    </dgm:pt>
    <dgm:pt modelId="{E9F5ACB0-AF6F-42CB-977D-A06EEC4D5B1C}" type="sibTrans" cxnId="{55F3674B-420B-47EC-8FF5-5DFE1BC62A51}">
      <dgm:prSet/>
      <dgm:spPr/>
      <dgm:t>
        <a:bodyPr/>
        <a:lstStyle/>
        <a:p>
          <a:endParaRPr lang="es-ES"/>
        </a:p>
      </dgm:t>
    </dgm:pt>
    <dgm:pt modelId="{D6D83CEF-7F36-441D-B3EF-ED2828177E80}">
      <dgm:prSet/>
      <dgm:spPr>
        <a:noFill/>
        <a:ln w="38100">
          <a:solidFill>
            <a:srgbClr val="1F1A34"/>
          </a:solidFill>
        </a:ln>
        <a:scene3d>
          <a:camera prst="orthographicFront"/>
          <a:lightRig rig="flat" dir="t"/>
        </a:scene3d>
        <a:sp3d prstMaterial="dkEdge">
          <a:bevelT w="8200" h="38100" prst="coolSlant"/>
        </a:sp3d>
      </dgm:spPr>
      <dgm:t>
        <a:bodyPr/>
        <a:lstStyle/>
        <a:p>
          <a:r>
            <a:rPr lang="es-ES" dirty="0">
              <a:solidFill>
                <a:srgbClr val="1F1A34"/>
              </a:solidFill>
              <a:latin typeface="Arial" panose="020B0604020202020204" pitchFamily="34" charset="0"/>
              <a:cs typeface="Arial" panose="020B0604020202020204" pitchFamily="34" charset="0"/>
            </a:rPr>
            <a:t>Derivar a un profesional en nutrición  o a un equipo de apoyo nutricional</a:t>
          </a:r>
        </a:p>
      </dgm:t>
    </dgm:pt>
    <dgm:pt modelId="{9A5486D4-4B15-4530-98BD-5CD1447BC8E4}" type="parTrans" cxnId="{046248BC-B1A4-48DF-B335-D26B5D0C2E49}">
      <dgm:prSet/>
      <dgm:spPr/>
      <dgm:t>
        <a:bodyPr/>
        <a:lstStyle/>
        <a:p>
          <a:endParaRPr lang="es-ES"/>
        </a:p>
      </dgm:t>
    </dgm:pt>
    <dgm:pt modelId="{6AB10AC9-DC18-4C85-A9E6-913B9D67CB2A}" type="sibTrans" cxnId="{046248BC-B1A4-48DF-B335-D26B5D0C2E49}">
      <dgm:prSet/>
      <dgm:spPr/>
      <dgm:t>
        <a:bodyPr/>
        <a:lstStyle/>
        <a:p>
          <a:endParaRPr lang="es-ES"/>
        </a:p>
      </dgm:t>
    </dgm:pt>
    <dgm:pt modelId="{6D5FB151-1556-4CB3-9A57-9E0287531748}">
      <dgm:prSet/>
      <dgm:spPr>
        <a:noFill/>
        <a:ln w="38100">
          <a:solidFill>
            <a:srgbClr val="1F1A34"/>
          </a:solidFill>
        </a:ln>
        <a:scene3d>
          <a:camera prst="orthographicFront"/>
          <a:lightRig rig="flat" dir="t"/>
        </a:scene3d>
        <a:sp3d prstMaterial="dkEdge">
          <a:bevelT w="8200" h="38100" prst="coolSlant"/>
        </a:sp3d>
      </dgm:spPr>
      <dgm:t>
        <a:bodyPr/>
        <a:lstStyle/>
        <a:p>
          <a:r>
            <a:rPr lang="es-ES" dirty="0">
              <a:solidFill>
                <a:srgbClr val="1F1A34"/>
              </a:solidFill>
              <a:latin typeface="Arial" panose="020B0604020202020204" pitchFamily="34" charset="0"/>
              <a:cs typeface="Arial" panose="020B0604020202020204" pitchFamily="34" charset="0"/>
            </a:rPr>
            <a:t>Mejorar y aumentar el aporte nutricional total, controlar y revisar ajustes.</a:t>
          </a:r>
        </a:p>
      </dgm:t>
    </dgm:pt>
    <dgm:pt modelId="{457597D3-DD72-4EF5-9169-5AED8CADE443}" type="parTrans" cxnId="{D04674A3-55B0-4D02-B7B1-F7D45CF7601F}">
      <dgm:prSet/>
      <dgm:spPr/>
      <dgm:t>
        <a:bodyPr/>
        <a:lstStyle/>
        <a:p>
          <a:endParaRPr lang="es-ES"/>
        </a:p>
      </dgm:t>
    </dgm:pt>
    <dgm:pt modelId="{4AF4A21A-BDF7-49E4-A377-CFE0648BCA1F}" type="sibTrans" cxnId="{D04674A3-55B0-4D02-B7B1-F7D45CF7601F}">
      <dgm:prSet/>
      <dgm:spPr/>
      <dgm:t>
        <a:bodyPr/>
        <a:lstStyle/>
        <a:p>
          <a:endParaRPr lang="es-ES"/>
        </a:p>
      </dgm:t>
    </dgm:pt>
    <dgm:pt modelId="{B53D2D37-DA06-4672-95D2-2B5021FC6CC4}">
      <dgm:prSet/>
      <dgm:spPr>
        <a:noFill/>
        <a:ln w="38100">
          <a:solidFill>
            <a:srgbClr val="1F1A34"/>
          </a:solidFill>
        </a:ln>
        <a:scene3d>
          <a:camera prst="orthographicFront"/>
          <a:lightRig rig="flat" dir="t"/>
        </a:scene3d>
        <a:sp3d prstMaterial="dkEdge">
          <a:bevelT w="8200" h="38100" prst="coolSlant"/>
        </a:sp3d>
      </dgm:spPr>
      <dgm:t>
        <a:bodyPr/>
        <a:lstStyle/>
        <a:p>
          <a:r>
            <a:rPr lang="es-ES" dirty="0">
              <a:solidFill>
                <a:srgbClr val="1F1A34"/>
              </a:solidFill>
              <a:latin typeface="Arial" panose="020B0604020202020204" pitchFamily="34" charset="0"/>
              <a:cs typeface="Arial" panose="020B0604020202020204" pitchFamily="34" charset="0"/>
            </a:rPr>
            <a:t>Repetir el tamizaje</a:t>
          </a:r>
        </a:p>
      </dgm:t>
    </dgm:pt>
    <dgm:pt modelId="{CEFDC89C-473C-4942-8C6F-284822681328}" type="parTrans" cxnId="{B34F9F3A-15F4-4015-91CA-8FA3FA33CE8F}">
      <dgm:prSet/>
      <dgm:spPr/>
      <dgm:t>
        <a:bodyPr/>
        <a:lstStyle/>
        <a:p>
          <a:endParaRPr lang="es-ES"/>
        </a:p>
      </dgm:t>
    </dgm:pt>
    <dgm:pt modelId="{A79B2FEA-0699-4060-ADDE-FDFBD5F3BB88}" type="sibTrans" cxnId="{B34F9F3A-15F4-4015-91CA-8FA3FA33CE8F}">
      <dgm:prSet/>
      <dgm:spPr/>
      <dgm:t>
        <a:bodyPr/>
        <a:lstStyle/>
        <a:p>
          <a:endParaRPr lang="es-ES"/>
        </a:p>
      </dgm:t>
    </dgm:pt>
    <dgm:pt modelId="{149C1B1C-5CED-460E-80A4-785D196EEDE5}">
      <dgm:prSet/>
      <dgm:spPr>
        <a:noFill/>
        <a:ln w="38100">
          <a:solidFill>
            <a:srgbClr val="1F1A34"/>
          </a:solidFill>
        </a:ln>
        <a:scene3d>
          <a:camera prst="orthographicFront"/>
          <a:lightRig rig="flat" dir="t"/>
        </a:scene3d>
        <a:sp3d prstMaterial="dkEdge">
          <a:bevelT w="8200" h="38100" prst="coolSlant"/>
        </a:sp3d>
      </dgm:spPr>
      <dgm:t>
        <a:bodyPr/>
        <a:lstStyle/>
        <a:p>
          <a:r>
            <a:rPr lang="es-ES">
              <a:solidFill>
                <a:srgbClr val="1F1A34"/>
              </a:solidFill>
              <a:latin typeface="Arial" panose="020B0604020202020204" pitchFamily="34" charset="0"/>
              <a:cs typeface="Arial" panose="020B0604020202020204" pitchFamily="34" charset="0"/>
            </a:rPr>
            <a:t>Hospital: todas las semanas </a:t>
          </a:r>
          <a:endParaRPr lang="es-ES" dirty="0">
            <a:solidFill>
              <a:srgbClr val="1F1A34"/>
            </a:solidFill>
            <a:latin typeface="Arial" panose="020B0604020202020204" pitchFamily="34" charset="0"/>
            <a:cs typeface="Arial" panose="020B0604020202020204" pitchFamily="34" charset="0"/>
          </a:endParaRPr>
        </a:p>
      </dgm:t>
    </dgm:pt>
    <dgm:pt modelId="{7AAD0A15-F72E-4C37-9340-E5148EDE8FA7}" type="parTrans" cxnId="{431F701A-8DC3-4567-BFA0-0A01336C0361}">
      <dgm:prSet/>
      <dgm:spPr/>
      <dgm:t>
        <a:bodyPr/>
        <a:lstStyle/>
        <a:p>
          <a:endParaRPr lang="es-ES"/>
        </a:p>
      </dgm:t>
    </dgm:pt>
    <dgm:pt modelId="{72782588-A4E2-4660-B1FD-AC5797C47676}" type="sibTrans" cxnId="{431F701A-8DC3-4567-BFA0-0A01336C0361}">
      <dgm:prSet/>
      <dgm:spPr/>
      <dgm:t>
        <a:bodyPr/>
        <a:lstStyle/>
        <a:p>
          <a:endParaRPr lang="es-ES"/>
        </a:p>
      </dgm:t>
    </dgm:pt>
    <dgm:pt modelId="{11925C03-968D-496F-AAAD-4D3AC769EDD9}">
      <dgm:prSet/>
      <dgm:spPr>
        <a:noFill/>
        <a:ln w="38100">
          <a:solidFill>
            <a:srgbClr val="1F1A34"/>
          </a:solidFill>
        </a:ln>
        <a:scene3d>
          <a:camera prst="orthographicFront"/>
          <a:lightRig rig="flat" dir="t"/>
        </a:scene3d>
        <a:sp3d prstMaterial="dkEdge">
          <a:bevelT w="8200" h="38100" prst="coolSlant"/>
        </a:sp3d>
      </dgm:spPr>
      <dgm:t>
        <a:bodyPr/>
        <a:lstStyle/>
        <a:p>
          <a:r>
            <a:rPr lang="es-ES">
              <a:solidFill>
                <a:srgbClr val="1F1A34"/>
              </a:solidFill>
              <a:latin typeface="Arial" panose="020B0604020202020204" pitchFamily="34" charset="0"/>
              <a:cs typeface="Arial" panose="020B0604020202020204" pitchFamily="34" charset="0"/>
            </a:rPr>
            <a:t>Residencias: todos los meses </a:t>
          </a:r>
          <a:endParaRPr lang="es-ES" dirty="0">
            <a:solidFill>
              <a:srgbClr val="1F1A34"/>
            </a:solidFill>
            <a:latin typeface="Arial" panose="020B0604020202020204" pitchFamily="34" charset="0"/>
            <a:cs typeface="Arial" panose="020B0604020202020204" pitchFamily="34" charset="0"/>
          </a:endParaRPr>
        </a:p>
      </dgm:t>
    </dgm:pt>
    <dgm:pt modelId="{8003AF20-0611-4CE6-9B93-B75F30645F5B}" type="parTrans" cxnId="{56E0075F-175F-453D-A775-853AF17C25F8}">
      <dgm:prSet/>
      <dgm:spPr/>
      <dgm:t>
        <a:bodyPr/>
        <a:lstStyle/>
        <a:p>
          <a:endParaRPr lang="es-ES"/>
        </a:p>
      </dgm:t>
    </dgm:pt>
    <dgm:pt modelId="{52C4CB5A-5502-4E1B-B287-7E2E77FA77BB}" type="sibTrans" cxnId="{56E0075F-175F-453D-A775-853AF17C25F8}">
      <dgm:prSet/>
      <dgm:spPr/>
      <dgm:t>
        <a:bodyPr/>
        <a:lstStyle/>
        <a:p>
          <a:endParaRPr lang="es-ES"/>
        </a:p>
      </dgm:t>
    </dgm:pt>
    <dgm:pt modelId="{38558EE5-5DDF-46C3-BC86-D399A9D3A070}">
      <dgm:prSet/>
      <dgm:spPr>
        <a:noFill/>
        <a:ln w="38100">
          <a:solidFill>
            <a:srgbClr val="1F1A34"/>
          </a:solidFill>
        </a:ln>
        <a:scene3d>
          <a:camera prst="orthographicFront"/>
          <a:lightRig rig="flat" dir="t"/>
        </a:scene3d>
        <a:sp3d prstMaterial="dkEdge">
          <a:bevelT w="8200" h="38100" prst="coolSlant"/>
        </a:sp3d>
      </dgm:spPr>
      <dgm:t>
        <a:bodyPr/>
        <a:lstStyle/>
        <a:p>
          <a:r>
            <a:rPr lang="es-ES" dirty="0">
              <a:solidFill>
                <a:srgbClr val="1F1A34"/>
              </a:solidFill>
              <a:latin typeface="Arial" panose="020B0604020202020204" pitchFamily="34" charset="0"/>
              <a:cs typeface="Arial" panose="020B0604020202020204" pitchFamily="34" charset="0"/>
            </a:rPr>
            <a:t>Comunidad: todos los meses</a:t>
          </a:r>
        </a:p>
      </dgm:t>
    </dgm:pt>
    <dgm:pt modelId="{239A683A-C96F-41E0-8786-FB12DBE9E4FF}" type="parTrans" cxnId="{ACC86ACB-CE21-4FA0-B81E-13DC0A9BF633}">
      <dgm:prSet/>
      <dgm:spPr/>
      <dgm:t>
        <a:bodyPr/>
        <a:lstStyle/>
        <a:p>
          <a:endParaRPr lang="es-ES"/>
        </a:p>
      </dgm:t>
    </dgm:pt>
    <dgm:pt modelId="{0035A3A3-644A-48EE-B87F-97F7154D9662}" type="sibTrans" cxnId="{ACC86ACB-CE21-4FA0-B81E-13DC0A9BF633}">
      <dgm:prSet/>
      <dgm:spPr/>
      <dgm:t>
        <a:bodyPr/>
        <a:lstStyle/>
        <a:p>
          <a:endParaRPr lang="es-ES"/>
        </a:p>
      </dgm:t>
    </dgm:pt>
    <dgm:pt modelId="{763FEB9A-AC10-414C-8966-257539DD5284}">
      <dgm:prSet/>
      <dgm:spPr>
        <a:noFill/>
        <a:ln w="38100">
          <a:solidFill>
            <a:schemeClr val="accent5"/>
          </a:solidFill>
        </a:ln>
        <a:scene3d>
          <a:camera prst="orthographicFront"/>
          <a:lightRig rig="flat" dir="t"/>
        </a:scene3d>
        <a:sp3d prstMaterial="dkEdge">
          <a:bevelT w="8200" h="38100" prst="coolSlant"/>
        </a:sp3d>
      </dgm:spPr>
      <dgm:t>
        <a:bodyPr/>
        <a:lstStyle/>
        <a:p>
          <a:endParaRPr lang="es-ES" sz="1500" dirty="0">
            <a:solidFill>
              <a:srgbClr val="1F1A34"/>
            </a:solidFill>
            <a:latin typeface="Arial" panose="020B0604020202020204" pitchFamily="34" charset="0"/>
            <a:cs typeface="Arial" panose="020B0604020202020204" pitchFamily="34" charset="0"/>
          </a:endParaRPr>
        </a:p>
      </dgm:t>
    </dgm:pt>
    <dgm:pt modelId="{1F4EFF16-4607-2542-96B6-8819354A8F04}" type="parTrans" cxnId="{27CA679B-35C3-954A-9DBA-0FAFC9E5FCF6}">
      <dgm:prSet/>
      <dgm:spPr/>
      <dgm:t>
        <a:bodyPr/>
        <a:lstStyle/>
        <a:p>
          <a:endParaRPr lang="es-ES"/>
        </a:p>
      </dgm:t>
    </dgm:pt>
    <dgm:pt modelId="{1EE4F8D1-3DB4-5343-A9C9-B15F74F24959}" type="sibTrans" cxnId="{27CA679B-35C3-954A-9DBA-0FAFC9E5FCF6}">
      <dgm:prSet/>
      <dgm:spPr/>
      <dgm:t>
        <a:bodyPr/>
        <a:lstStyle/>
        <a:p>
          <a:endParaRPr lang="es-ES"/>
        </a:p>
      </dgm:t>
    </dgm:pt>
    <dgm:pt modelId="{40AB44E5-5705-2849-BA93-61A17853254D}">
      <dgm:prSet/>
      <dgm:spPr>
        <a:noFill/>
        <a:ln w="38100">
          <a:solidFill>
            <a:schemeClr val="accent5"/>
          </a:solidFill>
        </a:ln>
        <a:scene3d>
          <a:camera prst="orthographicFront"/>
          <a:lightRig rig="flat" dir="t"/>
        </a:scene3d>
        <a:sp3d prstMaterial="dkEdge">
          <a:bevelT w="8200" h="38100" prst="coolSlant"/>
        </a:sp3d>
      </dgm:spPr>
      <dgm:t>
        <a:bodyPr/>
        <a:lstStyle/>
        <a:p>
          <a:r>
            <a:rPr lang="es-ES" sz="1500" dirty="0">
              <a:solidFill>
                <a:srgbClr val="1F1A34"/>
              </a:solidFill>
              <a:latin typeface="Arial" panose="020B0604020202020204" pitchFamily="34" charset="0"/>
              <a:cs typeface="Arial" panose="020B0604020202020204" pitchFamily="34" charset="0"/>
            </a:rPr>
            <a:t> Residencias: todos los meses</a:t>
          </a:r>
        </a:p>
      </dgm:t>
    </dgm:pt>
    <dgm:pt modelId="{76DCD21E-F0B0-1248-B9FC-CC167ADE4AF6}" type="parTrans" cxnId="{EAFBB8E4-1F10-7E40-B027-DA9595F70D13}">
      <dgm:prSet/>
      <dgm:spPr/>
      <dgm:t>
        <a:bodyPr/>
        <a:lstStyle/>
        <a:p>
          <a:endParaRPr lang="es-ES"/>
        </a:p>
      </dgm:t>
    </dgm:pt>
    <dgm:pt modelId="{D855CB0F-44B4-7A4A-A3C0-B0A9D1B3E741}" type="sibTrans" cxnId="{EAFBB8E4-1F10-7E40-B027-DA9595F70D13}">
      <dgm:prSet/>
      <dgm:spPr/>
      <dgm:t>
        <a:bodyPr/>
        <a:lstStyle/>
        <a:p>
          <a:endParaRPr lang="es-ES"/>
        </a:p>
      </dgm:t>
    </dgm:pt>
    <dgm:pt modelId="{0365DE70-93F7-C341-A713-DC135C6FBC33}">
      <dgm:prSet/>
      <dgm:spPr>
        <a:noFill/>
        <a:ln w="38100">
          <a:solidFill>
            <a:schemeClr val="accent5"/>
          </a:solidFill>
        </a:ln>
        <a:scene3d>
          <a:camera prst="orthographicFront"/>
          <a:lightRig rig="flat" dir="t"/>
        </a:scene3d>
        <a:sp3d prstMaterial="dkEdge">
          <a:bevelT w="8200" h="38100" prst="coolSlant"/>
        </a:sp3d>
      </dgm:spPr>
      <dgm:t>
        <a:bodyPr/>
        <a:lstStyle/>
        <a:p>
          <a:endParaRPr lang="es-ES" sz="1500" dirty="0">
            <a:solidFill>
              <a:srgbClr val="1F1A34"/>
            </a:solidFill>
            <a:latin typeface="Arial" panose="020B0604020202020204" pitchFamily="34" charset="0"/>
            <a:cs typeface="Arial" panose="020B0604020202020204" pitchFamily="34" charset="0"/>
          </a:endParaRPr>
        </a:p>
      </dgm:t>
    </dgm:pt>
    <dgm:pt modelId="{B08DC211-5FE5-164C-99B5-2FF394342F35}" type="parTrans" cxnId="{BC88C4BF-9D17-9348-8303-1DFE8B37FCDF}">
      <dgm:prSet/>
      <dgm:spPr/>
      <dgm:t>
        <a:bodyPr/>
        <a:lstStyle/>
        <a:p>
          <a:endParaRPr lang="es-ES"/>
        </a:p>
      </dgm:t>
    </dgm:pt>
    <dgm:pt modelId="{BC4776BF-D58D-2647-9A67-CE669BE6A431}" type="sibTrans" cxnId="{BC88C4BF-9D17-9348-8303-1DFE8B37FCDF}">
      <dgm:prSet/>
      <dgm:spPr/>
      <dgm:t>
        <a:bodyPr/>
        <a:lstStyle/>
        <a:p>
          <a:endParaRPr lang="es-ES"/>
        </a:p>
      </dgm:t>
    </dgm:pt>
    <dgm:pt modelId="{2A76647C-D741-3644-A886-4695DC20FE0D}">
      <dgm:prSet/>
      <dgm:spPr>
        <a:noFill/>
        <a:ln w="38100">
          <a:solidFill>
            <a:schemeClr val="accent5"/>
          </a:solidFill>
        </a:ln>
        <a:scene3d>
          <a:camera prst="orthographicFront"/>
          <a:lightRig rig="flat" dir="t"/>
        </a:scene3d>
        <a:sp3d prstMaterial="dkEdge">
          <a:bevelT w="8200" h="38100" prst="coolSlant"/>
        </a:sp3d>
      </dgm:spPr>
      <dgm:t>
        <a:bodyPr/>
        <a:lstStyle/>
        <a:p>
          <a:endParaRPr lang="es-ES" sz="1500" dirty="0">
            <a:solidFill>
              <a:srgbClr val="1F1A34"/>
            </a:solidFill>
            <a:latin typeface="Arial" panose="020B0604020202020204" pitchFamily="34" charset="0"/>
            <a:cs typeface="Arial" panose="020B0604020202020204" pitchFamily="34" charset="0"/>
          </a:endParaRPr>
        </a:p>
      </dgm:t>
    </dgm:pt>
    <dgm:pt modelId="{F6213305-CFC4-3A4B-BE50-A50A8BEA643A}" type="parTrans" cxnId="{FA64BF90-EE30-9643-AEB6-9AC28BECDEA0}">
      <dgm:prSet/>
      <dgm:spPr/>
      <dgm:t>
        <a:bodyPr/>
        <a:lstStyle/>
        <a:p>
          <a:endParaRPr lang="es-ES"/>
        </a:p>
      </dgm:t>
    </dgm:pt>
    <dgm:pt modelId="{411ED6BB-7D72-F647-85CA-060273D08B33}" type="sibTrans" cxnId="{FA64BF90-EE30-9643-AEB6-9AC28BECDEA0}">
      <dgm:prSet/>
      <dgm:spPr/>
      <dgm:t>
        <a:bodyPr/>
        <a:lstStyle/>
        <a:p>
          <a:endParaRPr lang="es-ES"/>
        </a:p>
      </dgm:t>
    </dgm:pt>
    <dgm:pt modelId="{12A652CD-7231-FC46-A05C-E9F11CD62D0B}">
      <dgm:prSet/>
      <dgm:spPr>
        <a:noFill/>
        <a:ln w="38100">
          <a:solidFill>
            <a:schemeClr val="accent5"/>
          </a:solidFill>
        </a:ln>
        <a:scene3d>
          <a:camera prst="orthographicFront"/>
          <a:lightRig rig="flat" dir="t"/>
        </a:scene3d>
        <a:sp3d prstMaterial="dkEdge">
          <a:bevelT w="8200" h="38100" prst="coolSlant"/>
        </a:sp3d>
      </dgm:spPr>
      <dgm:t>
        <a:bodyPr/>
        <a:lstStyle/>
        <a:p>
          <a:endParaRPr lang="es-ES" sz="1500" dirty="0">
            <a:solidFill>
              <a:srgbClr val="1F1A34"/>
            </a:solidFill>
            <a:latin typeface="Arial" panose="020B0604020202020204" pitchFamily="34" charset="0"/>
            <a:cs typeface="Arial" panose="020B0604020202020204" pitchFamily="34" charset="0"/>
          </a:endParaRPr>
        </a:p>
      </dgm:t>
    </dgm:pt>
    <dgm:pt modelId="{1520C952-92B3-814C-A7F9-DBB9A2F16553}" type="parTrans" cxnId="{B6396EBE-B0F4-0540-9DD5-1B15609E0115}">
      <dgm:prSet/>
      <dgm:spPr/>
      <dgm:t>
        <a:bodyPr/>
        <a:lstStyle/>
        <a:p>
          <a:endParaRPr lang="es-ES"/>
        </a:p>
      </dgm:t>
    </dgm:pt>
    <dgm:pt modelId="{DDAC2B62-08EA-8648-B57E-18BFFE1E0B65}" type="sibTrans" cxnId="{B6396EBE-B0F4-0540-9DD5-1B15609E0115}">
      <dgm:prSet/>
      <dgm:spPr/>
      <dgm:t>
        <a:bodyPr/>
        <a:lstStyle/>
        <a:p>
          <a:endParaRPr lang="es-ES"/>
        </a:p>
      </dgm:t>
    </dgm:pt>
    <dgm:pt modelId="{33681320-7B3D-4857-B686-7C0ACAF486D6}" type="pres">
      <dgm:prSet presAssocID="{99B1AB9A-BD8D-4B5D-B284-C355B70AED08}" presName="Name0" presStyleCnt="0">
        <dgm:presLayoutVars>
          <dgm:dir/>
          <dgm:resizeHandles val="exact"/>
        </dgm:presLayoutVars>
      </dgm:prSet>
      <dgm:spPr/>
    </dgm:pt>
    <dgm:pt modelId="{F0C6FDC7-9A71-4712-B381-839D9672E656}" type="pres">
      <dgm:prSet presAssocID="{68BA27D7-FBD7-4FBF-96A7-70EC07B575FA}" presName="node" presStyleLbl="node1" presStyleIdx="0" presStyleCnt="3">
        <dgm:presLayoutVars>
          <dgm:bulletEnabled val="1"/>
        </dgm:presLayoutVars>
      </dgm:prSet>
      <dgm:spPr/>
    </dgm:pt>
    <dgm:pt modelId="{9A5CC02C-6333-4632-B72B-B3E9C1A24B91}" type="pres">
      <dgm:prSet presAssocID="{9B334745-AF32-4056-95B9-5F6105906663}" presName="sibTrans" presStyleCnt="0"/>
      <dgm:spPr/>
    </dgm:pt>
    <dgm:pt modelId="{276D50BC-6374-4C02-B941-E642930C4226}" type="pres">
      <dgm:prSet presAssocID="{9B03A9A7-4798-44FC-828D-2D4C9D41825F}" presName="node" presStyleLbl="node1" presStyleIdx="1" presStyleCnt="3">
        <dgm:presLayoutVars>
          <dgm:bulletEnabled val="1"/>
        </dgm:presLayoutVars>
      </dgm:prSet>
      <dgm:spPr/>
    </dgm:pt>
    <dgm:pt modelId="{E3D1F3E5-BBB0-4BF5-B357-C6C24B63AF13}" type="pres">
      <dgm:prSet presAssocID="{BDE3CCDA-7119-4056-8462-B599BEA210E7}" presName="sibTrans" presStyleCnt="0"/>
      <dgm:spPr/>
    </dgm:pt>
    <dgm:pt modelId="{78426B0A-D721-4E4F-822A-B954E8DA098E}" type="pres">
      <dgm:prSet presAssocID="{799AB145-1FFA-4CCB-A911-31B868DA8414}" presName="node" presStyleLbl="node1" presStyleIdx="2" presStyleCnt="3">
        <dgm:presLayoutVars>
          <dgm:bulletEnabled val="1"/>
        </dgm:presLayoutVars>
      </dgm:prSet>
      <dgm:spPr/>
    </dgm:pt>
  </dgm:ptLst>
  <dgm:cxnLst>
    <dgm:cxn modelId="{31E07302-C4B3-48CD-AA7B-1F50AC8A3029}" srcId="{68BA27D7-FBD7-4FBF-96A7-70EC07B575FA}" destId="{87D16EFA-8651-4969-8D8D-3F7BF700FA28}" srcOrd="2" destOrd="0" parTransId="{A601133B-C5CE-4413-9801-C25EE607E36B}" sibTransId="{04964101-B5C0-4C05-B7B8-F6D4E0228DFA}"/>
    <dgm:cxn modelId="{B7CEE908-E424-4F91-B7A6-05E7934A02D7}" type="presOf" srcId="{9B03A9A7-4798-44FC-828D-2D4C9D41825F}" destId="{276D50BC-6374-4C02-B941-E642930C4226}" srcOrd="0" destOrd="0" presId="urn:microsoft.com/office/officeart/2005/8/layout/hList6"/>
    <dgm:cxn modelId="{1CEB1810-1614-439C-AE68-46EEFBF29208}" type="presOf" srcId="{A6E1AD9A-D685-4E0B-B602-3F5BD0F64878}" destId="{276D50BC-6374-4C02-B941-E642930C4226}" srcOrd="0" destOrd="1" presId="urn:microsoft.com/office/officeart/2005/8/layout/hList6"/>
    <dgm:cxn modelId="{431F701A-8DC3-4567-BFA0-0A01336C0361}" srcId="{799AB145-1FFA-4CCB-A911-31B868DA8414}" destId="{149C1B1C-5CED-460E-80A4-785D196EEDE5}" srcOrd="3" destOrd="0" parTransId="{7AAD0A15-F72E-4C37-9340-E5148EDE8FA7}" sibTransId="{72782588-A4E2-4660-B1FD-AC5797C47676}"/>
    <dgm:cxn modelId="{F966741D-49D8-274C-BDD8-DB52E9E234E4}" type="presOf" srcId="{763FEB9A-AC10-414C-8966-257539DD5284}" destId="{F0C6FDC7-9A71-4712-B381-839D9672E656}" srcOrd="0" destOrd="4" presId="urn:microsoft.com/office/officeart/2005/8/layout/hList6"/>
    <dgm:cxn modelId="{78278722-0F13-4FFA-9012-6572A10BFC13}" type="presOf" srcId="{4647543C-F551-4788-8D55-11D9C27A2930}" destId="{276D50BC-6374-4C02-B941-E642930C4226}" srcOrd="0" destOrd="5" presId="urn:microsoft.com/office/officeart/2005/8/layout/hList6"/>
    <dgm:cxn modelId="{89C4A931-7520-4861-BDD8-F8C797A15997}" type="presOf" srcId="{6D5FB151-1556-4CB3-9A57-9E0287531748}" destId="{78426B0A-D721-4E4F-822A-B954E8DA098E}" srcOrd="0" destOrd="2" presId="urn:microsoft.com/office/officeart/2005/8/layout/hList6"/>
    <dgm:cxn modelId="{11EBF439-2397-D64F-B7E1-93AB9BE3A768}" type="presOf" srcId="{12A652CD-7231-FC46-A05C-E9F11CD62D0B}" destId="{F0C6FDC7-9A71-4712-B381-839D9672E656}" srcOrd="0" destOrd="2" presId="urn:microsoft.com/office/officeart/2005/8/layout/hList6"/>
    <dgm:cxn modelId="{B34F9F3A-15F4-4015-91CA-8FA3FA33CE8F}" srcId="{799AB145-1FFA-4CCB-A911-31B868DA8414}" destId="{B53D2D37-DA06-4672-95D2-2B5021FC6CC4}" srcOrd="2" destOrd="0" parTransId="{CEFDC89C-473C-4942-8C6F-284822681328}" sibTransId="{A79B2FEA-0699-4060-ADDE-FDFBD5F3BB88}"/>
    <dgm:cxn modelId="{CD40B03A-DCFE-4AAF-9D90-58344853154A}" srcId="{9B03A9A7-4798-44FC-828D-2D4C9D41825F}" destId="{4647543C-F551-4788-8D55-11D9C27A2930}" srcOrd="4" destOrd="0" parTransId="{2690EE93-8926-4782-B51D-643EB7983964}" sibTransId="{5B9C0800-7A4F-4AE0-8863-3B26085E8F2A}"/>
    <dgm:cxn modelId="{39AC733E-4CDE-4B0C-AE92-F3F5CFC29004}" type="presOf" srcId="{99B1AB9A-BD8D-4B5D-B284-C355B70AED08}" destId="{33681320-7B3D-4857-B686-7C0ACAF486D6}" srcOrd="0" destOrd="0" presId="urn:microsoft.com/office/officeart/2005/8/layout/hList6"/>
    <dgm:cxn modelId="{E09C635D-184E-4030-BA93-68BD762F7688}" srcId="{9B03A9A7-4798-44FC-828D-2D4C9D41825F}" destId="{4003CF1C-1950-4EF7-98CA-5859562E7BDC}" srcOrd="1" destOrd="0" parTransId="{21F20E66-DC62-45B0-804C-BEF7DB7A0BE3}" sibTransId="{6B5F4807-1D21-45D6-9CE6-FB43366D9022}"/>
    <dgm:cxn modelId="{56E0075F-175F-453D-A775-853AF17C25F8}" srcId="{799AB145-1FFA-4CCB-A911-31B868DA8414}" destId="{11925C03-968D-496F-AAAD-4D3AC769EDD9}" srcOrd="4" destOrd="0" parTransId="{8003AF20-0611-4CE6-9B93-B75F30645F5B}" sibTransId="{52C4CB5A-5502-4E1B-B287-7E2E77FA77BB}"/>
    <dgm:cxn modelId="{0E23A242-FB01-49E4-99EE-0903E746FA25}" srcId="{68BA27D7-FBD7-4FBF-96A7-70EC07B575FA}" destId="{417B82FE-905D-49A5-8564-FC7765313455}" srcOrd="4" destOrd="0" parTransId="{5F27BF47-3950-4B97-9163-CA1B5B34265D}" sibTransId="{C248C43B-EEDF-4E74-A480-BB7D68A2AE39}"/>
    <dgm:cxn modelId="{5F984048-8320-4325-9163-B405691CA052}" type="presOf" srcId="{B52BD188-5C31-477F-A9A1-826E3788C6C7}" destId="{276D50BC-6374-4C02-B941-E642930C4226}" srcOrd="0" destOrd="3" presId="urn:microsoft.com/office/officeart/2005/8/layout/hList6"/>
    <dgm:cxn modelId="{8C910149-43AF-4207-B9DF-BFC2C8AC3C04}" type="presOf" srcId="{87D16EFA-8651-4969-8D8D-3F7BF700FA28}" destId="{F0C6FDC7-9A71-4712-B381-839D9672E656}" srcOrd="0" destOrd="3" presId="urn:microsoft.com/office/officeart/2005/8/layout/hList6"/>
    <dgm:cxn modelId="{55F3674B-420B-47EC-8FF5-5DFE1BC62A51}" srcId="{9B03A9A7-4798-44FC-828D-2D4C9D41825F}" destId="{23541967-996D-4786-B3BE-9D2D88615EE9}" srcOrd="5" destOrd="0" parTransId="{2B99F37F-7334-4813-9B8F-0DA98B826542}" sibTransId="{E9F5ACB0-AF6F-42CB-977D-A06EEC4D5B1C}"/>
    <dgm:cxn modelId="{426A816C-9BD5-4B45-BC63-82471AFB01FE}" type="presOf" srcId="{2A76647C-D741-3644-A886-4695DC20FE0D}" destId="{F0C6FDC7-9A71-4712-B381-839D9672E656}" srcOrd="0" destOrd="8" presId="urn:microsoft.com/office/officeart/2005/8/layout/hList6"/>
    <dgm:cxn modelId="{78FBFC6E-4CC7-4021-A17A-10895F722931}" srcId="{99B1AB9A-BD8D-4B5D-B284-C355B70AED08}" destId="{9B03A9A7-4798-44FC-828D-2D4C9D41825F}" srcOrd="1" destOrd="0" parTransId="{87C0BBC3-D127-469F-A610-C277E2D69C4F}" sibTransId="{BDE3CCDA-7119-4056-8462-B599BEA210E7}"/>
    <dgm:cxn modelId="{812CA44F-C0F1-4178-ADF3-78A19BCAF845}" type="presOf" srcId="{D6D83CEF-7F36-441D-B3EF-ED2828177E80}" destId="{78426B0A-D721-4E4F-822A-B954E8DA098E}" srcOrd="0" destOrd="1" presId="urn:microsoft.com/office/officeart/2005/8/layout/hList6"/>
    <dgm:cxn modelId="{295BE970-DB35-40DD-894C-33D608EC0032}" srcId="{9B03A9A7-4798-44FC-828D-2D4C9D41825F}" destId="{A6E1AD9A-D685-4E0B-B602-3F5BD0F64878}" srcOrd="0" destOrd="0" parTransId="{82877A0F-3E4F-4FE6-AD93-44089EFB429E}" sibTransId="{2189854A-0D4C-4595-BFD1-F5FB76AA0284}"/>
    <dgm:cxn modelId="{964B2C55-C96A-44A2-BF74-591D59D1FCED}" type="presOf" srcId="{06D87D1E-E6EA-4F88-9B8A-A603CA748D54}" destId="{276D50BC-6374-4C02-B941-E642930C4226}" srcOrd="0" destOrd="4" presId="urn:microsoft.com/office/officeart/2005/8/layout/hList6"/>
    <dgm:cxn modelId="{E8BCA95A-0589-47DE-8F3A-9C47CEE40289}" type="presOf" srcId="{4003CF1C-1950-4EF7-98CA-5859562E7BDC}" destId="{276D50BC-6374-4C02-B941-E642930C4226}" srcOrd="0" destOrd="2" presId="urn:microsoft.com/office/officeart/2005/8/layout/hList6"/>
    <dgm:cxn modelId="{1D35E387-D2B0-499D-8C25-5DD4DC33B12C}" type="presOf" srcId="{38558EE5-5DDF-46C3-BC86-D399A9D3A070}" destId="{78426B0A-D721-4E4F-822A-B954E8DA098E}" srcOrd="0" destOrd="6" presId="urn:microsoft.com/office/officeart/2005/8/layout/hList6"/>
    <dgm:cxn modelId="{3C2C5290-7C75-46AA-BDBC-EF09D24CCE77}" type="presOf" srcId="{417B82FE-905D-49A5-8564-FC7765313455}" destId="{F0C6FDC7-9A71-4712-B381-839D9672E656}" srcOrd="0" destOrd="5" presId="urn:microsoft.com/office/officeart/2005/8/layout/hList6"/>
    <dgm:cxn modelId="{FA64BF90-EE30-9643-AEB6-9AC28BECDEA0}" srcId="{68BA27D7-FBD7-4FBF-96A7-70EC07B575FA}" destId="{2A76647C-D741-3644-A886-4695DC20FE0D}" srcOrd="7" destOrd="0" parTransId="{F6213305-CFC4-3A4B-BE50-A50A8BEA643A}" sibTransId="{411ED6BB-7D72-F647-85CA-060273D08B33}"/>
    <dgm:cxn modelId="{8439219B-DD67-4ABB-863B-083DECBC5430}" type="presOf" srcId="{149C1B1C-5CED-460E-80A4-785D196EEDE5}" destId="{78426B0A-D721-4E4F-822A-B954E8DA098E}" srcOrd="0" destOrd="4" presId="urn:microsoft.com/office/officeart/2005/8/layout/hList6"/>
    <dgm:cxn modelId="{27CA679B-35C3-954A-9DBA-0FAFC9E5FCF6}" srcId="{68BA27D7-FBD7-4FBF-96A7-70EC07B575FA}" destId="{763FEB9A-AC10-414C-8966-257539DD5284}" srcOrd="3" destOrd="0" parTransId="{1F4EFF16-4607-2542-96B6-8819354A8F04}" sibTransId="{1EE4F8D1-3DB4-5343-A9C9-B15F74F24959}"/>
    <dgm:cxn modelId="{B8036A9C-6856-4A18-BA79-A1C842F1B5D7}" srcId="{9B03A9A7-4798-44FC-828D-2D4C9D41825F}" destId="{06D87D1E-E6EA-4F88-9B8A-A603CA748D54}" srcOrd="3" destOrd="0" parTransId="{0C4F84C6-6BC1-4BEE-B2C9-D3FD65316504}" sibTransId="{62E1B207-D523-4105-92B6-374D23334116}"/>
    <dgm:cxn modelId="{D04674A3-55B0-4D02-B7B1-F7D45CF7601F}" srcId="{799AB145-1FFA-4CCB-A911-31B868DA8414}" destId="{6D5FB151-1556-4CB3-9A57-9E0287531748}" srcOrd="1" destOrd="0" parTransId="{457597D3-DD72-4EF5-9169-5AED8CADE443}" sibTransId="{4AF4A21A-BDF7-49E4-A377-CFE0648BCA1F}"/>
    <dgm:cxn modelId="{116BB3B0-7673-40E0-9FE7-010E7A7E1E4A}" type="presOf" srcId="{50EDC924-0DC6-43F6-99AD-0B35ACD3635E}" destId="{F0C6FDC7-9A71-4712-B381-839D9672E656}" srcOrd="0" destOrd="9" presId="urn:microsoft.com/office/officeart/2005/8/layout/hList6"/>
    <dgm:cxn modelId="{CE54BEB1-E634-477C-B7A8-79E801E6D459}" type="presOf" srcId="{11925C03-968D-496F-AAAD-4D3AC769EDD9}" destId="{78426B0A-D721-4E4F-822A-B954E8DA098E}" srcOrd="0" destOrd="5" presId="urn:microsoft.com/office/officeart/2005/8/layout/hList6"/>
    <dgm:cxn modelId="{F81218B3-C171-4B9E-884E-57D87DE72FF2}" type="presOf" srcId="{799AB145-1FFA-4CCB-A911-31B868DA8414}" destId="{78426B0A-D721-4E4F-822A-B954E8DA098E}" srcOrd="0" destOrd="0" presId="urn:microsoft.com/office/officeart/2005/8/layout/hList6"/>
    <dgm:cxn modelId="{ABD154B6-2874-4B2F-A45F-14CC60B19E61}" srcId="{99B1AB9A-BD8D-4B5D-B284-C355B70AED08}" destId="{799AB145-1FFA-4CCB-A911-31B868DA8414}" srcOrd="2" destOrd="0" parTransId="{AC3024AB-E2C0-4C19-8FAB-D780FD2C174B}" sibTransId="{9FCCCC1C-617F-4769-8449-1D4A235A8D38}"/>
    <dgm:cxn modelId="{046248BC-B1A4-48DF-B335-D26B5D0C2E49}" srcId="{799AB145-1FFA-4CCB-A911-31B868DA8414}" destId="{D6D83CEF-7F36-441D-B3EF-ED2828177E80}" srcOrd="0" destOrd="0" parTransId="{9A5486D4-4B15-4530-98BD-5CD1447BC8E4}" sibTransId="{6AB10AC9-DC18-4C85-A9E6-913B9D67CB2A}"/>
    <dgm:cxn modelId="{B6396EBE-B0F4-0540-9DD5-1B15609E0115}" srcId="{68BA27D7-FBD7-4FBF-96A7-70EC07B575FA}" destId="{12A652CD-7231-FC46-A05C-E9F11CD62D0B}" srcOrd="1" destOrd="0" parTransId="{1520C952-92B3-814C-A7F9-DBB9A2F16553}" sibTransId="{DDAC2B62-08EA-8648-B57E-18BFFE1E0B65}"/>
    <dgm:cxn modelId="{FCC82CBF-9415-4969-9F6C-4AC3A0E4C1C6}" srcId="{68BA27D7-FBD7-4FBF-96A7-70EC07B575FA}" destId="{50EDC924-0DC6-43F6-99AD-0B35ACD3635E}" srcOrd="8" destOrd="0" parTransId="{D59DC021-8EB5-4D5F-B8A6-915189AF90A0}" sibTransId="{0BCE5110-DE8A-4256-9AE1-A5CA75F9063E}"/>
    <dgm:cxn modelId="{BC88C4BF-9D17-9348-8303-1DFE8B37FCDF}" srcId="{68BA27D7-FBD7-4FBF-96A7-70EC07B575FA}" destId="{0365DE70-93F7-C341-A713-DC135C6FBC33}" srcOrd="5" destOrd="0" parTransId="{B08DC211-5FE5-164C-99B5-2FF394342F35}" sibTransId="{BC4776BF-D58D-2647-9A67-CE669BE6A431}"/>
    <dgm:cxn modelId="{32F0FCC2-E081-48A4-853C-B3B818E38D01}" type="presOf" srcId="{B53D2D37-DA06-4672-95D2-2B5021FC6CC4}" destId="{78426B0A-D721-4E4F-822A-B954E8DA098E}" srcOrd="0" destOrd="3" presId="urn:microsoft.com/office/officeart/2005/8/layout/hList6"/>
    <dgm:cxn modelId="{58D71DC7-A444-DF46-A942-EAAD91486DA3}" type="presOf" srcId="{0365DE70-93F7-C341-A713-DC135C6FBC33}" destId="{F0C6FDC7-9A71-4712-B381-839D9672E656}" srcOrd="0" destOrd="6" presId="urn:microsoft.com/office/officeart/2005/8/layout/hList6"/>
    <dgm:cxn modelId="{ACC86ACB-CE21-4FA0-B81E-13DC0A9BF633}" srcId="{799AB145-1FFA-4CCB-A911-31B868DA8414}" destId="{38558EE5-5DDF-46C3-BC86-D399A9D3A070}" srcOrd="5" destOrd="0" parTransId="{239A683A-C96F-41E0-8786-FB12DBE9E4FF}" sibTransId="{0035A3A3-644A-48EE-B87F-97F7154D9662}"/>
    <dgm:cxn modelId="{ABA8DBCD-90C4-4C6A-AC06-CF5F5BE2BF54}" srcId="{68BA27D7-FBD7-4FBF-96A7-70EC07B575FA}" destId="{1698CEBA-7BEE-49D8-9CFD-5CD5B08AF8DB}" srcOrd="0" destOrd="0" parTransId="{55FE9B38-BEBD-4041-89D7-E5F14B9583B2}" sibTransId="{8FFEC692-0ADF-41AF-8D2C-CC96ACF1182C}"/>
    <dgm:cxn modelId="{EA462FD9-E573-4F4F-A8A1-15022B102C61}" srcId="{9B03A9A7-4798-44FC-828D-2D4C9D41825F}" destId="{B52BD188-5C31-477F-A9A1-826E3788C6C7}" srcOrd="2" destOrd="0" parTransId="{5207671C-424B-44CD-9214-8496C6B2965B}" sibTransId="{B1894AEE-0D88-406E-94E6-3A4077CAF7CC}"/>
    <dgm:cxn modelId="{C25903E3-62ED-414A-964E-4D518FA7472F}" type="presOf" srcId="{40AB44E5-5705-2849-BA93-61A17853254D}" destId="{F0C6FDC7-9A71-4712-B381-839D9672E656}" srcOrd="0" destOrd="7" presId="urn:microsoft.com/office/officeart/2005/8/layout/hList6"/>
    <dgm:cxn modelId="{EAFBB8E4-1F10-7E40-B027-DA9595F70D13}" srcId="{68BA27D7-FBD7-4FBF-96A7-70EC07B575FA}" destId="{40AB44E5-5705-2849-BA93-61A17853254D}" srcOrd="6" destOrd="0" parTransId="{76DCD21E-F0B0-1248-B9FC-CC167ADE4AF6}" sibTransId="{D855CB0F-44B4-7A4A-A3C0-B0A9D1B3E741}"/>
    <dgm:cxn modelId="{8D2C0AED-9E27-407C-BE68-76E6F7B4F1DC}" type="presOf" srcId="{68BA27D7-FBD7-4FBF-96A7-70EC07B575FA}" destId="{F0C6FDC7-9A71-4712-B381-839D9672E656}" srcOrd="0" destOrd="0" presId="urn:microsoft.com/office/officeart/2005/8/layout/hList6"/>
    <dgm:cxn modelId="{C294AAEE-1AD3-4835-B91E-88DDAA69F37B}" srcId="{99B1AB9A-BD8D-4B5D-B284-C355B70AED08}" destId="{68BA27D7-FBD7-4FBF-96A7-70EC07B575FA}" srcOrd="0" destOrd="0" parTransId="{2D8D2209-8AF2-4A0D-82A7-F9BCD858D6C4}" sibTransId="{9B334745-AF32-4056-95B9-5F6105906663}"/>
    <dgm:cxn modelId="{7E8556F3-C23C-45F5-83CA-C14C4043CB3B}" type="presOf" srcId="{23541967-996D-4786-B3BE-9D2D88615EE9}" destId="{276D50BC-6374-4C02-B941-E642930C4226}" srcOrd="0" destOrd="6" presId="urn:microsoft.com/office/officeart/2005/8/layout/hList6"/>
    <dgm:cxn modelId="{D3C6FCF7-5EDF-4B39-B9BF-C2E8B027E438}" type="presOf" srcId="{1698CEBA-7BEE-49D8-9CFD-5CD5B08AF8DB}" destId="{F0C6FDC7-9A71-4712-B381-839D9672E656}" srcOrd="0" destOrd="1" presId="urn:microsoft.com/office/officeart/2005/8/layout/hList6"/>
    <dgm:cxn modelId="{78F805D6-2861-433D-8CEC-E3E073600C83}" type="presParOf" srcId="{33681320-7B3D-4857-B686-7C0ACAF486D6}" destId="{F0C6FDC7-9A71-4712-B381-839D9672E656}" srcOrd="0" destOrd="0" presId="urn:microsoft.com/office/officeart/2005/8/layout/hList6"/>
    <dgm:cxn modelId="{DA90FC3E-ECD8-4326-9D57-9EC559480C96}" type="presParOf" srcId="{33681320-7B3D-4857-B686-7C0ACAF486D6}" destId="{9A5CC02C-6333-4632-B72B-B3E9C1A24B91}" srcOrd="1" destOrd="0" presId="urn:microsoft.com/office/officeart/2005/8/layout/hList6"/>
    <dgm:cxn modelId="{FB4BBA52-7B37-4E30-B75C-E28E51C9292A}" type="presParOf" srcId="{33681320-7B3D-4857-B686-7C0ACAF486D6}" destId="{276D50BC-6374-4C02-B941-E642930C4226}" srcOrd="2" destOrd="0" presId="urn:microsoft.com/office/officeart/2005/8/layout/hList6"/>
    <dgm:cxn modelId="{B2C22C44-6A6C-4BC8-AB70-5C294E250D95}" type="presParOf" srcId="{33681320-7B3D-4857-B686-7C0ACAF486D6}" destId="{E3D1F3E5-BBB0-4BF5-B357-C6C24B63AF13}" srcOrd="3" destOrd="0" presId="urn:microsoft.com/office/officeart/2005/8/layout/hList6"/>
    <dgm:cxn modelId="{EEBB241C-3901-4586-A9EA-D8EB87C4790E}" type="presParOf" srcId="{33681320-7B3D-4857-B686-7C0ACAF486D6}" destId="{78426B0A-D721-4E4F-822A-B954E8DA098E}" srcOrd="4" destOrd="0" presId="urn:microsoft.com/office/officeart/2005/8/layout/hList6"/>
  </dgm:cxnLst>
  <dgm:bg/>
  <dgm:whole>
    <a:ln w="38100">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62A6D1-A7A0-3344-B829-022B7A336978}" type="doc">
      <dgm:prSet loTypeId="urn:microsoft.com/office/officeart/2005/8/layout/cycle6" loCatId="list" qsTypeId="urn:microsoft.com/office/officeart/2005/8/quickstyle/3d1" qsCatId="3D" csTypeId="urn:microsoft.com/office/officeart/2005/8/colors/accent1_1" csCatId="accent1" phldr="1"/>
      <dgm:spPr/>
      <dgm:t>
        <a:bodyPr/>
        <a:lstStyle/>
        <a:p>
          <a:endParaRPr lang="es-ES"/>
        </a:p>
      </dgm:t>
    </dgm:pt>
    <dgm:pt modelId="{B350C178-FA36-DF42-AE1A-12F7D65F3C13}">
      <dgm:prSet phldrT="[Texto]"/>
      <dgm:spPr>
        <a:ln>
          <a:solidFill>
            <a:schemeClr val="accent1">
              <a:lumMod val="50000"/>
            </a:schemeClr>
          </a:solidFill>
        </a:ln>
        <a:effectLst>
          <a:outerShdw blurRad="63500" sx="102000" sy="102000" algn="ctr" rotWithShape="0">
            <a:prstClr val="black">
              <a:alpha val="40000"/>
            </a:prstClr>
          </a:outerShdw>
        </a:effectLst>
      </dgm:spPr>
      <dgm:t>
        <a:bodyPr/>
        <a:lstStyle/>
        <a:p>
          <a:r>
            <a:rPr lang="es-ES" dirty="0">
              <a:solidFill>
                <a:srgbClr val="1F1A34"/>
              </a:solidFill>
              <a:latin typeface="Arial" panose="020B0604020202020204" pitchFamily="34" charset="0"/>
              <a:cs typeface="Arial" panose="020B0604020202020204" pitchFamily="34" charset="0"/>
            </a:rPr>
            <a:t>Valoración Global Subjetiva</a:t>
          </a:r>
        </a:p>
      </dgm:t>
    </dgm:pt>
    <dgm:pt modelId="{740BE21D-1FD0-7F43-8166-B21B63DB5D80}" type="parTrans" cxnId="{BF3E54FE-1290-4E4D-B0EF-B137FFE78785}">
      <dgm:prSet/>
      <dgm:spPr/>
      <dgm:t>
        <a:bodyPr/>
        <a:lstStyle/>
        <a:p>
          <a:endParaRPr lang="es-ES">
            <a:latin typeface="Arial" panose="020B0604020202020204" pitchFamily="34" charset="0"/>
            <a:cs typeface="Arial" panose="020B0604020202020204" pitchFamily="34" charset="0"/>
          </a:endParaRPr>
        </a:p>
      </dgm:t>
    </dgm:pt>
    <dgm:pt modelId="{B9077BB5-C8EC-A440-A59C-802A0F722231}" type="sibTrans" cxnId="{BF3E54FE-1290-4E4D-B0EF-B137FFE78785}">
      <dgm:prSet/>
      <dgm:spPr>
        <a:ln w="38100"/>
      </dgm:spPr>
      <dgm:t>
        <a:bodyPr/>
        <a:lstStyle/>
        <a:p>
          <a:endParaRPr lang="es-ES">
            <a:latin typeface="Arial" panose="020B0604020202020204" pitchFamily="34" charset="0"/>
            <a:cs typeface="Arial" panose="020B0604020202020204" pitchFamily="34" charset="0"/>
          </a:endParaRPr>
        </a:p>
      </dgm:t>
    </dgm:pt>
    <dgm:pt modelId="{0A2D32C9-AE99-F34A-A380-D3363588870A}">
      <dgm:prSet phldrT="[Texto]"/>
      <dgm:spPr>
        <a:ln>
          <a:solidFill>
            <a:schemeClr val="accent1">
              <a:lumMod val="50000"/>
            </a:schemeClr>
          </a:solidFill>
        </a:ln>
        <a:effectLst>
          <a:outerShdw blurRad="63500" sx="102000" sy="102000" algn="ctr" rotWithShape="0">
            <a:prstClr val="black">
              <a:alpha val="40000"/>
            </a:prstClr>
          </a:outerShdw>
        </a:effectLst>
      </dgm:spPr>
      <dgm:t>
        <a:bodyPr/>
        <a:lstStyle/>
        <a:p>
          <a:r>
            <a:rPr lang="es-ES" dirty="0">
              <a:solidFill>
                <a:srgbClr val="1F1A34"/>
              </a:solidFill>
              <a:latin typeface="Arial" panose="020B0604020202020204" pitchFamily="34" charset="0"/>
              <a:cs typeface="Arial" panose="020B0604020202020204" pitchFamily="34" charset="0"/>
            </a:rPr>
            <a:t>Valoración Nutricional Objetiva</a:t>
          </a:r>
        </a:p>
      </dgm:t>
    </dgm:pt>
    <dgm:pt modelId="{6FE724D8-54F1-AE49-B739-8591F15E264C}" type="parTrans" cxnId="{16BDAA0F-7C28-8E4B-B59B-8063F27D7998}">
      <dgm:prSet/>
      <dgm:spPr/>
      <dgm:t>
        <a:bodyPr/>
        <a:lstStyle/>
        <a:p>
          <a:endParaRPr lang="es-ES">
            <a:latin typeface="Arial" panose="020B0604020202020204" pitchFamily="34" charset="0"/>
            <a:cs typeface="Arial" panose="020B0604020202020204" pitchFamily="34" charset="0"/>
          </a:endParaRPr>
        </a:p>
      </dgm:t>
    </dgm:pt>
    <dgm:pt modelId="{1C161C3C-361D-2E4D-8028-F9F3826D7F1C}" type="sibTrans" cxnId="{16BDAA0F-7C28-8E4B-B59B-8063F27D7998}">
      <dgm:prSet/>
      <dgm:spPr>
        <a:ln w="38100">
          <a:solidFill>
            <a:schemeClr val="tx2">
              <a:lumMod val="50000"/>
            </a:schemeClr>
          </a:solidFill>
        </a:ln>
      </dgm:spPr>
      <dgm:t>
        <a:bodyPr/>
        <a:lstStyle/>
        <a:p>
          <a:endParaRPr lang="es-ES">
            <a:latin typeface="Arial" panose="020B0604020202020204" pitchFamily="34" charset="0"/>
            <a:cs typeface="Arial" panose="020B0604020202020204" pitchFamily="34" charset="0"/>
          </a:endParaRPr>
        </a:p>
      </dgm:t>
    </dgm:pt>
    <dgm:pt modelId="{DFBB7AD1-2D35-6141-92A7-FA4DE6EDDEF1}">
      <dgm:prSet phldrT="[Texto]"/>
      <dgm:spPr>
        <a:ln>
          <a:solidFill>
            <a:schemeClr val="accent1">
              <a:lumMod val="50000"/>
            </a:schemeClr>
          </a:solidFill>
        </a:ln>
        <a:effectLst>
          <a:outerShdw blurRad="63500" sx="102000" sy="102000" algn="ctr" rotWithShape="0">
            <a:prstClr val="black">
              <a:alpha val="40000"/>
            </a:prstClr>
          </a:outerShdw>
        </a:effectLst>
      </dgm:spPr>
      <dgm:t>
        <a:bodyPr/>
        <a:lstStyle/>
        <a:p>
          <a:r>
            <a:rPr lang="es-ES" dirty="0">
              <a:solidFill>
                <a:srgbClr val="1F1A34"/>
              </a:solidFill>
              <a:latin typeface="Arial" panose="020B0604020202020204" pitchFamily="34" charset="0"/>
              <a:cs typeface="Arial" panose="020B0604020202020204" pitchFamily="34" charset="0"/>
            </a:rPr>
            <a:t>Cuestionarios diagnósticos</a:t>
          </a:r>
        </a:p>
      </dgm:t>
    </dgm:pt>
    <dgm:pt modelId="{910DDD74-BACD-054B-AC3C-C571E80B3EF4}" type="parTrans" cxnId="{B9F5258F-DC64-9448-AB46-FBC556BCE310}">
      <dgm:prSet/>
      <dgm:spPr/>
      <dgm:t>
        <a:bodyPr/>
        <a:lstStyle/>
        <a:p>
          <a:endParaRPr lang="es-ES">
            <a:latin typeface="Arial" panose="020B0604020202020204" pitchFamily="34" charset="0"/>
            <a:cs typeface="Arial" panose="020B0604020202020204" pitchFamily="34" charset="0"/>
          </a:endParaRPr>
        </a:p>
      </dgm:t>
    </dgm:pt>
    <dgm:pt modelId="{3DA86C44-1C74-4B4C-AD57-D05B689A5258}" type="sibTrans" cxnId="{B9F5258F-DC64-9448-AB46-FBC556BCE310}">
      <dgm:prSet/>
      <dgm:spPr>
        <a:ln w="38100">
          <a:solidFill>
            <a:schemeClr val="accent1">
              <a:lumMod val="50000"/>
            </a:schemeClr>
          </a:solidFill>
        </a:ln>
      </dgm:spPr>
      <dgm:t>
        <a:bodyPr/>
        <a:lstStyle/>
        <a:p>
          <a:endParaRPr lang="es-ES">
            <a:latin typeface="Arial" panose="020B0604020202020204" pitchFamily="34" charset="0"/>
            <a:cs typeface="Arial" panose="020B0604020202020204" pitchFamily="34" charset="0"/>
          </a:endParaRPr>
        </a:p>
      </dgm:t>
    </dgm:pt>
    <dgm:pt modelId="{E7C2E90C-E507-4642-AC88-E9B194D12E7F}">
      <dgm:prSet phldrT="[Texto]"/>
      <dgm:spPr>
        <a:ln>
          <a:solidFill>
            <a:schemeClr val="accent1">
              <a:lumMod val="50000"/>
            </a:schemeClr>
          </a:solidFill>
        </a:ln>
        <a:effectLst>
          <a:outerShdw blurRad="63500" sx="102000" sy="102000" algn="ctr" rotWithShape="0">
            <a:prstClr val="black">
              <a:alpha val="40000"/>
            </a:prstClr>
          </a:outerShdw>
        </a:effectLst>
      </dgm:spPr>
      <dgm:t>
        <a:bodyPr/>
        <a:lstStyle/>
        <a:p>
          <a:r>
            <a:rPr lang="es-ES" dirty="0">
              <a:solidFill>
                <a:srgbClr val="1F1A34"/>
              </a:solidFill>
              <a:latin typeface="Arial" panose="020B0604020202020204" pitchFamily="34" charset="0"/>
              <a:cs typeface="Arial" panose="020B0604020202020204" pitchFamily="34" charset="0"/>
            </a:rPr>
            <a:t>Algoritmos Diagnósticos</a:t>
          </a:r>
        </a:p>
      </dgm:t>
    </dgm:pt>
    <dgm:pt modelId="{5DD23BC0-98D0-8D43-B16D-80B2839CDE00}" type="parTrans" cxnId="{E27EB0B4-4A7E-DB45-8FAA-B0144E78F191}">
      <dgm:prSet/>
      <dgm:spPr/>
      <dgm:t>
        <a:bodyPr/>
        <a:lstStyle/>
        <a:p>
          <a:endParaRPr lang="es-ES">
            <a:latin typeface="Arial" panose="020B0604020202020204" pitchFamily="34" charset="0"/>
            <a:cs typeface="Arial" panose="020B0604020202020204" pitchFamily="34" charset="0"/>
          </a:endParaRPr>
        </a:p>
      </dgm:t>
    </dgm:pt>
    <dgm:pt modelId="{1C8528C3-C66E-9044-88FC-5287654AE383}" type="sibTrans" cxnId="{E27EB0B4-4A7E-DB45-8FAA-B0144E78F191}">
      <dgm:prSet/>
      <dgm:spPr>
        <a:ln w="38100">
          <a:solidFill>
            <a:schemeClr val="tx2">
              <a:lumMod val="50000"/>
            </a:schemeClr>
          </a:solidFill>
        </a:ln>
      </dgm:spPr>
      <dgm:t>
        <a:bodyPr/>
        <a:lstStyle/>
        <a:p>
          <a:endParaRPr lang="es-ES">
            <a:latin typeface="Arial" panose="020B0604020202020204" pitchFamily="34" charset="0"/>
            <a:cs typeface="Arial" panose="020B0604020202020204" pitchFamily="34" charset="0"/>
          </a:endParaRPr>
        </a:p>
      </dgm:t>
    </dgm:pt>
    <dgm:pt modelId="{0ADBF603-2374-6E47-A817-C33AF468D483}">
      <dgm:prSet phldrT="[Texto]"/>
      <dgm:spPr>
        <a:ln>
          <a:solidFill>
            <a:schemeClr val="accent1">
              <a:lumMod val="50000"/>
            </a:schemeClr>
          </a:solidFill>
        </a:ln>
        <a:effectLst>
          <a:outerShdw blurRad="63500" sx="102000" sy="102000" algn="ctr" rotWithShape="0">
            <a:prstClr val="black">
              <a:alpha val="40000"/>
            </a:prstClr>
          </a:outerShdw>
        </a:effectLst>
      </dgm:spPr>
      <dgm:t>
        <a:bodyPr/>
        <a:lstStyle/>
        <a:p>
          <a:r>
            <a:rPr lang="es-ES" dirty="0">
              <a:solidFill>
                <a:srgbClr val="1F1A34"/>
              </a:solidFill>
              <a:latin typeface="Arial" panose="020B0604020202020204" pitchFamily="34" charset="0"/>
              <a:cs typeface="Arial" panose="020B0604020202020204" pitchFamily="34" charset="0"/>
            </a:rPr>
            <a:t>Herramientas Condiciones Especiales</a:t>
          </a:r>
        </a:p>
      </dgm:t>
    </dgm:pt>
    <dgm:pt modelId="{CF1A8F3D-4CC0-7340-9586-447B800B2633}" type="parTrans" cxnId="{FA099D38-2A9F-9041-B745-9CF10369C51B}">
      <dgm:prSet/>
      <dgm:spPr/>
      <dgm:t>
        <a:bodyPr/>
        <a:lstStyle/>
        <a:p>
          <a:endParaRPr lang="es-ES">
            <a:latin typeface="Arial" panose="020B0604020202020204" pitchFamily="34" charset="0"/>
            <a:cs typeface="Arial" panose="020B0604020202020204" pitchFamily="34" charset="0"/>
          </a:endParaRPr>
        </a:p>
      </dgm:t>
    </dgm:pt>
    <dgm:pt modelId="{ADF57331-0895-D74A-BD1B-1532AF745BD2}" type="sibTrans" cxnId="{FA099D38-2A9F-9041-B745-9CF10369C51B}">
      <dgm:prSet/>
      <dgm:spPr>
        <a:ln w="38100"/>
      </dgm:spPr>
      <dgm:t>
        <a:bodyPr/>
        <a:lstStyle/>
        <a:p>
          <a:endParaRPr lang="es-ES">
            <a:latin typeface="Arial" panose="020B0604020202020204" pitchFamily="34" charset="0"/>
            <a:cs typeface="Arial" panose="020B0604020202020204" pitchFamily="34" charset="0"/>
          </a:endParaRPr>
        </a:p>
      </dgm:t>
    </dgm:pt>
    <dgm:pt modelId="{7F88AD98-EC1F-0447-9AE9-D72DF617ED67}" type="pres">
      <dgm:prSet presAssocID="{4062A6D1-A7A0-3344-B829-022B7A336978}" presName="cycle" presStyleCnt="0">
        <dgm:presLayoutVars>
          <dgm:dir/>
          <dgm:resizeHandles val="exact"/>
        </dgm:presLayoutVars>
      </dgm:prSet>
      <dgm:spPr/>
    </dgm:pt>
    <dgm:pt modelId="{9CBABD5F-B5AA-FA40-8949-6DE970C02F47}" type="pres">
      <dgm:prSet presAssocID="{B350C178-FA36-DF42-AE1A-12F7D65F3C13}" presName="node" presStyleLbl="node1" presStyleIdx="0" presStyleCnt="5">
        <dgm:presLayoutVars>
          <dgm:bulletEnabled val="1"/>
        </dgm:presLayoutVars>
      </dgm:prSet>
      <dgm:spPr/>
    </dgm:pt>
    <dgm:pt modelId="{0B136A78-E5C0-754A-9100-4EA639BBE27F}" type="pres">
      <dgm:prSet presAssocID="{B350C178-FA36-DF42-AE1A-12F7D65F3C13}" presName="spNode" presStyleCnt="0"/>
      <dgm:spPr/>
    </dgm:pt>
    <dgm:pt modelId="{7B39252B-AB01-C842-A47A-086B9F446869}" type="pres">
      <dgm:prSet presAssocID="{B9077BB5-C8EC-A440-A59C-802A0F722231}" presName="sibTrans" presStyleLbl="sibTrans1D1" presStyleIdx="0" presStyleCnt="5"/>
      <dgm:spPr/>
    </dgm:pt>
    <dgm:pt modelId="{1147591F-3A6E-A142-9C07-CD282DA67D34}" type="pres">
      <dgm:prSet presAssocID="{0A2D32C9-AE99-F34A-A380-D3363588870A}" presName="node" presStyleLbl="node1" presStyleIdx="1" presStyleCnt="5">
        <dgm:presLayoutVars>
          <dgm:bulletEnabled val="1"/>
        </dgm:presLayoutVars>
      </dgm:prSet>
      <dgm:spPr/>
    </dgm:pt>
    <dgm:pt modelId="{CBC2FC0B-349C-154F-AC85-072B67A23ED5}" type="pres">
      <dgm:prSet presAssocID="{0A2D32C9-AE99-F34A-A380-D3363588870A}" presName="spNode" presStyleCnt="0"/>
      <dgm:spPr/>
    </dgm:pt>
    <dgm:pt modelId="{61AB9A5F-47F7-DA43-AE55-1A961BAF6EB3}" type="pres">
      <dgm:prSet presAssocID="{1C161C3C-361D-2E4D-8028-F9F3826D7F1C}" presName="sibTrans" presStyleLbl="sibTrans1D1" presStyleIdx="1" presStyleCnt="5"/>
      <dgm:spPr/>
    </dgm:pt>
    <dgm:pt modelId="{BACA2963-1017-3A4C-9BDB-F9F018333325}" type="pres">
      <dgm:prSet presAssocID="{DFBB7AD1-2D35-6141-92A7-FA4DE6EDDEF1}" presName="node" presStyleLbl="node1" presStyleIdx="2" presStyleCnt="5">
        <dgm:presLayoutVars>
          <dgm:bulletEnabled val="1"/>
        </dgm:presLayoutVars>
      </dgm:prSet>
      <dgm:spPr/>
    </dgm:pt>
    <dgm:pt modelId="{28A61E10-CF03-854D-B02B-2CAFB4193522}" type="pres">
      <dgm:prSet presAssocID="{DFBB7AD1-2D35-6141-92A7-FA4DE6EDDEF1}" presName="spNode" presStyleCnt="0"/>
      <dgm:spPr/>
    </dgm:pt>
    <dgm:pt modelId="{5ADF21AF-7DA1-724B-ACFC-4A10FCE6D567}" type="pres">
      <dgm:prSet presAssocID="{3DA86C44-1C74-4B4C-AD57-D05B689A5258}" presName="sibTrans" presStyleLbl="sibTrans1D1" presStyleIdx="2" presStyleCnt="5"/>
      <dgm:spPr/>
    </dgm:pt>
    <dgm:pt modelId="{D018BA4F-6054-1B48-A1FA-D6A2E7A229B5}" type="pres">
      <dgm:prSet presAssocID="{E7C2E90C-E507-4642-AC88-E9B194D12E7F}" presName="node" presStyleLbl="node1" presStyleIdx="3" presStyleCnt="5">
        <dgm:presLayoutVars>
          <dgm:bulletEnabled val="1"/>
        </dgm:presLayoutVars>
      </dgm:prSet>
      <dgm:spPr/>
    </dgm:pt>
    <dgm:pt modelId="{71E9CD99-B89C-E143-A74B-76561001E163}" type="pres">
      <dgm:prSet presAssocID="{E7C2E90C-E507-4642-AC88-E9B194D12E7F}" presName="spNode" presStyleCnt="0"/>
      <dgm:spPr/>
    </dgm:pt>
    <dgm:pt modelId="{DFB1608B-786F-EA45-BBB9-5F77BF7301BD}" type="pres">
      <dgm:prSet presAssocID="{1C8528C3-C66E-9044-88FC-5287654AE383}" presName="sibTrans" presStyleLbl="sibTrans1D1" presStyleIdx="3" presStyleCnt="5"/>
      <dgm:spPr/>
    </dgm:pt>
    <dgm:pt modelId="{4BCB5B6D-DD85-6A4F-8DD8-9E5DDD903550}" type="pres">
      <dgm:prSet presAssocID="{0ADBF603-2374-6E47-A817-C33AF468D483}" presName="node" presStyleLbl="node1" presStyleIdx="4" presStyleCnt="5">
        <dgm:presLayoutVars>
          <dgm:bulletEnabled val="1"/>
        </dgm:presLayoutVars>
      </dgm:prSet>
      <dgm:spPr/>
    </dgm:pt>
    <dgm:pt modelId="{1FDE8DF7-93A9-A449-AF08-23536DE6D348}" type="pres">
      <dgm:prSet presAssocID="{0ADBF603-2374-6E47-A817-C33AF468D483}" presName="spNode" presStyleCnt="0"/>
      <dgm:spPr/>
    </dgm:pt>
    <dgm:pt modelId="{AC2F6BC6-D706-7740-AB81-00985072FCE9}" type="pres">
      <dgm:prSet presAssocID="{ADF57331-0895-D74A-BD1B-1532AF745BD2}" presName="sibTrans" presStyleLbl="sibTrans1D1" presStyleIdx="4" presStyleCnt="5"/>
      <dgm:spPr/>
    </dgm:pt>
  </dgm:ptLst>
  <dgm:cxnLst>
    <dgm:cxn modelId="{16BDAA0F-7C28-8E4B-B59B-8063F27D7998}" srcId="{4062A6D1-A7A0-3344-B829-022B7A336978}" destId="{0A2D32C9-AE99-F34A-A380-D3363588870A}" srcOrd="1" destOrd="0" parTransId="{6FE724D8-54F1-AE49-B739-8591F15E264C}" sibTransId="{1C161C3C-361D-2E4D-8028-F9F3826D7F1C}"/>
    <dgm:cxn modelId="{5744EF17-5AE5-4845-9A38-32E26A484C23}" type="presOf" srcId="{1C161C3C-361D-2E4D-8028-F9F3826D7F1C}" destId="{61AB9A5F-47F7-DA43-AE55-1A961BAF6EB3}" srcOrd="0" destOrd="0" presId="urn:microsoft.com/office/officeart/2005/8/layout/cycle6"/>
    <dgm:cxn modelId="{FA099D38-2A9F-9041-B745-9CF10369C51B}" srcId="{4062A6D1-A7A0-3344-B829-022B7A336978}" destId="{0ADBF603-2374-6E47-A817-C33AF468D483}" srcOrd="4" destOrd="0" parTransId="{CF1A8F3D-4CC0-7340-9586-447B800B2633}" sibTransId="{ADF57331-0895-D74A-BD1B-1532AF745BD2}"/>
    <dgm:cxn modelId="{452CD060-0DB8-4944-8438-A274052FF498}" type="presOf" srcId="{E7C2E90C-E507-4642-AC88-E9B194D12E7F}" destId="{D018BA4F-6054-1B48-A1FA-D6A2E7A229B5}" srcOrd="0" destOrd="0" presId="urn:microsoft.com/office/officeart/2005/8/layout/cycle6"/>
    <dgm:cxn modelId="{89427570-0846-7A49-936E-AC49406D54C0}" type="presOf" srcId="{DFBB7AD1-2D35-6141-92A7-FA4DE6EDDEF1}" destId="{BACA2963-1017-3A4C-9BDB-F9F018333325}" srcOrd="0" destOrd="0" presId="urn:microsoft.com/office/officeart/2005/8/layout/cycle6"/>
    <dgm:cxn modelId="{B9F5258F-DC64-9448-AB46-FBC556BCE310}" srcId="{4062A6D1-A7A0-3344-B829-022B7A336978}" destId="{DFBB7AD1-2D35-6141-92A7-FA4DE6EDDEF1}" srcOrd="2" destOrd="0" parTransId="{910DDD74-BACD-054B-AC3C-C571E80B3EF4}" sibTransId="{3DA86C44-1C74-4B4C-AD57-D05B689A5258}"/>
    <dgm:cxn modelId="{72C8A3A2-BFF6-364E-89C5-361BFA78D129}" type="presOf" srcId="{B9077BB5-C8EC-A440-A59C-802A0F722231}" destId="{7B39252B-AB01-C842-A47A-086B9F446869}" srcOrd="0" destOrd="0" presId="urn:microsoft.com/office/officeart/2005/8/layout/cycle6"/>
    <dgm:cxn modelId="{A0D508AB-0652-F843-80EE-CEFE8B04AF9E}" type="presOf" srcId="{0ADBF603-2374-6E47-A817-C33AF468D483}" destId="{4BCB5B6D-DD85-6A4F-8DD8-9E5DDD903550}" srcOrd="0" destOrd="0" presId="urn:microsoft.com/office/officeart/2005/8/layout/cycle6"/>
    <dgm:cxn modelId="{887BABAD-24CE-A847-BD93-5D3764C207B3}" type="presOf" srcId="{ADF57331-0895-D74A-BD1B-1532AF745BD2}" destId="{AC2F6BC6-D706-7740-AB81-00985072FCE9}" srcOrd="0" destOrd="0" presId="urn:microsoft.com/office/officeart/2005/8/layout/cycle6"/>
    <dgm:cxn modelId="{E27EB0B4-4A7E-DB45-8FAA-B0144E78F191}" srcId="{4062A6D1-A7A0-3344-B829-022B7A336978}" destId="{E7C2E90C-E507-4642-AC88-E9B194D12E7F}" srcOrd="3" destOrd="0" parTransId="{5DD23BC0-98D0-8D43-B16D-80B2839CDE00}" sibTransId="{1C8528C3-C66E-9044-88FC-5287654AE383}"/>
    <dgm:cxn modelId="{41862AB6-0DF6-5244-9F6E-1ECB8E3AAF33}" type="presOf" srcId="{1C8528C3-C66E-9044-88FC-5287654AE383}" destId="{DFB1608B-786F-EA45-BBB9-5F77BF7301BD}" srcOrd="0" destOrd="0" presId="urn:microsoft.com/office/officeart/2005/8/layout/cycle6"/>
    <dgm:cxn modelId="{E382E0B7-4CAE-5048-B24C-C9E84D32BF30}" type="presOf" srcId="{B350C178-FA36-DF42-AE1A-12F7D65F3C13}" destId="{9CBABD5F-B5AA-FA40-8949-6DE970C02F47}" srcOrd="0" destOrd="0" presId="urn:microsoft.com/office/officeart/2005/8/layout/cycle6"/>
    <dgm:cxn modelId="{6EE795BD-3ABE-1A4A-B662-CA568FF0EA32}" type="presOf" srcId="{0A2D32C9-AE99-F34A-A380-D3363588870A}" destId="{1147591F-3A6E-A142-9C07-CD282DA67D34}" srcOrd="0" destOrd="0" presId="urn:microsoft.com/office/officeart/2005/8/layout/cycle6"/>
    <dgm:cxn modelId="{5945A8BD-30EB-D442-B037-A6453A47ECEB}" type="presOf" srcId="{3DA86C44-1C74-4B4C-AD57-D05B689A5258}" destId="{5ADF21AF-7DA1-724B-ACFC-4A10FCE6D567}" srcOrd="0" destOrd="0" presId="urn:microsoft.com/office/officeart/2005/8/layout/cycle6"/>
    <dgm:cxn modelId="{3D4218E8-6AE2-424A-AFEE-A3E092C301B8}" type="presOf" srcId="{4062A6D1-A7A0-3344-B829-022B7A336978}" destId="{7F88AD98-EC1F-0447-9AE9-D72DF617ED67}" srcOrd="0" destOrd="0" presId="urn:microsoft.com/office/officeart/2005/8/layout/cycle6"/>
    <dgm:cxn modelId="{BF3E54FE-1290-4E4D-B0EF-B137FFE78785}" srcId="{4062A6D1-A7A0-3344-B829-022B7A336978}" destId="{B350C178-FA36-DF42-AE1A-12F7D65F3C13}" srcOrd="0" destOrd="0" parTransId="{740BE21D-1FD0-7F43-8166-B21B63DB5D80}" sibTransId="{B9077BB5-C8EC-A440-A59C-802A0F722231}"/>
    <dgm:cxn modelId="{900A09F5-BF4B-5C40-A927-FA2B07DDCF1C}" type="presParOf" srcId="{7F88AD98-EC1F-0447-9AE9-D72DF617ED67}" destId="{9CBABD5F-B5AA-FA40-8949-6DE970C02F47}" srcOrd="0" destOrd="0" presId="urn:microsoft.com/office/officeart/2005/8/layout/cycle6"/>
    <dgm:cxn modelId="{88EC2A0F-AE61-284C-8092-7C00AD893185}" type="presParOf" srcId="{7F88AD98-EC1F-0447-9AE9-D72DF617ED67}" destId="{0B136A78-E5C0-754A-9100-4EA639BBE27F}" srcOrd="1" destOrd="0" presId="urn:microsoft.com/office/officeart/2005/8/layout/cycle6"/>
    <dgm:cxn modelId="{8B372B4D-28B1-9B4C-A068-7C8F2521D4A8}" type="presParOf" srcId="{7F88AD98-EC1F-0447-9AE9-D72DF617ED67}" destId="{7B39252B-AB01-C842-A47A-086B9F446869}" srcOrd="2" destOrd="0" presId="urn:microsoft.com/office/officeart/2005/8/layout/cycle6"/>
    <dgm:cxn modelId="{9E62E4C1-72E7-E042-AC6B-9BF01AA9C90E}" type="presParOf" srcId="{7F88AD98-EC1F-0447-9AE9-D72DF617ED67}" destId="{1147591F-3A6E-A142-9C07-CD282DA67D34}" srcOrd="3" destOrd="0" presId="urn:microsoft.com/office/officeart/2005/8/layout/cycle6"/>
    <dgm:cxn modelId="{695A6E9E-6B9F-964E-B5FE-0F3C8D5E1516}" type="presParOf" srcId="{7F88AD98-EC1F-0447-9AE9-D72DF617ED67}" destId="{CBC2FC0B-349C-154F-AC85-072B67A23ED5}" srcOrd="4" destOrd="0" presId="urn:microsoft.com/office/officeart/2005/8/layout/cycle6"/>
    <dgm:cxn modelId="{8C3F7B92-8B58-0B41-8FFB-D5321F5DCFAE}" type="presParOf" srcId="{7F88AD98-EC1F-0447-9AE9-D72DF617ED67}" destId="{61AB9A5F-47F7-DA43-AE55-1A961BAF6EB3}" srcOrd="5" destOrd="0" presId="urn:microsoft.com/office/officeart/2005/8/layout/cycle6"/>
    <dgm:cxn modelId="{BF7C44B6-8683-AA43-80BC-43F221F199E5}" type="presParOf" srcId="{7F88AD98-EC1F-0447-9AE9-D72DF617ED67}" destId="{BACA2963-1017-3A4C-9BDB-F9F018333325}" srcOrd="6" destOrd="0" presId="urn:microsoft.com/office/officeart/2005/8/layout/cycle6"/>
    <dgm:cxn modelId="{3A3C5DE3-CF3E-294E-ACD8-E846BEA18E3C}" type="presParOf" srcId="{7F88AD98-EC1F-0447-9AE9-D72DF617ED67}" destId="{28A61E10-CF03-854D-B02B-2CAFB4193522}" srcOrd="7" destOrd="0" presId="urn:microsoft.com/office/officeart/2005/8/layout/cycle6"/>
    <dgm:cxn modelId="{93EC0FE9-56FA-1E40-8080-F69FEBBD4D5A}" type="presParOf" srcId="{7F88AD98-EC1F-0447-9AE9-D72DF617ED67}" destId="{5ADF21AF-7DA1-724B-ACFC-4A10FCE6D567}" srcOrd="8" destOrd="0" presId="urn:microsoft.com/office/officeart/2005/8/layout/cycle6"/>
    <dgm:cxn modelId="{FC0AD825-95BD-4746-82C7-F419A61F986F}" type="presParOf" srcId="{7F88AD98-EC1F-0447-9AE9-D72DF617ED67}" destId="{D018BA4F-6054-1B48-A1FA-D6A2E7A229B5}" srcOrd="9" destOrd="0" presId="urn:microsoft.com/office/officeart/2005/8/layout/cycle6"/>
    <dgm:cxn modelId="{AFE7E398-D406-474B-8BB4-12DB78BA6D19}" type="presParOf" srcId="{7F88AD98-EC1F-0447-9AE9-D72DF617ED67}" destId="{71E9CD99-B89C-E143-A74B-76561001E163}" srcOrd="10" destOrd="0" presId="urn:microsoft.com/office/officeart/2005/8/layout/cycle6"/>
    <dgm:cxn modelId="{2015AE5A-7CD4-9843-B4F4-356CEAC990E5}" type="presParOf" srcId="{7F88AD98-EC1F-0447-9AE9-D72DF617ED67}" destId="{DFB1608B-786F-EA45-BBB9-5F77BF7301BD}" srcOrd="11" destOrd="0" presId="urn:microsoft.com/office/officeart/2005/8/layout/cycle6"/>
    <dgm:cxn modelId="{1E7A9A05-E885-3747-9455-74E18DFEAE6D}" type="presParOf" srcId="{7F88AD98-EC1F-0447-9AE9-D72DF617ED67}" destId="{4BCB5B6D-DD85-6A4F-8DD8-9E5DDD903550}" srcOrd="12" destOrd="0" presId="urn:microsoft.com/office/officeart/2005/8/layout/cycle6"/>
    <dgm:cxn modelId="{5465D166-8AF6-4740-888F-354B485760B3}" type="presParOf" srcId="{7F88AD98-EC1F-0447-9AE9-D72DF617ED67}" destId="{1FDE8DF7-93A9-A449-AF08-23536DE6D348}" srcOrd="13" destOrd="0" presId="urn:microsoft.com/office/officeart/2005/8/layout/cycle6"/>
    <dgm:cxn modelId="{E202BCF1-4D0A-2C4F-A8E2-342990F60F8D}" type="presParOf" srcId="{7F88AD98-EC1F-0447-9AE9-D72DF617ED67}" destId="{AC2F6BC6-D706-7740-AB81-00985072FCE9}" srcOrd="14" destOrd="0" presId="urn:microsoft.com/office/officeart/2005/8/layout/cycle6"/>
  </dgm:cxnLst>
  <dgm:bg/>
  <dgm:whole>
    <a:ln w="38100">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8137CD3-B0AE-FB49-B188-44C7A472BA75}" type="doc">
      <dgm:prSet loTypeId="urn:microsoft.com/office/officeart/2005/8/layout/cycle4#2" loCatId="" qsTypeId="urn:microsoft.com/office/officeart/2005/8/quickstyle/simple3" qsCatId="simple" csTypeId="urn:microsoft.com/office/officeart/2005/8/colors/accent5_5" csCatId="accent5" phldr="1"/>
      <dgm:spPr/>
      <dgm:t>
        <a:bodyPr/>
        <a:lstStyle/>
        <a:p>
          <a:endParaRPr lang="es-ES"/>
        </a:p>
      </dgm:t>
    </dgm:pt>
    <dgm:pt modelId="{0016AEC6-019A-8C4A-9101-3B1B7861AF41}">
      <dgm:prSet phldrT="[Texto]"/>
      <dgm:spPr>
        <a:solidFill>
          <a:srgbClr val="1F1A34"/>
        </a:solidFill>
      </dgm:spPr>
      <dgm:t>
        <a:bodyPr/>
        <a:lstStyle/>
        <a:p>
          <a:r>
            <a:rPr lang="es-ES" b="1">
              <a:solidFill>
                <a:schemeClr val="bg1"/>
              </a:solidFill>
              <a:latin typeface="Arial" panose="020B0604020202020204" pitchFamily="34" charset="0"/>
              <a:cs typeface="Arial" panose="020B0604020202020204" pitchFamily="34" charset="0"/>
            </a:rPr>
            <a:t>A</a:t>
          </a:r>
          <a:endParaRPr lang="es-ES" b="1" dirty="0">
            <a:solidFill>
              <a:schemeClr val="bg1"/>
            </a:solidFill>
            <a:latin typeface="Arial" panose="020B0604020202020204" pitchFamily="34" charset="0"/>
            <a:cs typeface="Arial" panose="020B0604020202020204" pitchFamily="34" charset="0"/>
          </a:endParaRPr>
        </a:p>
      </dgm:t>
    </dgm:pt>
    <dgm:pt modelId="{80D98567-63CC-4249-B432-605B1D4F4CE8}" type="parTrans" cxnId="{1B5D04C3-85A2-A146-B2F5-EB0BA87CA6E7}">
      <dgm:prSet/>
      <dgm:spPr/>
      <dgm:t>
        <a:bodyPr/>
        <a:lstStyle/>
        <a:p>
          <a:endParaRPr lang="es-ES" b="1">
            <a:solidFill>
              <a:srgbClr val="000000"/>
            </a:solidFill>
            <a:latin typeface="Arial" panose="020B0604020202020204" pitchFamily="34" charset="0"/>
            <a:cs typeface="Arial" panose="020B0604020202020204" pitchFamily="34" charset="0"/>
          </a:endParaRPr>
        </a:p>
      </dgm:t>
    </dgm:pt>
    <dgm:pt modelId="{9BAE15A1-C805-FA4C-B886-F3B7747D0D3E}" type="sibTrans" cxnId="{1B5D04C3-85A2-A146-B2F5-EB0BA87CA6E7}">
      <dgm:prSet/>
      <dgm:spPr/>
      <dgm:t>
        <a:bodyPr/>
        <a:lstStyle/>
        <a:p>
          <a:endParaRPr lang="es-ES" b="1">
            <a:solidFill>
              <a:srgbClr val="000000"/>
            </a:solidFill>
            <a:latin typeface="Arial" panose="020B0604020202020204" pitchFamily="34" charset="0"/>
            <a:cs typeface="Arial" panose="020B0604020202020204" pitchFamily="34" charset="0"/>
          </a:endParaRPr>
        </a:p>
      </dgm:t>
    </dgm:pt>
    <dgm:pt modelId="{7072B057-B210-F344-8D3E-E0134557707F}">
      <dgm:prSet phldrT="[Texto]" custT="1"/>
      <dgm:spPr/>
      <dgm:t>
        <a:bodyPr/>
        <a:lstStyle/>
        <a:p>
          <a:r>
            <a:rPr lang="es-ES" sz="1600" b="1" dirty="0">
              <a:solidFill>
                <a:srgbClr val="1F1A34"/>
              </a:solidFill>
              <a:latin typeface="Arial" panose="020B0604020202020204" pitchFamily="34" charset="0"/>
              <a:cs typeface="Arial" panose="020B0604020202020204" pitchFamily="34" charset="0"/>
            </a:rPr>
            <a:t>Peso</a:t>
          </a:r>
        </a:p>
      </dgm:t>
    </dgm:pt>
    <dgm:pt modelId="{278EAC1B-6148-5142-ADBD-76C5BEFDEE71}" type="parTrans" cxnId="{4CAAD1D3-5AE7-FE4A-9E4E-377CEEE3B7C5}">
      <dgm:prSet/>
      <dgm:spPr/>
      <dgm:t>
        <a:bodyPr/>
        <a:lstStyle/>
        <a:p>
          <a:endParaRPr lang="es-ES" b="1">
            <a:solidFill>
              <a:srgbClr val="000000"/>
            </a:solidFill>
            <a:latin typeface="Arial" panose="020B0604020202020204" pitchFamily="34" charset="0"/>
            <a:cs typeface="Arial" panose="020B0604020202020204" pitchFamily="34" charset="0"/>
          </a:endParaRPr>
        </a:p>
      </dgm:t>
    </dgm:pt>
    <dgm:pt modelId="{13590E0B-4695-1B40-A3FD-825F66DD1036}" type="sibTrans" cxnId="{4CAAD1D3-5AE7-FE4A-9E4E-377CEEE3B7C5}">
      <dgm:prSet/>
      <dgm:spPr/>
      <dgm:t>
        <a:bodyPr/>
        <a:lstStyle/>
        <a:p>
          <a:endParaRPr lang="es-ES" b="1">
            <a:solidFill>
              <a:srgbClr val="000000"/>
            </a:solidFill>
            <a:latin typeface="Arial" panose="020B0604020202020204" pitchFamily="34" charset="0"/>
            <a:cs typeface="Arial" panose="020B0604020202020204" pitchFamily="34" charset="0"/>
          </a:endParaRPr>
        </a:p>
      </dgm:t>
    </dgm:pt>
    <dgm:pt modelId="{45E99F50-9904-DB44-B77F-74D67ED7EFCC}">
      <dgm:prSet phldrT="[Texto]"/>
      <dgm:spPr>
        <a:solidFill>
          <a:schemeClr val="accent5">
            <a:lumMod val="50000"/>
          </a:schemeClr>
        </a:solidFill>
      </dgm:spPr>
      <dgm:t>
        <a:bodyPr/>
        <a:lstStyle/>
        <a:p>
          <a:r>
            <a:rPr lang="es-ES" b="1">
              <a:solidFill>
                <a:schemeClr val="bg1"/>
              </a:solidFill>
              <a:latin typeface="Arial" panose="020B0604020202020204" pitchFamily="34" charset="0"/>
              <a:cs typeface="Arial" panose="020B0604020202020204" pitchFamily="34" charset="0"/>
            </a:rPr>
            <a:t>B</a:t>
          </a:r>
          <a:endParaRPr lang="es-ES" b="1" dirty="0">
            <a:solidFill>
              <a:schemeClr val="bg1"/>
            </a:solidFill>
            <a:latin typeface="Arial" panose="020B0604020202020204" pitchFamily="34" charset="0"/>
            <a:cs typeface="Arial" panose="020B0604020202020204" pitchFamily="34" charset="0"/>
          </a:endParaRPr>
        </a:p>
      </dgm:t>
    </dgm:pt>
    <dgm:pt modelId="{F3E03B43-AAAA-064C-9FA9-A10D02F6A3DE}" type="parTrans" cxnId="{35E29E1B-67E8-924C-9003-E23DD37F871E}">
      <dgm:prSet/>
      <dgm:spPr/>
      <dgm:t>
        <a:bodyPr/>
        <a:lstStyle/>
        <a:p>
          <a:endParaRPr lang="es-ES" b="1">
            <a:solidFill>
              <a:srgbClr val="000000"/>
            </a:solidFill>
            <a:latin typeface="Arial" panose="020B0604020202020204" pitchFamily="34" charset="0"/>
            <a:cs typeface="Arial" panose="020B0604020202020204" pitchFamily="34" charset="0"/>
          </a:endParaRPr>
        </a:p>
      </dgm:t>
    </dgm:pt>
    <dgm:pt modelId="{201CDD04-6F24-8D4A-A81E-F3AE3BD2D8AC}" type="sibTrans" cxnId="{35E29E1B-67E8-924C-9003-E23DD37F871E}">
      <dgm:prSet/>
      <dgm:spPr/>
      <dgm:t>
        <a:bodyPr/>
        <a:lstStyle/>
        <a:p>
          <a:endParaRPr lang="es-ES" b="1">
            <a:solidFill>
              <a:srgbClr val="000000"/>
            </a:solidFill>
            <a:latin typeface="Arial" panose="020B0604020202020204" pitchFamily="34" charset="0"/>
            <a:cs typeface="Arial" panose="020B0604020202020204" pitchFamily="34" charset="0"/>
          </a:endParaRPr>
        </a:p>
      </dgm:t>
    </dgm:pt>
    <dgm:pt modelId="{05A2B9B1-0E50-8844-B79F-0FC6EF67FFB3}">
      <dgm:prSet phldrT="[Texto]" custT="1"/>
      <dgm:spPr/>
      <dgm:t>
        <a:bodyPr/>
        <a:lstStyle/>
        <a:p>
          <a:r>
            <a:rPr lang="es-ES" sz="1600" b="1" dirty="0">
              <a:solidFill>
                <a:srgbClr val="1F1A34"/>
              </a:solidFill>
              <a:latin typeface="Arial" panose="020B0604020202020204" pitchFamily="34" charset="0"/>
              <a:cs typeface="Arial" panose="020B0604020202020204" pitchFamily="34" charset="0"/>
            </a:rPr>
            <a:t>Alteraciones metabólicas</a:t>
          </a:r>
        </a:p>
      </dgm:t>
    </dgm:pt>
    <dgm:pt modelId="{54B47F4E-F143-304F-87AE-18B41089F2BC}" type="parTrans" cxnId="{4B873C84-4197-1844-807E-EA266E17EC93}">
      <dgm:prSet/>
      <dgm:spPr/>
      <dgm:t>
        <a:bodyPr/>
        <a:lstStyle/>
        <a:p>
          <a:endParaRPr lang="es-ES" b="1">
            <a:solidFill>
              <a:srgbClr val="000000"/>
            </a:solidFill>
            <a:latin typeface="Arial" panose="020B0604020202020204" pitchFamily="34" charset="0"/>
            <a:cs typeface="Arial" panose="020B0604020202020204" pitchFamily="34" charset="0"/>
          </a:endParaRPr>
        </a:p>
      </dgm:t>
    </dgm:pt>
    <dgm:pt modelId="{9B117666-E035-8F4B-952F-38D2FB786098}" type="sibTrans" cxnId="{4B873C84-4197-1844-807E-EA266E17EC93}">
      <dgm:prSet/>
      <dgm:spPr/>
      <dgm:t>
        <a:bodyPr/>
        <a:lstStyle/>
        <a:p>
          <a:endParaRPr lang="es-ES" b="1">
            <a:solidFill>
              <a:srgbClr val="000000"/>
            </a:solidFill>
            <a:latin typeface="Arial" panose="020B0604020202020204" pitchFamily="34" charset="0"/>
            <a:cs typeface="Arial" panose="020B0604020202020204" pitchFamily="34" charset="0"/>
          </a:endParaRPr>
        </a:p>
      </dgm:t>
    </dgm:pt>
    <dgm:pt modelId="{8DC8EED8-1AD5-2B41-9E38-7D38F033C2FC}">
      <dgm:prSet phldrT="[Texto]"/>
      <dgm:spPr>
        <a:solidFill>
          <a:schemeClr val="accent5">
            <a:lumMod val="75000"/>
          </a:schemeClr>
        </a:solidFill>
      </dgm:spPr>
      <dgm:t>
        <a:bodyPr/>
        <a:lstStyle/>
        <a:p>
          <a:r>
            <a:rPr lang="es-ES" b="1" dirty="0">
              <a:solidFill>
                <a:schemeClr val="bg1"/>
              </a:solidFill>
              <a:latin typeface="Arial" panose="020B0604020202020204" pitchFamily="34" charset="0"/>
              <a:cs typeface="Arial" panose="020B0604020202020204" pitchFamily="34" charset="0"/>
            </a:rPr>
            <a:t>D</a:t>
          </a:r>
        </a:p>
      </dgm:t>
    </dgm:pt>
    <dgm:pt modelId="{0B707C43-8188-7147-B9A1-7EC973C0FC06}" type="parTrans" cxnId="{964ED383-8757-B040-B00F-A0BC69CB9AED}">
      <dgm:prSet/>
      <dgm:spPr/>
      <dgm:t>
        <a:bodyPr/>
        <a:lstStyle/>
        <a:p>
          <a:endParaRPr lang="es-ES" b="1">
            <a:solidFill>
              <a:srgbClr val="000000"/>
            </a:solidFill>
            <a:latin typeface="Arial" panose="020B0604020202020204" pitchFamily="34" charset="0"/>
            <a:cs typeface="Arial" panose="020B0604020202020204" pitchFamily="34" charset="0"/>
          </a:endParaRPr>
        </a:p>
      </dgm:t>
    </dgm:pt>
    <dgm:pt modelId="{9FA52EC1-202E-E840-B307-67A3D85CE092}" type="sibTrans" cxnId="{964ED383-8757-B040-B00F-A0BC69CB9AED}">
      <dgm:prSet/>
      <dgm:spPr/>
      <dgm:t>
        <a:bodyPr/>
        <a:lstStyle/>
        <a:p>
          <a:endParaRPr lang="es-ES" b="1">
            <a:solidFill>
              <a:srgbClr val="000000"/>
            </a:solidFill>
            <a:latin typeface="Arial" panose="020B0604020202020204" pitchFamily="34" charset="0"/>
            <a:cs typeface="Arial" panose="020B0604020202020204" pitchFamily="34" charset="0"/>
          </a:endParaRPr>
        </a:p>
      </dgm:t>
    </dgm:pt>
    <dgm:pt modelId="{34BF07CA-FAFB-174F-8E95-9DFB18F943C1}">
      <dgm:prSet phldrT="[Texto]"/>
      <dgm:spPr/>
      <dgm:t>
        <a:bodyPr/>
        <a:lstStyle/>
        <a:p>
          <a:r>
            <a:rPr lang="es-ES" b="1" dirty="0">
              <a:solidFill>
                <a:srgbClr val="1F1A34"/>
              </a:solidFill>
              <a:latin typeface="Arial" panose="020B0604020202020204" pitchFamily="34" charset="0"/>
              <a:cs typeface="Arial" panose="020B0604020202020204" pitchFamily="34" charset="0"/>
            </a:rPr>
            <a:t>Consumo de alimentos</a:t>
          </a:r>
        </a:p>
      </dgm:t>
    </dgm:pt>
    <dgm:pt modelId="{8E801F05-5D92-8D4B-A2E0-6A51950EE5F2}" type="parTrans" cxnId="{4BE3A362-10DB-FC4E-99AC-37F0D7B4FDE6}">
      <dgm:prSet/>
      <dgm:spPr/>
      <dgm:t>
        <a:bodyPr/>
        <a:lstStyle/>
        <a:p>
          <a:endParaRPr lang="es-ES" b="1">
            <a:solidFill>
              <a:srgbClr val="000000"/>
            </a:solidFill>
            <a:latin typeface="Arial" panose="020B0604020202020204" pitchFamily="34" charset="0"/>
            <a:cs typeface="Arial" panose="020B0604020202020204" pitchFamily="34" charset="0"/>
          </a:endParaRPr>
        </a:p>
      </dgm:t>
    </dgm:pt>
    <dgm:pt modelId="{B963B1F0-51DC-9B4C-BC74-F829FBD1B07C}" type="sibTrans" cxnId="{4BE3A362-10DB-FC4E-99AC-37F0D7B4FDE6}">
      <dgm:prSet/>
      <dgm:spPr/>
      <dgm:t>
        <a:bodyPr/>
        <a:lstStyle/>
        <a:p>
          <a:endParaRPr lang="es-ES" b="1">
            <a:solidFill>
              <a:srgbClr val="000000"/>
            </a:solidFill>
            <a:latin typeface="Arial" panose="020B0604020202020204" pitchFamily="34" charset="0"/>
            <a:cs typeface="Arial" panose="020B0604020202020204" pitchFamily="34" charset="0"/>
          </a:endParaRPr>
        </a:p>
      </dgm:t>
    </dgm:pt>
    <dgm:pt modelId="{D9CEBF88-52A2-684F-BF86-A3F9EA28A479}">
      <dgm:prSet phldrT="[Texto]"/>
      <dgm:spPr>
        <a:solidFill>
          <a:schemeClr val="accent5">
            <a:lumMod val="60000"/>
            <a:lumOff val="40000"/>
          </a:schemeClr>
        </a:solidFill>
      </dgm:spPr>
      <dgm:t>
        <a:bodyPr/>
        <a:lstStyle/>
        <a:p>
          <a:r>
            <a:rPr lang="es-ES" b="1" dirty="0">
              <a:solidFill>
                <a:schemeClr val="bg1"/>
              </a:solidFill>
              <a:latin typeface="Arial" panose="020B0604020202020204" pitchFamily="34" charset="0"/>
              <a:cs typeface="Arial" panose="020B0604020202020204" pitchFamily="34" charset="0"/>
            </a:rPr>
            <a:t>E</a:t>
          </a:r>
        </a:p>
      </dgm:t>
    </dgm:pt>
    <dgm:pt modelId="{A2C1932C-5E2E-954F-8411-EDA93F8422B3}" type="parTrans" cxnId="{1A1723A4-63C7-8047-A6FB-352520C88368}">
      <dgm:prSet/>
      <dgm:spPr/>
      <dgm:t>
        <a:bodyPr/>
        <a:lstStyle/>
        <a:p>
          <a:endParaRPr lang="es-ES" b="1">
            <a:solidFill>
              <a:srgbClr val="000000"/>
            </a:solidFill>
            <a:latin typeface="Arial" panose="020B0604020202020204" pitchFamily="34" charset="0"/>
            <a:cs typeface="Arial" panose="020B0604020202020204" pitchFamily="34" charset="0"/>
          </a:endParaRPr>
        </a:p>
      </dgm:t>
    </dgm:pt>
    <dgm:pt modelId="{61A95BB3-8599-394D-A778-B1296C88ECF4}" type="sibTrans" cxnId="{1A1723A4-63C7-8047-A6FB-352520C88368}">
      <dgm:prSet/>
      <dgm:spPr/>
      <dgm:t>
        <a:bodyPr/>
        <a:lstStyle/>
        <a:p>
          <a:endParaRPr lang="es-ES" b="1">
            <a:solidFill>
              <a:srgbClr val="000000"/>
            </a:solidFill>
            <a:latin typeface="Arial" panose="020B0604020202020204" pitchFamily="34" charset="0"/>
            <a:cs typeface="Arial" panose="020B0604020202020204" pitchFamily="34" charset="0"/>
          </a:endParaRPr>
        </a:p>
      </dgm:t>
    </dgm:pt>
    <dgm:pt modelId="{EE3C7CD9-603E-B542-A169-9808302A50D5}">
      <dgm:prSet phldrT="[Texto]"/>
      <dgm:spPr/>
      <dgm:t>
        <a:bodyPr/>
        <a:lstStyle/>
        <a:p>
          <a:r>
            <a:rPr lang="es-ES" b="1" dirty="0">
              <a:solidFill>
                <a:srgbClr val="1F1A34"/>
              </a:solidFill>
              <a:latin typeface="Arial" panose="020B0604020202020204" pitchFamily="34" charset="0"/>
              <a:cs typeface="Arial" panose="020B0604020202020204" pitchFamily="34" charset="0"/>
            </a:rPr>
            <a:t>Carencias  nutricionales específicas</a:t>
          </a:r>
        </a:p>
      </dgm:t>
    </dgm:pt>
    <dgm:pt modelId="{0F39016C-A7C7-764F-BA20-0DA1D5D9B7F0}" type="parTrans" cxnId="{9E998D5D-9104-FE4A-A249-BB3F6ED67FCF}">
      <dgm:prSet/>
      <dgm:spPr/>
      <dgm:t>
        <a:bodyPr/>
        <a:lstStyle/>
        <a:p>
          <a:endParaRPr lang="es-ES" b="1">
            <a:solidFill>
              <a:srgbClr val="000000"/>
            </a:solidFill>
            <a:latin typeface="Arial" panose="020B0604020202020204" pitchFamily="34" charset="0"/>
            <a:cs typeface="Arial" panose="020B0604020202020204" pitchFamily="34" charset="0"/>
          </a:endParaRPr>
        </a:p>
      </dgm:t>
    </dgm:pt>
    <dgm:pt modelId="{F8970019-E5E0-3F4E-B505-123A7EF834BA}" type="sibTrans" cxnId="{9E998D5D-9104-FE4A-A249-BB3F6ED67FCF}">
      <dgm:prSet/>
      <dgm:spPr/>
      <dgm:t>
        <a:bodyPr/>
        <a:lstStyle/>
        <a:p>
          <a:endParaRPr lang="es-ES" b="1">
            <a:solidFill>
              <a:srgbClr val="000000"/>
            </a:solidFill>
            <a:latin typeface="Arial" panose="020B0604020202020204" pitchFamily="34" charset="0"/>
            <a:cs typeface="Arial" panose="020B0604020202020204" pitchFamily="34" charset="0"/>
          </a:endParaRPr>
        </a:p>
      </dgm:t>
    </dgm:pt>
    <dgm:pt modelId="{2EF2E33A-0CB5-AF41-B3C6-F8D501DF3355}">
      <dgm:prSet phldrT="[Texto]" custT="1"/>
      <dgm:spPr/>
      <dgm:t>
        <a:bodyPr/>
        <a:lstStyle/>
        <a:p>
          <a:r>
            <a:rPr lang="es-ES" sz="1600" b="1" dirty="0">
              <a:solidFill>
                <a:srgbClr val="1F1A34"/>
              </a:solidFill>
              <a:latin typeface="Arial" panose="020B0604020202020204" pitchFamily="34" charset="0"/>
              <a:cs typeface="Arial" panose="020B0604020202020204" pitchFamily="34" charset="0"/>
            </a:rPr>
            <a:t>Composición corporal</a:t>
          </a:r>
        </a:p>
      </dgm:t>
    </dgm:pt>
    <dgm:pt modelId="{2CB1041D-B0CA-D34F-AC36-20FFF9767B46}" type="parTrans" cxnId="{D91A0B26-F5EF-9540-A5D5-9FB898F4486C}">
      <dgm:prSet/>
      <dgm:spPr/>
      <dgm:t>
        <a:bodyPr/>
        <a:lstStyle/>
        <a:p>
          <a:endParaRPr lang="es-ES" b="1">
            <a:solidFill>
              <a:srgbClr val="000000"/>
            </a:solidFill>
            <a:latin typeface="Arial" panose="020B0604020202020204" pitchFamily="34" charset="0"/>
            <a:cs typeface="Arial" panose="020B0604020202020204" pitchFamily="34" charset="0"/>
          </a:endParaRPr>
        </a:p>
      </dgm:t>
    </dgm:pt>
    <dgm:pt modelId="{65C0DDB6-1B99-594D-AA11-48B9CEFAE2A1}" type="sibTrans" cxnId="{D91A0B26-F5EF-9540-A5D5-9FB898F4486C}">
      <dgm:prSet/>
      <dgm:spPr/>
      <dgm:t>
        <a:bodyPr/>
        <a:lstStyle/>
        <a:p>
          <a:endParaRPr lang="es-ES" b="1">
            <a:solidFill>
              <a:srgbClr val="000000"/>
            </a:solidFill>
            <a:latin typeface="Arial" panose="020B0604020202020204" pitchFamily="34" charset="0"/>
            <a:cs typeface="Arial" panose="020B0604020202020204" pitchFamily="34" charset="0"/>
          </a:endParaRPr>
        </a:p>
      </dgm:t>
    </dgm:pt>
    <dgm:pt modelId="{E70E70FF-8C73-9341-87D8-D4E8391C7CC4}">
      <dgm:prSet phldrT="[Texto]" custT="1"/>
      <dgm:spPr/>
      <dgm:t>
        <a:bodyPr/>
        <a:lstStyle/>
        <a:p>
          <a:r>
            <a:rPr lang="es-ES" sz="1600" b="1" dirty="0">
              <a:solidFill>
                <a:srgbClr val="1F1A34"/>
              </a:solidFill>
              <a:latin typeface="Arial" panose="020B0604020202020204" pitchFamily="34" charset="0"/>
              <a:cs typeface="Arial" panose="020B0604020202020204" pitchFamily="34" charset="0"/>
            </a:rPr>
            <a:t>Proteínas séricas</a:t>
          </a:r>
        </a:p>
      </dgm:t>
    </dgm:pt>
    <dgm:pt modelId="{5BBA1AF1-417C-F943-8EBA-B0EDE8963839}" type="parTrans" cxnId="{6882465A-B426-CA4C-8396-71CEFC24D24B}">
      <dgm:prSet/>
      <dgm:spPr/>
      <dgm:t>
        <a:bodyPr/>
        <a:lstStyle/>
        <a:p>
          <a:endParaRPr lang="es-ES" b="1">
            <a:solidFill>
              <a:srgbClr val="000000"/>
            </a:solidFill>
            <a:latin typeface="Arial" panose="020B0604020202020204" pitchFamily="34" charset="0"/>
            <a:cs typeface="Arial" panose="020B0604020202020204" pitchFamily="34" charset="0"/>
          </a:endParaRPr>
        </a:p>
      </dgm:t>
    </dgm:pt>
    <dgm:pt modelId="{8B4FDF67-BF7C-6B46-B48B-49E817686DA9}" type="sibTrans" cxnId="{6882465A-B426-CA4C-8396-71CEFC24D24B}">
      <dgm:prSet/>
      <dgm:spPr/>
      <dgm:t>
        <a:bodyPr/>
        <a:lstStyle/>
        <a:p>
          <a:endParaRPr lang="es-ES" b="1">
            <a:solidFill>
              <a:srgbClr val="000000"/>
            </a:solidFill>
            <a:latin typeface="Arial" panose="020B0604020202020204" pitchFamily="34" charset="0"/>
            <a:cs typeface="Arial" panose="020B0604020202020204" pitchFamily="34" charset="0"/>
          </a:endParaRPr>
        </a:p>
      </dgm:t>
    </dgm:pt>
    <dgm:pt modelId="{1C89578D-5AE0-4344-8855-E9C9E08F52F1}">
      <dgm:prSet phldrT="[Texto]" custT="1"/>
      <dgm:spPr/>
      <dgm:t>
        <a:bodyPr/>
        <a:lstStyle/>
        <a:p>
          <a:r>
            <a:rPr lang="es-ES" sz="1600" b="1">
              <a:solidFill>
                <a:srgbClr val="1F1A34"/>
              </a:solidFill>
              <a:latin typeface="Arial" panose="020B0604020202020204" pitchFamily="34" charset="0"/>
              <a:cs typeface="Arial" panose="020B0604020202020204" pitchFamily="34" charset="0"/>
            </a:rPr>
            <a:t>Cambio peso</a:t>
          </a:r>
          <a:endParaRPr lang="es-ES" sz="1600" b="1" dirty="0">
            <a:solidFill>
              <a:srgbClr val="1F1A34"/>
            </a:solidFill>
            <a:latin typeface="Arial" panose="020B0604020202020204" pitchFamily="34" charset="0"/>
            <a:cs typeface="Arial" panose="020B0604020202020204" pitchFamily="34" charset="0"/>
          </a:endParaRPr>
        </a:p>
      </dgm:t>
    </dgm:pt>
    <dgm:pt modelId="{B4490979-CB6D-6F49-84A7-9D332397B856}" type="parTrans" cxnId="{8D8D612E-8AF2-E54B-BF79-56ABAA947AA6}">
      <dgm:prSet/>
      <dgm:spPr/>
      <dgm:t>
        <a:bodyPr/>
        <a:lstStyle/>
        <a:p>
          <a:endParaRPr lang="es-ES"/>
        </a:p>
      </dgm:t>
    </dgm:pt>
    <dgm:pt modelId="{D06032E7-2784-C447-BB93-76DBDA63AA35}" type="sibTrans" cxnId="{8D8D612E-8AF2-E54B-BF79-56ABAA947AA6}">
      <dgm:prSet/>
      <dgm:spPr/>
      <dgm:t>
        <a:bodyPr/>
        <a:lstStyle/>
        <a:p>
          <a:endParaRPr lang="es-ES"/>
        </a:p>
      </dgm:t>
    </dgm:pt>
    <dgm:pt modelId="{02E65975-E93F-B64E-9F91-B7F9AA1E34CD}">
      <dgm:prSet phldrT="[Texto]" custT="1"/>
      <dgm:spPr/>
      <dgm:t>
        <a:bodyPr/>
        <a:lstStyle/>
        <a:p>
          <a:r>
            <a:rPr lang="es-ES" sz="1600" b="1" dirty="0">
              <a:solidFill>
                <a:srgbClr val="1F1A34"/>
              </a:solidFill>
              <a:latin typeface="Arial" panose="020B0604020202020204" pitchFamily="34" charset="0"/>
              <a:cs typeface="Arial" panose="020B0604020202020204" pitchFamily="34" charset="0"/>
            </a:rPr>
            <a:t>Vitaminas y minerales</a:t>
          </a:r>
        </a:p>
      </dgm:t>
    </dgm:pt>
    <dgm:pt modelId="{D867B7C9-A9CA-B843-8CC1-A2081B329004}" type="parTrans" cxnId="{33E2B2C7-5660-B944-830C-66C815A1D99F}">
      <dgm:prSet/>
      <dgm:spPr/>
      <dgm:t>
        <a:bodyPr/>
        <a:lstStyle/>
        <a:p>
          <a:endParaRPr lang="es-ES"/>
        </a:p>
      </dgm:t>
    </dgm:pt>
    <dgm:pt modelId="{515316BB-FB05-1B4B-917E-18177082A88D}" type="sibTrans" cxnId="{33E2B2C7-5660-B944-830C-66C815A1D99F}">
      <dgm:prSet/>
      <dgm:spPr/>
      <dgm:t>
        <a:bodyPr/>
        <a:lstStyle/>
        <a:p>
          <a:endParaRPr lang="es-ES"/>
        </a:p>
      </dgm:t>
    </dgm:pt>
    <dgm:pt modelId="{E01189BA-96FE-234E-A959-14BBB00E198F}">
      <dgm:prSet phldrT="[Texto]"/>
      <dgm:spPr/>
      <dgm:t>
        <a:bodyPr/>
        <a:lstStyle/>
        <a:p>
          <a:endParaRPr lang="es-ES" b="1" dirty="0">
            <a:solidFill>
              <a:srgbClr val="1F1A34"/>
            </a:solidFill>
            <a:latin typeface="Arial" panose="020B0604020202020204" pitchFamily="34" charset="0"/>
            <a:cs typeface="Arial" panose="020B0604020202020204" pitchFamily="34" charset="0"/>
          </a:endParaRPr>
        </a:p>
      </dgm:t>
    </dgm:pt>
    <dgm:pt modelId="{87FFDDDB-CAE0-AE48-A091-60D1F992D81D}" type="parTrans" cxnId="{AA1124C4-A7D2-0B42-AE60-78CC16905624}">
      <dgm:prSet/>
      <dgm:spPr/>
      <dgm:t>
        <a:bodyPr/>
        <a:lstStyle/>
        <a:p>
          <a:endParaRPr lang="es-ES"/>
        </a:p>
      </dgm:t>
    </dgm:pt>
    <dgm:pt modelId="{3436F07B-77E0-F74E-9064-7ACA00152210}" type="sibTrans" cxnId="{AA1124C4-A7D2-0B42-AE60-78CC16905624}">
      <dgm:prSet/>
      <dgm:spPr/>
      <dgm:t>
        <a:bodyPr/>
        <a:lstStyle/>
        <a:p>
          <a:endParaRPr lang="es-ES"/>
        </a:p>
      </dgm:t>
    </dgm:pt>
    <dgm:pt modelId="{2BEAE92D-E2A1-084D-944E-626D78DC71D5}">
      <dgm:prSet phldrT="[Texto]"/>
      <dgm:spPr/>
      <dgm:t>
        <a:bodyPr/>
        <a:lstStyle/>
        <a:p>
          <a:r>
            <a:rPr lang="es-ES" b="1" dirty="0">
              <a:solidFill>
                <a:srgbClr val="1F1A34"/>
              </a:solidFill>
              <a:latin typeface="Arial" panose="020B0604020202020204" pitchFamily="34" charset="0"/>
              <a:cs typeface="Arial" panose="020B0604020202020204" pitchFamily="34" charset="0"/>
            </a:rPr>
            <a:t>Cubrimiento de requerimientos</a:t>
          </a:r>
        </a:p>
      </dgm:t>
    </dgm:pt>
    <dgm:pt modelId="{C0C8E716-BD3C-9642-A831-C849538A7377}" type="parTrans" cxnId="{56B81D73-179F-DA48-A8D1-ADD670F151DB}">
      <dgm:prSet/>
      <dgm:spPr/>
      <dgm:t>
        <a:bodyPr/>
        <a:lstStyle/>
        <a:p>
          <a:endParaRPr lang="es-ES"/>
        </a:p>
      </dgm:t>
    </dgm:pt>
    <dgm:pt modelId="{45DC9FB0-FA2E-E74D-8604-F76697EF01E7}" type="sibTrans" cxnId="{56B81D73-179F-DA48-A8D1-ADD670F151DB}">
      <dgm:prSet/>
      <dgm:spPr/>
      <dgm:t>
        <a:bodyPr/>
        <a:lstStyle/>
        <a:p>
          <a:endParaRPr lang="es-ES"/>
        </a:p>
      </dgm:t>
    </dgm:pt>
    <dgm:pt modelId="{08128386-4B6F-4142-B3F3-DCA674E973FC}" type="pres">
      <dgm:prSet presAssocID="{18137CD3-B0AE-FB49-B188-44C7A472BA75}" presName="cycleMatrixDiagram" presStyleCnt="0">
        <dgm:presLayoutVars>
          <dgm:chMax val="1"/>
          <dgm:dir/>
          <dgm:animLvl val="lvl"/>
          <dgm:resizeHandles val="exact"/>
        </dgm:presLayoutVars>
      </dgm:prSet>
      <dgm:spPr/>
    </dgm:pt>
    <dgm:pt modelId="{E550C770-1829-1F43-A230-CC1A9F042573}" type="pres">
      <dgm:prSet presAssocID="{18137CD3-B0AE-FB49-B188-44C7A472BA75}" presName="children" presStyleCnt="0"/>
      <dgm:spPr/>
    </dgm:pt>
    <dgm:pt modelId="{F9AFA2CA-1DD9-804E-A0D6-6D20F434CA19}" type="pres">
      <dgm:prSet presAssocID="{18137CD3-B0AE-FB49-B188-44C7A472BA75}" presName="child1group" presStyleCnt="0"/>
      <dgm:spPr/>
    </dgm:pt>
    <dgm:pt modelId="{62E6C131-CAE7-694A-BF0E-5A76D7A587FD}" type="pres">
      <dgm:prSet presAssocID="{18137CD3-B0AE-FB49-B188-44C7A472BA75}" presName="child1" presStyleLbl="bgAcc1" presStyleIdx="0" presStyleCnt="4"/>
      <dgm:spPr/>
    </dgm:pt>
    <dgm:pt modelId="{7AD9C97F-020C-504F-A0BE-75D9F01ACDF2}" type="pres">
      <dgm:prSet presAssocID="{18137CD3-B0AE-FB49-B188-44C7A472BA75}" presName="child1Text" presStyleLbl="bgAcc1" presStyleIdx="0" presStyleCnt="4">
        <dgm:presLayoutVars>
          <dgm:bulletEnabled val="1"/>
        </dgm:presLayoutVars>
      </dgm:prSet>
      <dgm:spPr/>
    </dgm:pt>
    <dgm:pt modelId="{09B9962D-03D8-E745-B751-F0B00ADF4F24}" type="pres">
      <dgm:prSet presAssocID="{18137CD3-B0AE-FB49-B188-44C7A472BA75}" presName="child2group" presStyleCnt="0"/>
      <dgm:spPr/>
    </dgm:pt>
    <dgm:pt modelId="{20D2723C-3BB4-6748-ACFC-CB3B16015DE0}" type="pres">
      <dgm:prSet presAssocID="{18137CD3-B0AE-FB49-B188-44C7A472BA75}" presName="child2" presStyleLbl="bgAcc1" presStyleIdx="1" presStyleCnt="4" custLinFactNeighborX="15748" custLinFactNeighborY="1105"/>
      <dgm:spPr/>
    </dgm:pt>
    <dgm:pt modelId="{6E9FBB9E-FB13-0340-8648-0D2D9A16B191}" type="pres">
      <dgm:prSet presAssocID="{18137CD3-B0AE-FB49-B188-44C7A472BA75}" presName="child2Text" presStyleLbl="bgAcc1" presStyleIdx="1" presStyleCnt="4">
        <dgm:presLayoutVars>
          <dgm:bulletEnabled val="1"/>
        </dgm:presLayoutVars>
      </dgm:prSet>
      <dgm:spPr/>
    </dgm:pt>
    <dgm:pt modelId="{5E904F77-0481-A94E-AE49-6314B803E878}" type="pres">
      <dgm:prSet presAssocID="{18137CD3-B0AE-FB49-B188-44C7A472BA75}" presName="child3group" presStyleCnt="0"/>
      <dgm:spPr/>
    </dgm:pt>
    <dgm:pt modelId="{3BE37407-995E-9446-A74E-89BC8FA8C401}" type="pres">
      <dgm:prSet presAssocID="{18137CD3-B0AE-FB49-B188-44C7A472BA75}" presName="child3" presStyleLbl="bgAcc1" presStyleIdx="2" presStyleCnt="4" custLinFactNeighborX="10737"/>
      <dgm:spPr/>
    </dgm:pt>
    <dgm:pt modelId="{3A653826-BCA3-B84F-A468-2A0F7B8CABF0}" type="pres">
      <dgm:prSet presAssocID="{18137CD3-B0AE-FB49-B188-44C7A472BA75}" presName="child3Text" presStyleLbl="bgAcc1" presStyleIdx="2" presStyleCnt="4">
        <dgm:presLayoutVars>
          <dgm:bulletEnabled val="1"/>
        </dgm:presLayoutVars>
      </dgm:prSet>
      <dgm:spPr/>
    </dgm:pt>
    <dgm:pt modelId="{A7BB7329-5641-AB4B-8F5B-D3DD13BE2998}" type="pres">
      <dgm:prSet presAssocID="{18137CD3-B0AE-FB49-B188-44C7A472BA75}" presName="child4group" presStyleCnt="0"/>
      <dgm:spPr/>
    </dgm:pt>
    <dgm:pt modelId="{38DEAA21-4580-1548-82A2-A7B7D841CA9B}" type="pres">
      <dgm:prSet presAssocID="{18137CD3-B0AE-FB49-B188-44C7A472BA75}" presName="child4" presStyleLbl="bgAcc1" presStyleIdx="3" presStyleCnt="4"/>
      <dgm:spPr/>
    </dgm:pt>
    <dgm:pt modelId="{EB764283-EB08-D144-AFFA-0CF754E6F11D}" type="pres">
      <dgm:prSet presAssocID="{18137CD3-B0AE-FB49-B188-44C7A472BA75}" presName="child4Text" presStyleLbl="bgAcc1" presStyleIdx="3" presStyleCnt="4">
        <dgm:presLayoutVars>
          <dgm:bulletEnabled val="1"/>
        </dgm:presLayoutVars>
      </dgm:prSet>
      <dgm:spPr/>
    </dgm:pt>
    <dgm:pt modelId="{3324FF95-7F95-C84D-BD89-DB6930A009C8}" type="pres">
      <dgm:prSet presAssocID="{18137CD3-B0AE-FB49-B188-44C7A472BA75}" presName="childPlaceholder" presStyleCnt="0"/>
      <dgm:spPr/>
    </dgm:pt>
    <dgm:pt modelId="{EFC7DBA8-5ACA-414C-BD38-B6AD0AE95331}" type="pres">
      <dgm:prSet presAssocID="{18137CD3-B0AE-FB49-B188-44C7A472BA75}" presName="circle" presStyleCnt="0"/>
      <dgm:spPr/>
    </dgm:pt>
    <dgm:pt modelId="{745FEEF3-1050-E441-82D3-C3348C1CA7FF}" type="pres">
      <dgm:prSet presAssocID="{18137CD3-B0AE-FB49-B188-44C7A472BA75}" presName="quadrant1" presStyleLbl="node1" presStyleIdx="0" presStyleCnt="4">
        <dgm:presLayoutVars>
          <dgm:chMax val="1"/>
          <dgm:bulletEnabled val="1"/>
        </dgm:presLayoutVars>
      </dgm:prSet>
      <dgm:spPr/>
    </dgm:pt>
    <dgm:pt modelId="{12EDEE22-A5FC-6445-8D36-1871A932C676}" type="pres">
      <dgm:prSet presAssocID="{18137CD3-B0AE-FB49-B188-44C7A472BA75}" presName="quadrant2" presStyleLbl="node1" presStyleIdx="1" presStyleCnt="4">
        <dgm:presLayoutVars>
          <dgm:chMax val="1"/>
          <dgm:bulletEnabled val="1"/>
        </dgm:presLayoutVars>
      </dgm:prSet>
      <dgm:spPr/>
    </dgm:pt>
    <dgm:pt modelId="{149396B0-F141-8C40-A99D-3DB95FB2B1E2}" type="pres">
      <dgm:prSet presAssocID="{18137CD3-B0AE-FB49-B188-44C7A472BA75}" presName="quadrant3" presStyleLbl="node1" presStyleIdx="2" presStyleCnt="4">
        <dgm:presLayoutVars>
          <dgm:chMax val="1"/>
          <dgm:bulletEnabled val="1"/>
        </dgm:presLayoutVars>
      </dgm:prSet>
      <dgm:spPr/>
    </dgm:pt>
    <dgm:pt modelId="{7BC8BDC2-F157-CD49-B561-AF66A3C46649}" type="pres">
      <dgm:prSet presAssocID="{18137CD3-B0AE-FB49-B188-44C7A472BA75}" presName="quadrant4" presStyleLbl="node1" presStyleIdx="3" presStyleCnt="4">
        <dgm:presLayoutVars>
          <dgm:chMax val="1"/>
          <dgm:bulletEnabled val="1"/>
        </dgm:presLayoutVars>
      </dgm:prSet>
      <dgm:spPr/>
    </dgm:pt>
    <dgm:pt modelId="{941E8EA3-59C8-3743-B6D0-8CECE3598E74}" type="pres">
      <dgm:prSet presAssocID="{18137CD3-B0AE-FB49-B188-44C7A472BA75}" presName="quadrantPlaceholder" presStyleCnt="0"/>
      <dgm:spPr/>
    </dgm:pt>
    <dgm:pt modelId="{7E4FCA09-D07A-6F42-8DBC-2B0776DB0FE4}" type="pres">
      <dgm:prSet presAssocID="{18137CD3-B0AE-FB49-B188-44C7A472BA75}" presName="center1" presStyleLbl="fgShp" presStyleIdx="0" presStyleCnt="2"/>
      <dgm:spPr/>
    </dgm:pt>
    <dgm:pt modelId="{C003B8B8-8558-E045-84E8-37A240BAE56E}" type="pres">
      <dgm:prSet presAssocID="{18137CD3-B0AE-FB49-B188-44C7A472BA75}" presName="center2" presStyleLbl="fgShp" presStyleIdx="1" presStyleCnt="2"/>
      <dgm:spPr/>
    </dgm:pt>
  </dgm:ptLst>
  <dgm:cxnLst>
    <dgm:cxn modelId="{798BD006-41D4-C241-8878-CEA065015721}" type="presOf" srcId="{34BF07CA-FAFB-174F-8E95-9DFB18F943C1}" destId="{3BE37407-995E-9446-A74E-89BC8FA8C401}" srcOrd="0" destOrd="0" presId="urn:microsoft.com/office/officeart/2005/8/layout/cycle4#2"/>
    <dgm:cxn modelId="{72BC3708-BCC7-C142-9ECF-A8DD26A5FCC0}" type="presOf" srcId="{2EF2E33A-0CB5-AF41-B3C6-F8D501DF3355}" destId="{7AD9C97F-020C-504F-A0BE-75D9F01ACDF2}" srcOrd="1" destOrd="2" presId="urn:microsoft.com/office/officeart/2005/8/layout/cycle4#2"/>
    <dgm:cxn modelId="{B609B608-162E-AE42-928E-D6729A445ECF}" type="presOf" srcId="{8DC8EED8-1AD5-2B41-9E38-7D38F033C2FC}" destId="{149396B0-F141-8C40-A99D-3DB95FB2B1E2}" srcOrd="0" destOrd="0" presId="urn:microsoft.com/office/officeart/2005/8/layout/cycle4#2"/>
    <dgm:cxn modelId="{24E31811-608C-5345-812C-53D034BF36E9}" type="presOf" srcId="{E01189BA-96FE-234E-A959-14BBB00E198F}" destId="{EB764283-EB08-D144-AFFA-0CF754E6F11D}" srcOrd="1" destOrd="0" presId="urn:microsoft.com/office/officeart/2005/8/layout/cycle4#2"/>
    <dgm:cxn modelId="{35E29E1B-67E8-924C-9003-E23DD37F871E}" srcId="{18137CD3-B0AE-FB49-B188-44C7A472BA75}" destId="{45E99F50-9904-DB44-B77F-74D67ED7EFCC}" srcOrd="1" destOrd="0" parTransId="{F3E03B43-AAAA-064C-9FA9-A10D02F6A3DE}" sibTransId="{201CDD04-6F24-8D4A-A81E-F3AE3BD2D8AC}"/>
    <dgm:cxn modelId="{D91A0B26-F5EF-9540-A5D5-9FB898F4486C}" srcId="{0016AEC6-019A-8C4A-9101-3B1B7861AF41}" destId="{2EF2E33A-0CB5-AF41-B3C6-F8D501DF3355}" srcOrd="2" destOrd="0" parTransId="{2CB1041D-B0CA-D34F-AC36-20FFF9767B46}" sibTransId="{65C0DDB6-1B99-594D-AA11-48B9CEFAE2A1}"/>
    <dgm:cxn modelId="{ECAEB828-1C2A-7746-8DAA-BF74A5CAECAD}" type="presOf" srcId="{02E65975-E93F-B64E-9F91-B7F9AA1E34CD}" destId="{20D2723C-3BB4-6748-ACFC-CB3B16015DE0}" srcOrd="0" destOrd="2" presId="urn:microsoft.com/office/officeart/2005/8/layout/cycle4#2"/>
    <dgm:cxn modelId="{8D8D612E-8AF2-E54B-BF79-56ABAA947AA6}" srcId="{0016AEC6-019A-8C4A-9101-3B1B7861AF41}" destId="{1C89578D-5AE0-4344-8855-E9C9E08F52F1}" srcOrd="1" destOrd="0" parTransId="{B4490979-CB6D-6F49-84A7-9D332397B856}" sibTransId="{D06032E7-2784-C447-BB93-76DBDA63AA35}"/>
    <dgm:cxn modelId="{9E998D5D-9104-FE4A-A249-BB3F6ED67FCF}" srcId="{D9CEBF88-52A2-684F-BF86-A3F9EA28A479}" destId="{EE3C7CD9-603E-B542-A169-9808302A50D5}" srcOrd="1" destOrd="0" parTransId="{0F39016C-A7C7-764F-BA20-0DA1D5D9B7F0}" sibTransId="{F8970019-E5E0-3F4E-B505-123A7EF834BA}"/>
    <dgm:cxn modelId="{4BE3A362-10DB-FC4E-99AC-37F0D7B4FDE6}" srcId="{8DC8EED8-1AD5-2B41-9E38-7D38F033C2FC}" destId="{34BF07CA-FAFB-174F-8E95-9DFB18F943C1}" srcOrd="0" destOrd="0" parTransId="{8E801F05-5D92-8D4B-A2E0-6A51950EE5F2}" sibTransId="{B963B1F0-51DC-9B4C-BC74-F829FBD1B07C}"/>
    <dgm:cxn modelId="{363BDD42-C862-E549-A0B4-9B82E4F9CDF2}" type="presOf" srcId="{2BEAE92D-E2A1-084D-944E-626D78DC71D5}" destId="{3BE37407-995E-9446-A74E-89BC8FA8C401}" srcOrd="0" destOrd="1" presId="urn:microsoft.com/office/officeart/2005/8/layout/cycle4#2"/>
    <dgm:cxn modelId="{B965F14C-C510-0C4D-AEE5-A6DA0BD7E5C8}" type="presOf" srcId="{18137CD3-B0AE-FB49-B188-44C7A472BA75}" destId="{08128386-4B6F-4142-B3F3-DCA674E973FC}" srcOrd="0" destOrd="0" presId="urn:microsoft.com/office/officeart/2005/8/layout/cycle4#2"/>
    <dgm:cxn modelId="{45EB7350-77C7-7346-9579-08E932DD29B3}" type="presOf" srcId="{EE3C7CD9-603E-B542-A169-9808302A50D5}" destId="{EB764283-EB08-D144-AFFA-0CF754E6F11D}" srcOrd="1" destOrd="1" presId="urn:microsoft.com/office/officeart/2005/8/layout/cycle4#2"/>
    <dgm:cxn modelId="{56B81D73-179F-DA48-A8D1-ADD670F151DB}" srcId="{8DC8EED8-1AD5-2B41-9E38-7D38F033C2FC}" destId="{2BEAE92D-E2A1-084D-944E-626D78DC71D5}" srcOrd="1" destOrd="0" parTransId="{C0C8E716-BD3C-9642-A831-C849538A7377}" sibTransId="{45DC9FB0-FA2E-E74D-8604-F76697EF01E7}"/>
    <dgm:cxn modelId="{A5074955-9AB0-ED4E-8E8A-F28B772C4016}" type="presOf" srcId="{05A2B9B1-0E50-8844-B79F-0FC6EF67FFB3}" destId="{6E9FBB9E-FB13-0340-8648-0D2D9A16B191}" srcOrd="1" destOrd="0" presId="urn:microsoft.com/office/officeart/2005/8/layout/cycle4#2"/>
    <dgm:cxn modelId="{6EE80678-63CF-4B48-ABAD-ACD5A4787CC4}" type="presOf" srcId="{2BEAE92D-E2A1-084D-944E-626D78DC71D5}" destId="{3A653826-BCA3-B84F-A468-2A0F7B8CABF0}" srcOrd="1" destOrd="1" presId="urn:microsoft.com/office/officeart/2005/8/layout/cycle4#2"/>
    <dgm:cxn modelId="{6882465A-B426-CA4C-8396-71CEFC24D24B}" srcId="{45E99F50-9904-DB44-B77F-74D67ED7EFCC}" destId="{E70E70FF-8C73-9341-87D8-D4E8391C7CC4}" srcOrd="1" destOrd="0" parTransId="{5BBA1AF1-417C-F943-8EBA-B0EDE8963839}" sibTransId="{8B4FDF67-BF7C-6B46-B48B-49E817686DA9}"/>
    <dgm:cxn modelId="{7441FA7B-0909-A74B-976C-D0C0F9B49F44}" type="presOf" srcId="{05A2B9B1-0E50-8844-B79F-0FC6EF67FFB3}" destId="{20D2723C-3BB4-6748-ACFC-CB3B16015DE0}" srcOrd="0" destOrd="0" presId="urn:microsoft.com/office/officeart/2005/8/layout/cycle4#2"/>
    <dgm:cxn modelId="{F371977D-38B1-E445-A80D-F3DD71484EAD}" type="presOf" srcId="{1C89578D-5AE0-4344-8855-E9C9E08F52F1}" destId="{7AD9C97F-020C-504F-A0BE-75D9F01ACDF2}" srcOrd="1" destOrd="1" presId="urn:microsoft.com/office/officeart/2005/8/layout/cycle4#2"/>
    <dgm:cxn modelId="{964ED383-8757-B040-B00F-A0BC69CB9AED}" srcId="{18137CD3-B0AE-FB49-B188-44C7A472BA75}" destId="{8DC8EED8-1AD5-2B41-9E38-7D38F033C2FC}" srcOrd="2" destOrd="0" parTransId="{0B707C43-8188-7147-B9A1-7EC973C0FC06}" sibTransId="{9FA52EC1-202E-E840-B307-67A3D85CE092}"/>
    <dgm:cxn modelId="{6D651E84-AD53-A242-89FF-123D748BADF4}" type="presOf" srcId="{7072B057-B210-F344-8D3E-E0134557707F}" destId="{7AD9C97F-020C-504F-A0BE-75D9F01ACDF2}" srcOrd="1" destOrd="0" presId="urn:microsoft.com/office/officeart/2005/8/layout/cycle4#2"/>
    <dgm:cxn modelId="{4B873C84-4197-1844-807E-EA266E17EC93}" srcId="{45E99F50-9904-DB44-B77F-74D67ED7EFCC}" destId="{05A2B9B1-0E50-8844-B79F-0FC6EF67FFB3}" srcOrd="0" destOrd="0" parTransId="{54B47F4E-F143-304F-87AE-18B41089F2BC}" sibTransId="{9B117666-E035-8F4B-952F-38D2FB786098}"/>
    <dgm:cxn modelId="{F0E65B8F-C78C-1B46-9392-0359BD4D91D4}" type="presOf" srcId="{45E99F50-9904-DB44-B77F-74D67ED7EFCC}" destId="{12EDEE22-A5FC-6445-8D36-1871A932C676}" srcOrd="0" destOrd="0" presId="urn:microsoft.com/office/officeart/2005/8/layout/cycle4#2"/>
    <dgm:cxn modelId="{02A93494-096D-B24C-AB93-14E4186436C9}" type="presOf" srcId="{34BF07CA-FAFB-174F-8E95-9DFB18F943C1}" destId="{3A653826-BCA3-B84F-A468-2A0F7B8CABF0}" srcOrd="1" destOrd="0" presId="urn:microsoft.com/office/officeart/2005/8/layout/cycle4#2"/>
    <dgm:cxn modelId="{28F2FD95-95F1-BA4F-96FE-CD1C8E7BEF9D}" type="presOf" srcId="{E01189BA-96FE-234E-A959-14BBB00E198F}" destId="{38DEAA21-4580-1548-82A2-A7B7D841CA9B}" srcOrd="0" destOrd="0" presId="urn:microsoft.com/office/officeart/2005/8/layout/cycle4#2"/>
    <dgm:cxn modelId="{676D509F-9D1A-734D-BFF4-9A3C8C094023}" type="presOf" srcId="{EE3C7CD9-603E-B542-A169-9808302A50D5}" destId="{38DEAA21-4580-1548-82A2-A7B7D841CA9B}" srcOrd="0" destOrd="1" presId="urn:microsoft.com/office/officeart/2005/8/layout/cycle4#2"/>
    <dgm:cxn modelId="{1A1723A4-63C7-8047-A6FB-352520C88368}" srcId="{18137CD3-B0AE-FB49-B188-44C7A472BA75}" destId="{D9CEBF88-52A2-684F-BF86-A3F9EA28A479}" srcOrd="3" destOrd="0" parTransId="{A2C1932C-5E2E-954F-8411-EDA93F8422B3}" sibTransId="{61A95BB3-8599-394D-A778-B1296C88ECF4}"/>
    <dgm:cxn modelId="{92C7E5B2-F6F0-0C41-BB4D-70698F60B8F3}" type="presOf" srcId="{E70E70FF-8C73-9341-87D8-D4E8391C7CC4}" destId="{6E9FBB9E-FB13-0340-8648-0D2D9A16B191}" srcOrd="1" destOrd="1" presId="urn:microsoft.com/office/officeart/2005/8/layout/cycle4#2"/>
    <dgm:cxn modelId="{256600B7-B484-1347-A689-4CF6C83544C6}" type="presOf" srcId="{1C89578D-5AE0-4344-8855-E9C9E08F52F1}" destId="{62E6C131-CAE7-694A-BF0E-5A76D7A587FD}" srcOrd="0" destOrd="1" presId="urn:microsoft.com/office/officeart/2005/8/layout/cycle4#2"/>
    <dgm:cxn modelId="{1B5D04C3-85A2-A146-B2F5-EB0BA87CA6E7}" srcId="{18137CD3-B0AE-FB49-B188-44C7A472BA75}" destId="{0016AEC6-019A-8C4A-9101-3B1B7861AF41}" srcOrd="0" destOrd="0" parTransId="{80D98567-63CC-4249-B432-605B1D4F4CE8}" sibTransId="{9BAE15A1-C805-FA4C-B886-F3B7747D0D3E}"/>
    <dgm:cxn modelId="{AA1124C4-A7D2-0B42-AE60-78CC16905624}" srcId="{D9CEBF88-52A2-684F-BF86-A3F9EA28A479}" destId="{E01189BA-96FE-234E-A959-14BBB00E198F}" srcOrd="0" destOrd="0" parTransId="{87FFDDDB-CAE0-AE48-A091-60D1F992D81D}" sibTransId="{3436F07B-77E0-F74E-9064-7ACA00152210}"/>
    <dgm:cxn modelId="{33E2B2C7-5660-B944-830C-66C815A1D99F}" srcId="{45E99F50-9904-DB44-B77F-74D67ED7EFCC}" destId="{02E65975-E93F-B64E-9F91-B7F9AA1E34CD}" srcOrd="2" destOrd="0" parTransId="{D867B7C9-A9CA-B843-8CC1-A2081B329004}" sibTransId="{515316BB-FB05-1B4B-917E-18177082A88D}"/>
    <dgm:cxn modelId="{42CD85CE-B693-5E4E-A339-FC098E6D46A0}" type="presOf" srcId="{E70E70FF-8C73-9341-87D8-D4E8391C7CC4}" destId="{20D2723C-3BB4-6748-ACFC-CB3B16015DE0}" srcOrd="0" destOrd="1" presId="urn:microsoft.com/office/officeart/2005/8/layout/cycle4#2"/>
    <dgm:cxn modelId="{C8BCD7CF-6695-8247-89A0-A6C7E32150EC}" type="presOf" srcId="{2EF2E33A-0CB5-AF41-B3C6-F8D501DF3355}" destId="{62E6C131-CAE7-694A-BF0E-5A76D7A587FD}" srcOrd="0" destOrd="2" presId="urn:microsoft.com/office/officeart/2005/8/layout/cycle4#2"/>
    <dgm:cxn modelId="{4CAAD1D3-5AE7-FE4A-9E4E-377CEEE3B7C5}" srcId="{0016AEC6-019A-8C4A-9101-3B1B7861AF41}" destId="{7072B057-B210-F344-8D3E-E0134557707F}" srcOrd="0" destOrd="0" parTransId="{278EAC1B-6148-5142-ADBD-76C5BEFDEE71}" sibTransId="{13590E0B-4695-1B40-A3FD-825F66DD1036}"/>
    <dgm:cxn modelId="{524E05E0-ED4E-A240-BD3F-C00F1D081E64}" type="presOf" srcId="{0016AEC6-019A-8C4A-9101-3B1B7861AF41}" destId="{745FEEF3-1050-E441-82D3-C3348C1CA7FF}" srcOrd="0" destOrd="0" presId="urn:microsoft.com/office/officeart/2005/8/layout/cycle4#2"/>
    <dgm:cxn modelId="{A0B2E5E8-1747-974B-94A3-51B022DF88EF}" type="presOf" srcId="{D9CEBF88-52A2-684F-BF86-A3F9EA28A479}" destId="{7BC8BDC2-F157-CD49-B561-AF66A3C46649}" srcOrd="0" destOrd="0" presId="urn:microsoft.com/office/officeart/2005/8/layout/cycle4#2"/>
    <dgm:cxn modelId="{C81E8AFA-54C2-5547-9207-52DA4F27F4E0}" type="presOf" srcId="{02E65975-E93F-B64E-9F91-B7F9AA1E34CD}" destId="{6E9FBB9E-FB13-0340-8648-0D2D9A16B191}" srcOrd="1" destOrd="2" presId="urn:microsoft.com/office/officeart/2005/8/layout/cycle4#2"/>
    <dgm:cxn modelId="{DB3532FD-AFCD-8D4F-B0C2-FD7C924AF6F9}" type="presOf" srcId="{7072B057-B210-F344-8D3E-E0134557707F}" destId="{62E6C131-CAE7-694A-BF0E-5A76D7A587FD}" srcOrd="0" destOrd="0" presId="urn:microsoft.com/office/officeart/2005/8/layout/cycle4#2"/>
    <dgm:cxn modelId="{7E1AF1A4-7D12-0240-A778-48799673E44C}" type="presParOf" srcId="{08128386-4B6F-4142-B3F3-DCA674E973FC}" destId="{E550C770-1829-1F43-A230-CC1A9F042573}" srcOrd="0" destOrd="0" presId="urn:microsoft.com/office/officeart/2005/8/layout/cycle4#2"/>
    <dgm:cxn modelId="{57F44B9A-E20E-2847-A08F-7368A209433F}" type="presParOf" srcId="{E550C770-1829-1F43-A230-CC1A9F042573}" destId="{F9AFA2CA-1DD9-804E-A0D6-6D20F434CA19}" srcOrd="0" destOrd="0" presId="urn:microsoft.com/office/officeart/2005/8/layout/cycle4#2"/>
    <dgm:cxn modelId="{E55C0642-88F3-A542-9774-C98E2F41987E}" type="presParOf" srcId="{F9AFA2CA-1DD9-804E-A0D6-6D20F434CA19}" destId="{62E6C131-CAE7-694A-BF0E-5A76D7A587FD}" srcOrd="0" destOrd="0" presId="urn:microsoft.com/office/officeart/2005/8/layout/cycle4#2"/>
    <dgm:cxn modelId="{D7F07FD2-D209-B347-96D8-C27887465DED}" type="presParOf" srcId="{F9AFA2CA-1DD9-804E-A0D6-6D20F434CA19}" destId="{7AD9C97F-020C-504F-A0BE-75D9F01ACDF2}" srcOrd="1" destOrd="0" presId="urn:microsoft.com/office/officeart/2005/8/layout/cycle4#2"/>
    <dgm:cxn modelId="{30109F2A-086A-D148-9394-75096064FAE7}" type="presParOf" srcId="{E550C770-1829-1F43-A230-CC1A9F042573}" destId="{09B9962D-03D8-E745-B751-F0B00ADF4F24}" srcOrd="1" destOrd="0" presId="urn:microsoft.com/office/officeart/2005/8/layout/cycle4#2"/>
    <dgm:cxn modelId="{A63201E2-FCA8-6C4B-8280-E5A8724EBD3B}" type="presParOf" srcId="{09B9962D-03D8-E745-B751-F0B00ADF4F24}" destId="{20D2723C-3BB4-6748-ACFC-CB3B16015DE0}" srcOrd="0" destOrd="0" presId="urn:microsoft.com/office/officeart/2005/8/layout/cycle4#2"/>
    <dgm:cxn modelId="{9E20A82A-7BA5-6442-A1D8-3EB0CAAD002C}" type="presParOf" srcId="{09B9962D-03D8-E745-B751-F0B00ADF4F24}" destId="{6E9FBB9E-FB13-0340-8648-0D2D9A16B191}" srcOrd="1" destOrd="0" presId="urn:microsoft.com/office/officeart/2005/8/layout/cycle4#2"/>
    <dgm:cxn modelId="{44501F75-2571-7D40-BA84-C1328575A167}" type="presParOf" srcId="{E550C770-1829-1F43-A230-CC1A9F042573}" destId="{5E904F77-0481-A94E-AE49-6314B803E878}" srcOrd="2" destOrd="0" presId="urn:microsoft.com/office/officeart/2005/8/layout/cycle4#2"/>
    <dgm:cxn modelId="{56ED49DF-4817-C649-9593-73C98E75D3AF}" type="presParOf" srcId="{5E904F77-0481-A94E-AE49-6314B803E878}" destId="{3BE37407-995E-9446-A74E-89BC8FA8C401}" srcOrd="0" destOrd="0" presId="urn:microsoft.com/office/officeart/2005/8/layout/cycle4#2"/>
    <dgm:cxn modelId="{23D3B8EF-C987-0A41-A833-6A5A718FF3CE}" type="presParOf" srcId="{5E904F77-0481-A94E-AE49-6314B803E878}" destId="{3A653826-BCA3-B84F-A468-2A0F7B8CABF0}" srcOrd="1" destOrd="0" presId="urn:microsoft.com/office/officeart/2005/8/layout/cycle4#2"/>
    <dgm:cxn modelId="{DC07D0CF-184F-E04E-BC66-0F7F03E4E460}" type="presParOf" srcId="{E550C770-1829-1F43-A230-CC1A9F042573}" destId="{A7BB7329-5641-AB4B-8F5B-D3DD13BE2998}" srcOrd="3" destOrd="0" presId="urn:microsoft.com/office/officeart/2005/8/layout/cycle4#2"/>
    <dgm:cxn modelId="{B79A79B4-3BF3-3342-9676-67C7769B6197}" type="presParOf" srcId="{A7BB7329-5641-AB4B-8F5B-D3DD13BE2998}" destId="{38DEAA21-4580-1548-82A2-A7B7D841CA9B}" srcOrd="0" destOrd="0" presId="urn:microsoft.com/office/officeart/2005/8/layout/cycle4#2"/>
    <dgm:cxn modelId="{68065329-0532-3E45-9B23-BF1099255E5F}" type="presParOf" srcId="{A7BB7329-5641-AB4B-8F5B-D3DD13BE2998}" destId="{EB764283-EB08-D144-AFFA-0CF754E6F11D}" srcOrd="1" destOrd="0" presId="urn:microsoft.com/office/officeart/2005/8/layout/cycle4#2"/>
    <dgm:cxn modelId="{0BFBC70E-ACBB-8842-8698-481B4E77DDD2}" type="presParOf" srcId="{E550C770-1829-1F43-A230-CC1A9F042573}" destId="{3324FF95-7F95-C84D-BD89-DB6930A009C8}" srcOrd="4" destOrd="0" presId="urn:microsoft.com/office/officeart/2005/8/layout/cycle4#2"/>
    <dgm:cxn modelId="{2BD909DC-E4E3-EA4D-8A5D-2B376BCDA9AE}" type="presParOf" srcId="{08128386-4B6F-4142-B3F3-DCA674E973FC}" destId="{EFC7DBA8-5ACA-414C-BD38-B6AD0AE95331}" srcOrd="1" destOrd="0" presId="urn:microsoft.com/office/officeart/2005/8/layout/cycle4#2"/>
    <dgm:cxn modelId="{CB9E2EA3-4DA0-8341-A127-5C34F185D4C6}" type="presParOf" srcId="{EFC7DBA8-5ACA-414C-BD38-B6AD0AE95331}" destId="{745FEEF3-1050-E441-82D3-C3348C1CA7FF}" srcOrd="0" destOrd="0" presId="urn:microsoft.com/office/officeart/2005/8/layout/cycle4#2"/>
    <dgm:cxn modelId="{CE7FAF7F-BAAC-7F46-B03F-CDDE91BC4CCF}" type="presParOf" srcId="{EFC7DBA8-5ACA-414C-BD38-B6AD0AE95331}" destId="{12EDEE22-A5FC-6445-8D36-1871A932C676}" srcOrd="1" destOrd="0" presId="urn:microsoft.com/office/officeart/2005/8/layout/cycle4#2"/>
    <dgm:cxn modelId="{03404146-B1FF-294E-9BD3-32D1676EE406}" type="presParOf" srcId="{EFC7DBA8-5ACA-414C-BD38-B6AD0AE95331}" destId="{149396B0-F141-8C40-A99D-3DB95FB2B1E2}" srcOrd="2" destOrd="0" presId="urn:microsoft.com/office/officeart/2005/8/layout/cycle4#2"/>
    <dgm:cxn modelId="{3252B953-5B78-C140-9BAE-A6696FC5C65F}" type="presParOf" srcId="{EFC7DBA8-5ACA-414C-BD38-B6AD0AE95331}" destId="{7BC8BDC2-F157-CD49-B561-AF66A3C46649}" srcOrd="3" destOrd="0" presId="urn:microsoft.com/office/officeart/2005/8/layout/cycle4#2"/>
    <dgm:cxn modelId="{84F3EE33-500F-7941-999E-46AEE0C7366A}" type="presParOf" srcId="{EFC7DBA8-5ACA-414C-BD38-B6AD0AE95331}" destId="{941E8EA3-59C8-3743-B6D0-8CECE3598E74}" srcOrd="4" destOrd="0" presId="urn:microsoft.com/office/officeart/2005/8/layout/cycle4#2"/>
    <dgm:cxn modelId="{71C25BCE-8FB7-424F-A3F4-EB94EB5B6AD4}" type="presParOf" srcId="{08128386-4B6F-4142-B3F3-DCA674E973FC}" destId="{7E4FCA09-D07A-6F42-8DBC-2B0776DB0FE4}" srcOrd="2" destOrd="0" presId="urn:microsoft.com/office/officeart/2005/8/layout/cycle4#2"/>
    <dgm:cxn modelId="{ED1DCB83-A333-7E44-8A5A-183CE8C23489}" type="presParOf" srcId="{08128386-4B6F-4142-B3F3-DCA674E973FC}" destId="{C003B8B8-8558-E045-84E8-37A240BAE56E}" srcOrd="3" destOrd="0" presId="urn:microsoft.com/office/officeart/2005/8/layout/cycle4#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C6FDC7-9A71-4712-B381-839D9672E656}">
      <dsp:nvSpPr>
        <dsp:cNvPr id="0" name=""/>
        <dsp:cNvSpPr/>
      </dsp:nvSpPr>
      <dsp:spPr>
        <a:xfrm rot="16200000">
          <a:off x="-1028531" y="1029594"/>
          <a:ext cx="4824536" cy="2765346"/>
        </a:xfrm>
        <a:prstGeom prst="flowChartManualOperation">
          <a:avLst/>
        </a:prstGeom>
        <a:noFill/>
        <a:ln w="38100">
          <a:solidFill>
            <a:schemeClr val="accent5"/>
          </a:solidFill>
        </a:ln>
        <a:effectLst/>
        <a:scene3d>
          <a:camera prst="orthographicFront"/>
          <a:lightRig rig="flat" dir="t"/>
        </a:scene3d>
        <a:sp3d prstMaterial="dkEdge">
          <a:bevelT w="8200" h="38100" prst="coolSlant"/>
        </a:sp3d>
      </dsp:spPr>
      <dsp:style>
        <a:lnRef idx="0">
          <a:scrgbClr r="0" g="0" b="0"/>
        </a:lnRef>
        <a:fillRef idx="2">
          <a:scrgbClr r="0" g="0" b="0"/>
        </a:fillRef>
        <a:effectRef idx="1">
          <a:scrgbClr r="0" g="0" b="0"/>
        </a:effectRef>
        <a:fontRef idx="minor">
          <a:schemeClr val="dk1"/>
        </a:fontRef>
      </dsp:style>
      <dsp:txBody>
        <a:bodyPr spcFirstLastPara="0" vert="horz" wrap="square" lIns="114300" tIns="0" rIns="114300" bIns="0" numCol="1" spcCol="1270" anchor="t" anchorCtr="0">
          <a:noAutofit/>
        </a:bodyPr>
        <a:lstStyle/>
        <a:p>
          <a:pPr marL="0" lvl="0" indent="0" algn="l" defTabSz="800100">
            <a:lnSpc>
              <a:spcPct val="90000"/>
            </a:lnSpc>
            <a:spcBef>
              <a:spcPct val="0"/>
            </a:spcBef>
            <a:spcAft>
              <a:spcPct val="35000"/>
            </a:spcAft>
            <a:buNone/>
          </a:pPr>
          <a:r>
            <a:rPr lang="es-ES" sz="1800" b="1" kern="1200" dirty="0">
              <a:solidFill>
                <a:srgbClr val="1F1A34"/>
              </a:solidFill>
              <a:latin typeface="Arial" panose="020B0604020202020204" pitchFamily="34" charset="0"/>
              <a:cs typeface="Arial" panose="020B0604020202020204" pitchFamily="34" charset="0"/>
            </a:rPr>
            <a:t>BAJO RIESGO</a:t>
          </a:r>
        </a:p>
        <a:p>
          <a:pPr marL="114300" lvl="1" indent="-114300" algn="l" defTabSz="666750">
            <a:lnSpc>
              <a:spcPct val="90000"/>
            </a:lnSpc>
            <a:spcBef>
              <a:spcPct val="0"/>
            </a:spcBef>
            <a:spcAft>
              <a:spcPct val="15000"/>
            </a:spcAft>
            <a:buChar char="•"/>
          </a:pPr>
          <a:r>
            <a:rPr lang="es-ES" sz="1500" kern="1200" dirty="0">
              <a:solidFill>
                <a:srgbClr val="1F1A34"/>
              </a:solidFill>
              <a:latin typeface="Arial" panose="020B0604020202020204" pitchFamily="34" charset="0"/>
              <a:cs typeface="Arial" panose="020B0604020202020204" pitchFamily="34" charset="0"/>
            </a:rPr>
            <a:t>Recomendaciones básicas </a:t>
          </a:r>
        </a:p>
        <a:p>
          <a:pPr marL="114300" lvl="1" indent="-114300" algn="l" defTabSz="666750">
            <a:lnSpc>
              <a:spcPct val="90000"/>
            </a:lnSpc>
            <a:spcBef>
              <a:spcPct val="0"/>
            </a:spcBef>
            <a:spcAft>
              <a:spcPct val="15000"/>
            </a:spcAft>
            <a:buChar char="•"/>
          </a:pPr>
          <a:endParaRPr lang="es-ES" sz="1500" kern="1200" dirty="0">
            <a:solidFill>
              <a:srgbClr val="1F1A34"/>
            </a:solidFill>
            <a:latin typeface="Arial" panose="020B0604020202020204" pitchFamily="34" charset="0"/>
            <a:cs typeface="Arial" panose="020B0604020202020204" pitchFamily="34" charset="0"/>
          </a:endParaRPr>
        </a:p>
        <a:p>
          <a:pPr marL="114300" lvl="1" indent="-114300" algn="l" defTabSz="666750">
            <a:lnSpc>
              <a:spcPct val="90000"/>
            </a:lnSpc>
            <a:spcBef>
              <a:spcPct val="0"/>
            </a:spcBef>
            <a:spcAft>
              <a:spcPct val="15000"/>
            </a:spcAft>
            <a:buChar char="•"/>
          </a:pPr>
          <a:r>
            <a:rPr lang="es-ES" sz="1500" kern="1200" dirty="0">
              <a:solidFill>
                <a:srgbClr val="1F1A34"/>
              </a:solidFill>
              <a:latin typeface="Arial" panose="020B0604020202020204" pitchFamily="34" charset="0"/>
              <a:cs typeface="Arial" panose="020B0604020202020204" pitchFamily="34" charset="0"/>
            </a:rPr>
            <a:t>Repetir el tamizaje</a:t>
          </a:r>
        </a:p>
        <a:p>
          <a:pPr marL="114300" lvl="1" indent="-114300" algn="l" defTabSz="666750">
            <a:lnSpc>
              <a:spcPct val="90000"/>
            </a:lnSpc>
            <a:spcBef>
              <a:spcPct val="0"/>
            </a:spcBef>
            <a:spcAft>
              <a:spcPct val="15000"/>
            </a:spcAft>
            <a:buChar char="•"/>
          </a:pPr>
          <a:endParaRPr lang="es-ES" sz="1500" kern="1200" dirty="0">
            <a:solidFill>
              <a:srgbClr val="1F1A34"/>
            </a:solidFill>
            <a:latin typeface="Arial" panose="020B0604020202020204" pitchFamily="34" charset="0"/>
            <a:cs typeface="Arial" panose="020B0604020202020204" pitchFamily="34" charset="0"/>
          </a:endParaRPr>
        </a:p>
        <a:p>
          <a:pPr marL="114300" lvl="1" indent="-114300" algn="l" defTabSz="666750">
            <a:lnSpc>
              <a:spcPct val="90000"/>
            </a:lnSpc>
            <a:spcBef>
              <a:spcPct val="0"/>
            </a:spcBef>
            <a:spcAft>
              <a:spcPct val="15000"/>
            </a:spcAft>
            <a:buChar char="•"/>
          </a:pPr>
          <a:r>
            <a:rPr lang="es-ES" sz="1500" kern="1200" dirty="0">
              <a:solidFill>
                <a:srgbClr val="1F1A34"/>
              </a:solidFill>
              <a:latin typeface="Arial" panose="020B0604020202020204" pitchFamily="34" charset="0"/>
              <a:cs typeface="Arial" panose="020B0604020202020204" pitchFamily="34" charset="0"/>
            </a:rPr>
            <a:t>Hospital: todas las semanas</a:t>
          </a:r>
        </a:p>
        <a:p>
          <a:pPr marL="114300" lvl="1" indent="-114300" algn="l" defTabSz="666750">
            <a:lnSpc>
              <a:spcPct val="90000"/>
            </a:lnSpc>
            <a:spcBef>
              <a:spcPct val="0"/>
            </a:spcBef>
            <a:spcAft>
              <a:spcPct val="15000"/>
            </a:spcAft>
            <a:buChar char="•"/>
          </a:pPr>
          <a:endParaRPr lang="es-ES" sz="1500" kern="1200" dirty="0">
            <a:solidFill>
              <a:srgbClr val="1F1A34"/>
            </a:solidFill>
            <a:latin typeface="Arial" panose="020B0604020202020204" pitchFamily="34" charset="0"/>
            <a:cs typeface="Arial" panose="020B0604020202020204" pitchFamily="34" charset="0"/>
          </a:endParaRPr>
        </a:p>
        <a:p>
          <a:pPr marL="114300" lvl="1" indent="-114300" algn="l" defTabSz="666750">
            <a:lnSpc>
              <a:spcPct val="90000"/>
            </a:lnSpc>
            <a:spcBef>
              <a:spcPct val="0"/>
            </a:spcBef>
            <a:spcAft>
              <a:spcPct val="15000"/>
            </a:spcAft>
            <a:buChar char="•"/>
          </a:pPr>
          <a:r>
            <a:rPr lang="es-ES" sz="1500" kern="1200" dirty="0">
              <a:solidFill>
                <a:srgbClr val="1F1A34"/>
              </a:solidFill>
              <a:latin typeface="Arial" panose="020B0604020202020204" pitchFamily="34" charset="0"/>
              <a:cs typeface="Arial" panose="020B0604020202020204" pitchFamily="34" charset="0"/>
            </a:rPr>
            <a:t> Residencias: todos los meses</a:t>
          </a:r>
        </a:p>
        <a:p>
          <a:pPr marL="114300" lvl="1" indent="-114300" algn="l" defTabSz="666750">
            <a:lnSpc>
              <a:spcPct val="90000"/>
            </a:lnSpc>
            <a:spcBef>
              <a:spcPct val="0"/>
            </a:spcBef>
            <a:spcAft>
              <a:spcPct val="15000"/>
            </a:spcAft>
            <a:buChar char="•"/>
          </a:pPr>
          <a:endParaRPr lang="es-ES" sz="1500" kern="1200" dirty="0">
            <a:solidFill>
              <a:srgbClr val="1F1A34"/>
            </a:solidFill>
            <a:latin typeface="Arial" panose="020B0604020202020204" pitchFamily="34" charset="0"/>
            <a:cs typeface="Arial" panose="020B0604020202020204" pitchFamily="34" charset="0"/>
          </a:endParaRPr>
        </a:p>
        <a:p>
          <a:pPr marL="114300" lvl="1" indent="-114300" algn="l" defTabSz="666750">
            <a:lnSpc>
              <a:spcPct val="90000"/>
            </a:lnSpc>
            <a:spcBef>
              <a:spcPct val="0"/>
            </a:spcBef>
            <a:spcAft>
              <a:spcPct val="15000"/>
            </a:spcAft>
            <a:buChar char="•"/>
          </a:pPr>
          <a:r>
            <a:rPr lang="es-ES" sz="1500" kern="1200" dirty="0">
              <a:solidFill>
                <a:srgbClr val="1F1A34"/>
              </a:solidFill>
              <a:latin typeface="Arial" panose="020B0604020202020204" pitchFamily="34" charset="0"/>
              <a:cs typeface="Arial" panose="020B0604020202020204" pitchFamily="34" charset="0"/>
            </a:rPr>
            <a:t>Comunidad: cada año</a:t>
          </a:r>
        </a:p>
      </dsp:txBody>
      <dsp:txXfrm rot="5400000">
        <a:off x="1064" y="964906"/>
        <a:ext cx="2765346" cy="2894722"/>
      </dsp:txXfrm>
    </dsp:sp>
    <dsp:sp modelId="{276D50BC-6374-4C02-B941-E642930C4226}">
      <dsp:nvSpPr>
        <dsp:cNvPr id="0" name=""/>
        <dsp:cNvSpPr/>
      </dsp:nvSpPr>
      <dsp:spPr>
        <a:xfrm rot="16200000">
          <a:off x="1944216" y="1029594"/>
          <a:ext cx="4824536" cy="2765346"/>
        </a:xfrm>
        <a:prstGeom prst="flowChartManualOperation">
          <a:avLst/>
        </a:prstGeom>
        <a:noFill/>
        <a:ln w="38100">
          <a:solidFill>
            <a:schemeClr val="accent1">
              <a:lumMod val="50000"/>
            </a:schemeClr>
          </a:solidFill>
        </a:ln>
        <a:effectLst/>
        <a:scene3d>
          <a:camera prst="orthographicFront"/>
          <a:lightRig rig="flat" dir="t"/>
        </a:scene3d>
        <a:sp3d prstMaterial="dkEdge">
          <a:bevelT w="8200" h="38100" prst="coolSlant"/>
        </a:sp3d>
      </dsp:spPr>
      <dsp:style>
        <a:lnRef idx="0">
          <a:scrgbClr r="0" g="0" b="0"/>
        </a:lnRef>
        <a:fillRef idx="2">
          <a:scrgbClr r="0" g="0" b="0"/>
        </a:fillRef>
        <a:effectRef idx="1">
          <a:scrgbClr r="0" g="0" b="0"/>
        </a:effectRef>
        <a:fontRef idx="minor">
          <a:schemeClr val="dk1"/>
        </a:fontRef>
      </dsp:style>
      <dsp:txBody>
        <a:bodyPr spcFirstLastPara="0" vert="horz" wrap="square" lIns="114300" tIns="0" rIns="116047" bIns="0" numCol="1" spcCol="1270" anchor="t" anchorCtr="0">
          <a:noAutofit/>
        </a:bodyPr>
        <a:lstStyle/>
        <a:p>
          <a:pPr marL="0" lvl="0" indent="0" algn="l" defTabSz="800100">
            <a:lnSpc>
              <a:spcPct val="90000"/>
            </a:lnSpc>
            <a:spcBef>
              <a:spcPct val="0"/>
            </a:spcBef>
            <a:spcAft>
              <a:spcPct val="35000"/>
            </a:spcAft>
            <a:buNone/>
          </a:pPr>
          <a:r>
            <a:rPr lang="es-ES" sz="1800" b="1" kern="1200" dirty="0">
              <a:solidFill>
                <a:srgbClr val="1F1A34"/>
              </a:solidFill>
              <a:latin typeface="Arial" panose="020B0604020202020204" pitchFamily="34" charset="0"/>
              <a:cs typeface="Arial" panose="020B0604020202020204" pitchFamily="34" charset="0"/>
            </a:rPr>
            <a:t>RIESGO MODERADO</a:t>
          </a:r>
        </a:p>
        <a:p>
          <a:pPr marL="114300" lvl="1" indent="-114300" algn="l" defTabSz="622300">
            <a:lnSpc>
              <a:spcPct val="90000"/>
            </a:lnSpc>
            <a:spcBef>
              <a:spcPct val="0"/>
            </a:spcBef>
            <a:spcAft>
              <a:spcPct val="15000"/>
            </a:spcAft>
            <a:buChar char="•"/>
          </a:pPr>
          <a:r>
            <a:rPr lang="es-ES" sz="1400" kern="1200" dirty="0">
              <a:solidFill>
                <a:srgbClr val="1F1A34"/>
              </a:solidFill>
              <a:latin typeface="Arial" panose="020B0604020202020204" pitchFamily="34" charset="0"/>
              <a:cs typeface="Arial" panose="020B0604020202020204" pitchFamily="34" charset="0"/>
            </a:rPr>
            <a:t>Documentar el aporte dietético durante 3 días</a:t>
          </a:r>
        </a:p>
        <a:p>
          <a:pPr marL="114300" lvl="1" indent="-114300" algn="l" defTabSz="622300">
            <a:lnSpc>
              <a:spcPct val="90000"/>
            </a:lnSpc>
            <a:spcBef>
              <a:spcPct val="0"/>
            </a:spcBef>
            <a:spcAft>
              <a:spcPct val="15000"/>
            </a:spcAft>
            <a:buChar char="•"/>
          </a:pPr>
          <a:r>
            <a:rPr lang="es-ES" sz="1400" kern="1200" dirty="0">
              <a:solidFill>
                <a:srgbClr val="1F1A34"/>
              </a:solidFill>
              <a:latin typeface="Arial" panose="020B0604020202020204" pitchFamily="34" charset="0"/>
              <a:cs typeface="Arial" panose="020B0604020202020204" pitchFamily="34" charset="0"/>
            </a:rPr>
            <a:t>Si el aporte es </a:t>
          </a:r>
          <a:r>
            <a:rPr lang="es-ES" sz="1400" b="1" i="1" kern="1200" dirty="0">
              <a:solidFill>
                <a:srgbClr val="1F1A34"/>
              </a:solidFill>
              <a:latin typeface="Arial" panose="020B0604020202020204" pitchFamily="34" charset="0"/>
              <a:cs typeface="Arial" panose="020B0604020202020204" pitchFamily="34" charset="0"/>
            </a:rPr>
            <a:t>suficiente</a:t>
          </a:r>
          <a:r>
            <a:rPr lang="es-ES" sz="1400" kern="1200" dirty="0">
              <a:solidFill>
                <a:srgbClr val="1F1A34"/>
              </a:solidFill>
              <a:latin typeface="Arial" panose="020B0604020202020204" pitchFamily="34" charset="0"/>
              <a:cs typeface="Arial" panose="020B0604020202020204" pitchFamily="34" charset="0"/>
            </a:rPr>
            <a:t>: repetir el tamizaje</a:t>
          </a:r>
        </a:p>
        <a:p>
          <a:pPr marL="114300" lvl="1" indent="-114300" algn="l" defTabSz="622300">
            <a:lnSpc>
              <a:spcPct val="90000"/>
            </a:lnSpc>
            <a:spcBef>
              <a:spcPct val="0"/>
            </a:spcBef>
            <a:spcAft>
              <a:spcPct val="15000"/>
            </a:spcAft>
            <a:buChar char="•"/>
          </a:pPr>
          <a:r>
            <a:rPr lang="es-ES" sz="1400" kern="1200">
              <a:solidFill>
                <a:srgbClr val="1F1A34"/>
              </a:solidFill>
              <a:latin typeface="Arial" panose="020B0604020202020204" pitchFamily="34" charset="0"/>
              <a:cs typeface="Arial" panose="020B0604020202020204" pitchFamily="34" charset="0"/>
            </a:rPr>
            <a:t>Hospital: todas las semanas</a:t>
          </a:r>
          <a:endParaRPr lang="es-ES" sz="1400" kern="1200" dirty="0">
            <a:solidFill>
              <a:srgbClr val="1F1A34"/>
            </a:solidFill>
            <a:latin typeface="Arial" panose="020B0604020202020204" pitchFamily="34" charset="0"/>
            <a:cs typeface="Arial" panose="020B0604020202020204" pitchFamily="34" charset="0"/>
          </a:endParaRPr>
        </a:p>
        <a:p>
          <a:pPr marL="114300" lvl="1" indent="-114300" algn="l" defTabSz="622300">
            <a:lnSpc>
              <a:spcPct val="90000"/>
            </a:lnSpc>
            <a:spcBef>
              <a:spcPct val="0"/>
            </a:spcBef>
            <a:spcAft>
              <a:spcPct val="15000"/>
            </a:spcAft>
            <a:buChar char="•"/>
          </a:pPr>
          <a:r>
            <a:rPr lang="es-ES" sz="1400" kern="1200" dirty="0">
              <a:solidFill>
                <a:srgbClr val="1F1A34"/>
              </a:solidFill>
              <a:latin typeface="Arial" panose="020B0604020202020204" pitchFamily="34" charset="0"/>
              <a:cs typeface="Arial" panose="020B0604020202020204" pitchFamily="34" charset="0"/>
            </a:rPr>
            <a:t>Residencias: todos los meses</a:t>
          </a:r>
        </a:p>
        <a:p>
          <a:pPr marL="114300" lvl="1" indent="-114300" algn="l" defTabSz="622300">
            <a:lnSpc>
              <a:spcPct val="90000"/>
            </a:lnSpc>
            <a:spcBef>
              <a:spcPct val="0"/>
            </a:spcBef>
            <a:spcAft>
              <a:spcPct val="15000"/>
            </a:spcAft>
            <a:buChar char="•"/>
          </a:pPr>
          <a:r>
            <a:rPr lang="es-ES" sz="1400" kern="1200" dirty="0">
              <a:solidFill>
                <a:srgbClr val="1F1A34"/>
              </a:solidFill>
              <a:latin typeface="Arial" panose="020B0604020202020204" pitchFamily="34" charset="0"/>
              <a:cs typeface="Arial" panose="020B0604020202020204" pitchFamily="34" charset="0"/>
            </a:rPr>
            <a:t>Comunidad: cada 2-3 meses</a:t>
          </a:r>
        </a:p>
        <a:p>
          <a:pPr marL="114300" lvl="1" indent="-114300" algn="l" defTabSz="622300">
            <a:lnSpc>
              <a:spcPct val="90000"/>
            </a:lnSpc>
            <a:spcBef>
              <a:spcPct val="0"/>
            </a:spcBef>
            <a:spcAft>
              <a:spcPct val="15000"/>
            </a:spcAft>
            <a:buChar char="•"/>
          </a:pPr>
          <a:r>
            <a:rPr lang="es-ES" sz="1400" kern="1200" dirty="0">
              <a:solidFill>
                <a:srgbClr val="1F1A34"/>
              </a:solidFill>
              <a:latin typeface="Arial" panose="020B0604020202020204" pitchFamily="34" charset="0"/>
              <a:cs typeface="Arial" panose="020B0604020202020204" pitchFamily="34" charset="0"/>
            </a:rPr>
            <a:t>Si el aporte es </a:t>
          </a:r>
          <a:r>
            <a:rPr lang="es-ES" sz="1400" b="1" i="1" kern="1200" dirty="0">
              <a:solidFill>
                <a:srgbClr val="1F1A34"/>
              </a:solidFill>
              <a:latin typeface="Arial" panose="020B0604020202020204" pitchFamily="34" charset="0"/>
              <a:cs typeface="Arial" panose="020B0604020202020204" pitchFamily="34" charset="0"/>
            </a:rPr>
            <a:t>insuficiente</a:t>
          </a:r>
          <a:r>
            <a:rPr lang="es-ES" sz="1400" kern="1200" dirty="0">
              <a:solidFill>
                <a:srgbClr val="1F1A34"/>
              </a:solidFill>
              <a:latin typeface="Arial" panose="020B0604020202020204" pitchFamily="34" charset="0"/>
              <a:cs typeface="Arial" panose="020B0604020202020204" pitchFamily="34" charset="0"/>
            </a:rPr>
            <a:t>: mejorar y aumentar el aporte nutricional total, controlar y realizar ajustes</a:t>
          </a:r>
        </a:p>
      </dsp:txBody>
      <dsp:txXfrm rot="5400000">
        <a:off x="2973811" y="964906"/>
        <a:ext cx="2765346" cy="2894722"/>
      </dsp:txXfrm>
    </dsp:sp>
    <dsp:sp modelId="{78426B0A-D721-4E4F-822A-B954E8DA098E}">
      <dsp:nvSpPr>
        <dsp:cNvPr id="0" name=""/>
        <dsp:cNvSpPr/>
      </dsp:nvSpPr>
      <dsp:spPr>
        <a:xfrm rot="16200000">
          <a:off x="4916963" y="1029594"/>
          <a:ext cx="4824536" cy="2765346"/>
        </a:xfrm>
        <a:prstGeom prst="flowChartManualOperation">
          <a:avLst/>
        </a:prstGeom>
        <a:noFill/>
        <a:ln w="38100">
          <a:solidFill>
            <a:srgbClr val="1F1A34"/>
          </a:solidFill>
        </a:ln>
        <a:effectLst/>
        <a:scene3d>
          <a:camera prst="orthographicFront"/>
          <a:lightRig rig="flat" dir="t"/>
        </a:scene3d>
        <a:sp3d prstMaterial="dkEdge">
          <a:bevelT w="8200" h="38100" prst="coolSlant"/>
        </a:sp3d>
      </dsp:spPr>
      <dsp:style>
        <a:lnRef idx="0">
          <a:scrgbClr r="0" g="0" b="0"/>
        </a:lnRef>
        <a:fillRef idx="2">
          <a:scrgbClr r="0" g="0" b="0"/>
        </a:fillRef>
        <a:effectRef idx="1">
          <a:scrgbClr r="0" g="0" b="0"/>
        </a:effectRef>
        <a:fontRef idx="minor">
          <a:schemeClr val="dk1"/>
        </a:fontRef>
      </dsp:style>
      <dsp:txBody>
        <a:bodyPr spcFirstLastPara="0" vert="horz" wrap="square" lIns="114300" tIns="0" rIns="116047" bIns="0" numCol="1" spcCol="1270" anchor="t" anchorCtr="0">
          <a:noAutofit/>
        </a:bodyPr>
        <a:lstStyle/>
        <a:p>
          <a:pPr marL="0" lvl="0" indent="0" algn="l" defTabSz="800100">
            <a:lnSpc>
              <a:spcPct val="90000"/>
            </a:lnSpc>
            <a:spcBef>
              <a:spcPct val="0"/>
            </a:spcBef>
            <a:spcAft>
              <a:spcPct val="35000"/>
            </a:spcAft>
            <a:buNone/>
          </a:pPr>
          <a:r>
            <a:rPr lang="es-ES" sz="1800" b="1" kern="1200" dirty="0">
              <a:solidFill>
                <a:srgbClr val="1F1A34"/>
              </a:solidFill>
              <a:latin typeface="Arial" panose="020B0604020202020204" pitchFamily="34" charset="0"/>
              <a:cs typeface="Arial" panose="020B0604020202020204" pitchFamily="34" charset="0"/>
            </a:rPr>
            <a:t>ALTO RIESGO</a:t>
          </a:r>
        </a:p>
        <a:p>
          <a:pPr marL="114300" lvl="1" indent="-114300" algn="l" defTabSz="622300">
            <a:lnSpc>
              <a:spcPct val="90000"/>
            </a:lnSpc>
            <a:spcBef>
              <a:spcPct val="0"/>
            </a:spcBef>
            <a:spcAft>
              <a:spcPct val="15000"/>
            </a:spcAft>
            <a:buChar char="•"/>
          </a:pPr>
          <a:r>
            <a:rPr lang="es-ES" sz="1400" kern="1200" dirty="0">
              <a:solidFill>
                <a:srgbClr val="1F1A34"/>
              </a:solidFill>
              <a:latin typeface="Arial" panose="020B0604020202020204" pitchFamily="34" charset="0"/>
              <a:cs typeface="Arial" panose="020B0604020202020204" pitchFamily="34" charset="0"/>
            </a:rPr>
            <a:t>Derivar a un profesional en nutrición  o a un equipo de apoyo nutricional</a:t>
          </a:r>
        </a:p>
        <a:p>
          <a:pPr marL="114300" lvl="1" indent="-114300" algn="l" defTabSz="622300">
            <a:lnSpc>
              <a:spcPct val="90000"/>
            </a:lnSpc>
            <a:spcBef>
              <a:spcPct val="0"/>
            </a:spcBef>
            <a:spcAft>
              <a:spcPct val="15000"/>
            </a:spcAft>
            <a:buChar char="•"/>
          </a:pPr>
          <a:r>
            <a:rPr lang="es-ES" sz="1400" kern="1200" dirty="0">
              <a:solidFill>
                <a:srgbClr val="1F1A34"/>
              </a:solidFill>
              <a:latin typeface="Arial" panose="020B0604020202020204" pitchFamily="34" charset="0"/>
              <a:cs typeface="Arial" panose="020B0604020202020204" pitchFamily="34" charset="0"/>
            </a:rPr>
            <a:t>Mejorar y aumentar el aporte nutricional total, controlar y revisar ajustes.</a:t>
          </a:r>
        </a:p>
        <a:p>
          <a:pPr marL="114300" lvl="1" indent="-114300" algn="l" defTabSz="622300">
            <a:lnSpc>
              <a:spcPct val="90000"/>
            </a:lnSpc>
            <a:spcBef>
              <a:spcPct val="0"/>
            </a:spcBef>
            <a:spcAft>
              <a:spcPct val="15000"/>
            </a:spcAft>
            <a:buChar char="•"/>
          </a:pPr>
          <a:r>
            <a:rPr lang="es-ES" sz="1400" kern="1200" dirty="0">
              <a:solidFill>
                <a:srgbClr val="1F1A34"/>
              </a:solidFill>
              <a:latin typeface="Arial" panose="020B0604020202020204" pitchFamily="34" charset="0"/>
              <a:cs typeface="Arial" panose="020B0604020202020204" pitchFamily="34" charset="0"/>
            </a:rPr>
            <a:t>Repetir el tamizaje</a:t>
          </a:r>
        </a:p>
        <a:p>
          <a:pPr marL="114300" lvl="1" indent="-114300" algn="l" defTabSz="622300">
            <a:lnSpc>
              <a:spcPct val="90000"/>
            </a:lnSpc>
            <a:spcBef>
              <a:spcPct val="0"/>
            </a:spcBef>
            <a:spcAft>
              <a:spcPct val="15000"/>
            </a:spcAft>
            <a:buChar char="•"/>
          </a:pPr>
          <a:r>
            <a:rPr lang="es-ES" sz="1400" kern="1200">
              <a:solidFill>
                <a:srgbClr val="1F1A34"/>
              </a:solidFill>
              <a:latin typeface="Arial" panose="020B0604020202020204" pitchFamily="34" charset="0"/>
              <a:cs typeface="Arial" panose="020B0604020202020204" pitchFamily="34" charset="0"/>
            </a:rPr>
            <a:t>Hospital: todas las semanas </a:t>
          </a:r>
          <a:endParaRPr lang="es-ES" sz="1400" kern="1200" dirty="0">
            <a:solidFill>
              <a:srgbClr val="1F1A34"/>
            </a:solidFill>
            <a:latin typeface="Arial" panose="020B0604020202020204" pitchFamily="34" charset="0"/>
            <a:cs typeface="Arial" panose="020B0604020202020204" pitchFamily="34" charset="0"/>
          </a:endParaRPr>
        </a:p>
        <a:p>
          <a:pPr marL="114300" lvl="1" indent="-114300" algn="l" defTabSz="622300">
            <a:lnSpc>
              <a:spcPct val="90000"/>
            </a:lnSpc>
            <a:spcBef>
              <a:spcPct val="0"/>
            </a:spcBef>
            <a:spcAft>
              <a:spcPct val="15000"/>
            </a:spcAft>
            <a:buChar char="•"/>
          </a:pPr>
          <a:r>
            <a:rPr lang="es-ES" sz="1400" kern="1200">
              <a:solidFill>
                <a:srgbClr val="1F1A34"/>
              </a:solidFill>
              <a:latin typeface="Arial" panose="020B0604020202020204" pitchFamily="34" charset="0"/>
              <a:cs typeface="Arial" panose="020B0604020202020204" pitchFamily="34" charset="0"/>
            </a:rPr>
            <a:t>Residencias: todos los meses </a:t>
          </a:r>
          <a:endParaRPr lang="es-ES" sz="1400" kern="1200" dirty="0">
            <a:solidFill>
              <a:srgbClr val="1F1A34"/>
            </a:solidFill>
            <a:latin typeface="Arial" panose="020B0604020202020204" pitchFamily="34" charset="0"/>
            <a:cs typeface="Arial" panose="020B0604020202020204" pitchFamily="34" charset="0"/>
          </a:endParaRPr>
        </a:p>
        <a:p>
          <a:pPr marL="114300" lvl="1" indent="-114300" algn="l" defTabSz="622300">
            <a:lnSpc>
              <a:spcPct val="90000"/>
            </a:lnSpc>
            <a:spcBef>
              <a:spcPct val="0"/>
            </a:spcBef>
            <a:spcAft>
              <a:spcPct val="15000"/>
            </a:spcAft>
            <a:buChar char="•"/>
          </a:pPr>
          <a:r>
            <a:rPr lang="es-ES" sz="1400" kern="1200" dirty="0">
              <a:solidFill>
                <a:srgbClr val="1F1A34"/>
              </a:solidFill>
              <a:latin typeface="Arial" panose="020B0604020202020204" pitchFamily="34" charset="0"/>
              <a:cs typeface="Arial" panose="020B0604020202020204" pitchFamily="34" charset="0"/>
            </a:rPr>
            <a:t>Comunidad: todos los meses</a:t>
          </a:r>
        </a:p>
      </dsp:txBody>
      <dsp:txXfrm rot="5400000">
        <a:off x="5946558" y="964906"/>
        <a:ext cx="2765346" cy="28947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BABD5F-B5AA-FA40-8949-6DE970C02F47}">
      <dsp:nvSpPr>
        <dsp:cNvPr id="0" name=""/>
        <dsp:cNvSpPr/>
      </dsp:nvSpPr>
      <dsp:spPr>
        <a:xfrm>
          <a:off x="2937591" y="2925"/>
          <a:ext cx="1647402" cy="1070811"/>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solidFill>
            <a:schemeClr val="accent1">
              <a:lumMod val="50000"/>
            </a:schemeClr>
          </a:solidFill>
        </a:ln>
        <a:effectLst>
          <a:outerShdw blurRad="63500" sx="102000" sy="102000" algn="ctr" rotWithShape="0">
            <a:prstClr val="black">
              <a:alpha val="40000"/>
            </a:prst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solidFill>
                <a:srgbClr val="1F1A34"/>
              </a:solidFill>
              <a:latin typeface="Arial" panose="020B0604020202020204" pitchFamily="34" charset="0"/>
              <a:cs typeface="Arial" panose="020B0604020202020204" pitchFamily="34" charset="0"/>
            </a:rPr>
            <a:t>Valoración Global Subjetiva</a:t>
          </a:r>
        </a:p>
      </dsp:txBody>
      <dsp:txXfrm>
        <a:off x="2989864" y="55198"/>
        <a:ext cx="1542856" cy="966265"/>
      </dsp:txXfrm>
    </dsp:sp>
    <dsp:sp modelId="{7B39252B-AB01-C842-A47A-086B9F446869}">
      <dsp:nvSpPr>
        <dsp:cNvPr id="0" name=""/>
        <dsp:cNvSpPr/>
      </dsp:nvSpPr>
      <dsp:spPr>
        <a:xfrm>
          <a:off x="1623236" y="538331"/>
          <a:ext cx="4276112" cy="4276112"/>
        </a:xfrm>
        <a:custGeom>
          <a:avLst/>
          <a:gdLst/>
          <a:ahLst/>
          <a:cxnLst/>
          <a:rect l="0" t="0" r="0" b="0"/>
          <a:pathLst>
            <a:path>
              <a:moveTo>
                <a:pt x="2973057" y="169793"/>
              </a:moveTo>
              <a:arcTo wR="2138056" hR="2138056" stAng="17579295" swAng="1959991"/>
            </a:path>
          </a:pathLst>
        </a:custGeom>
        <a:noFill/>
        <a:ln w="38100" cap="flat" cmpd="sng" algn="ctr">
          <a:solidFill>
            <a:scrgbClr r="0" g="0" b="0"/>
          </a:solidFill>
          <a:prstDash val="solid"/>
          <a:miter lim="800000"/>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 modelId="{1147591F-3A6E-A142-9C07-CD282DA67D34}">
      <dsp:nvSpPr>
        <dsp:cNvPr id="0" name=""/>
        <dsp:cNvSpPr/>
      </dsp:nvSpPr>
      <dsp:spPr>
        <a:xfrm>
          <a:off x="4971003" y="1480285"/>
          <a:ext cx="1647402" cy="1070811"/>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solidFill>
            <a:schemeClr val="accent1">
              <a:lumMod val="50000"/>
            </a:schemeClr>
          </a:solidFill>
        </a:ln>
        <a:effectLst>
          <a:outerShdw blurRad="63500" sx="102000" sy="102000" algn="ctr" rotWithShape="0">
            <a:prstClr val="black">
              <a:alpha val="40000"/>
            </a:prst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solidFill>
                <a:srgbClr val="1F1A34"/>
              </a:solidFill>
              <a:latin typeface="Arial" panose="020B0604020202020204" pitchFamily="34" charset="0"/>
              <a:cs typeface="Arial" panose="020B0604020202020204" pitchFamily="34" charset="0"/>
            </a:rPr>
            <a:t>Valoración Nutricional Objetiva</a:t>
          </a:r>
        </a:p>
      </dsp:txBody>
      <dsp:txXfrm>
        <a:off x="5023276" y="1532558"/>
        <a:ext cx="1542856" cy="966265"/>
      </dsp:txXfrm>
    </dsp:sp>
    <dsp:sp modelId="{61AB9A5F-47F7-DA43-AE55-1A961BAF6EB3}">
      <dsp:nvSpPr>
        <dsp:cNvPr id="0" name=""/>
        <dsp:cNvSpPr/>
      </dsp:nvSpPr>
      <dsp:spPr>
        <a:xfrm>
          <a:off x="1623236" y="538331"/>
          <a:ext cx="4276112" cy="4276112"/>
        </a:xfrm>
        <a:custGeom>
          <a:avLst/>
          <a:gdLst/>
          <a:ahLst/>
          <a:cxnLst/>
          <a:rect l="0" t="0" r="0" b="0"/>
          <a:pathLst>
            <a:path>
              <a:moveTo>
                <a:pt x="4273195" y="2026425"/>
              </a:moveTo>
              <a:arcTo wR="2138056" hR="2138056" stAng="21420430" swAng="2195114"/>
            </a:path>
          </a:pathLst>
        </a:custGeom>
        <a:noFill/>
        <a:ln w="38100" cap="flat" cmpd="sng" algn="ctr">
          <a:solidFill>
            <a:schemeClr val="tx2">
              <a:lumMod val="50000"/>
            </a:schemeClr>
          </a:solidFill>
          <a:prstDash val="solid"/>
          <a:miter lim="800000"/>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 modelId="{BACA2963-1017-3A4C-9BDB-F9F018333325}">
      <dsp:nvSpPr>
        <dsp:cNvPr id="0" name=""/>
        <dsp:cNvSpPr/>
      </dsp:nvSpPr>
      <dsp:spPr>
        <a:xfrm>
          <a:off x="4194309" y="3870705"/>
          <a:ext cx="1647402" cy="1070811"/>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solidFill>
            <a:schemeClr val="accent1">
              <a:lumMod val="50000"/>
            </a:schemeClr>
          </a:solidFill>
        </a:ln>
        <a:effectLst>
          <a:outerShdw blurRad="63500" sx="102000" sy="102000" algn="ctr" rotWithShape="0">
            <a:prstClr val="black">
              <a:alpha val="40000"/>
            </a:prst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solidFill>
                <a:srgbClr val="1F1A34"/>
              </a:solidFill>
              <a:latin typeface="Arial" panose="020B0604020202020204" pitchFamily="34" charset="0"/>
              <a:cs typeface="Arial" panose="020B0604020202020204" pitchFamily="34" charset="0"/>
            </a:rPr>
            <a:t>Cuestionarios diagnósticos</a:t>
          </a:r>
        </a:p>
      </dsp:txBody>
      <dsp:txXfrm>
        <a:off x="4246582" y="3922978"/>
        <a:ext cx="1542856" cy="966265"/>
      </dsp:txXfrm>
    </dsp:sp>
    <dsp:sp modelId="{5ADF21AF-7DA1-724B-ACFC-4A10FCE6D567}">
      <dsp:nvSpPr>
        <dsp:cNvPr id="0" name=""/>
        <dsp:cNvSpPr/>
      </dsp:nvSpPr>
      <dsp:spPr>
        <a:xfrm>
          <a:off x="1623236" y="538331"/>
          <a:ext cx="4276112" cy="4276112"/>
        </a:xfrm>
        <a:custGeom>
          <a:avLst/>
          <a:gdLst/>
          <a:ahLst/>
          <a:cxnLst/>
          <a:rect l="0" t="0" r="0" b="0"/>
          <a:pathLst>
            <a:path>
              <a:moveTo>
                <a:pt x="2562588" y="4233540"/>
              </a:moveTo>
              <a:arcTo wR="2138056" hR="2138056" stAng="4712834" swAng="1374332"/>
            </a:path>
          </a:pathLst>
        </a:custGeom>
        <a:noFill/>
        <a:ln w="38100" cap="flat" cmpd="sng" algn="ctr">
          <a:solidFill>
            <a:schemeClr val="accent1">
              <a:lumMod val="50000"/>
            </a:schemeClr>
          </a:solidFill>
          <a:prstDash val="solid"/>
          <a:miter lim="800000"/>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 modelId="{D018BA4F-6054-1B48-A1FA-D6A2E7A229B5}">
      <dsp:nvSpPr>
        <dsp:cNvPr id="0" name=""/>
        <dsp:cNvSpPr/>
      </dsp:nvSpPr>
      <dsp:spPr>
        <a:xfrm>
          <a:off x="1680873" y="3870705"/>
          <a:ext cx="1647402" cy="1070811"/>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solidFill>
            <a:schemeClr val="accent1">
              <a:lumMod val="50000"/>
            </a:schemeClr>
          </a:solidFill>
        </a:ln>
        <a:effectLst>
          <a:outerShdw blurRad="63500" sx="102000" sy="102000" algn="ctr" rotWithShape="0">
            <a:prstClr val="black">
              <a:alpha val="40000"/>
            </a:prst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solidFill>
                <a:srgbClr val="1F1A34"/>
              </a:solidFill>
              <a:latin typeface="Arial" panose="020B0604020202020204" pitchFamily="34" charset="0"/>
              <a:cs typeface="Arial" panose="020B0604020202020204" pitchFamily="34" charset="0"/>
            </a:rPr>
            <a:t>Algoritmos Diagnósticos</a:t>
          </a:r>
        </a:p>
      </dsp:txBody>
      <dsp:txXfrm>
        <a:off x="1733146" y="3922978"/>
        <a:ext cx="1542856" cy="966265"/>
      </dsp:txXfrm>
    </dsp:sp>
    <dsp:sp modelId="{DFB1608B-786F-EA45-BBB9-5F77BF7301BD}">
      <dsp:nvSpPr>
        <dsp:cNvPr id="0" name=""/>
        <dsp:cNvSpPr/>
      </dsp:nvSpPr>
      <dsp:spPr>
        <a:xfrm>
          <a:off x="1623236" y="538331"/>
          <a:ext cx="4276112" cy="4276112"/>
        </a:xfrm>
        <a:custGeom>
          <a:avLst/>
          <a:gdLst/>
          <a:ahLst/>
          <a:cxnLst/>
          <a:rect l="0" t="0" r="0" b="0"/>
          <a:pathLst>
            <a:path>
              <a:moveTo>
                <a:pt x="357066" y="3321002"/>
              </a:moveTo>
              <a:arcTo wR="2138056" hR="2138056" stAng="8784456" swAng="2195114"/>
            </a:path>
          </a:pathLst>
        </a:custGeom>
        <a:noFill/>
        <a:ln w="38100" cap="flat" cmpd="sng" algn="ctr">
          <a:solidFill>
            <a:schemeClr val="tx2">
              <a:lumMod val="50000"/>
            </a:schemeClr>
          </a:solidFill>
          <a:prstDash val="solid"/>
          <a:miter lim="800000"/>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 modelId="{4BCB5B6D-DD85-6A4F-8DD8-9E5DDD903550}">
      <dsp:nvSpPr>
        <dsp:cNvPr id="0" name=""/>
        <dsp:cNvSpPr/>
      </dsp:nvSpPr>
      <dsp:spPr>
        <a:xfrm>
          <a:off x="904179" y="1480285"/>
          <a:ext cx="1647402" cy="1070811"/>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solidFill>
            <a:schemeClr val="accent1">
              <a:lumMod val="50000"/>
            </a:schemeClr>
          </a:solidFill>
        </a:ln>
        <a:effectLst>
          <a:outerShdw blurRad="63500" sx="102000" sy="102000" algn="ctr" rotWithShape="0">
            <a:prstClr val="black">
              <a:alpha val="40000"/>
            </a:prst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solidFill>
                <a:srgbClr val="1F1A34"/>
              </a:solidFill>
              <a:latin typeface="Arial" panose="020B0604020202020204" pitchFamily="34" charset="0"/>
              <a:cs typeface="Arial" panose="020B0604020202020204" pitchFamily="34" charset="0"/>
            </a:rPr>
            <a:t>Herramientas Condiciones Especiales</a:t>
          </a:r>
        </a:p>
      </dsp:txBody>
      <dsp:txXfrm>
        <a:off x="956452" y="1532558"/>
        <a:ext cx="1542856" cy="966265"/>
      </dsp:txXfrm>
    </dsp:sp>
    <dsp:sp modelId="{AC2F6BC6-D706-7740-AB81-00985072FCE9}">
      <dsp:nvSpPr>
        <dsp:cNvPr id="0" name=""/>
        <dsp:cNvSpPr/>
      </dsp:nvSpPr>
      <dsp:spPr>
        <a:xfrm>
          <a:off x="1623236" y="538331"/>
          <a:ext cx="4276112" cy="4276112"/>
        </a:xfrm>
        <a:custGeom>
          <a:avLst/>
          <a:gdLst/>
          <a:ahLst/>
          <a:cxnLst/>
          <a:rect l="0" t="0" r="0" b="0"/>
          <a:pathLst>
            <a:path>
              <a:moveTo>
                <a:pt x="372763" y="931811"/>
              </a:moveTo>
              <a:arcTo wR="2138056" hR="2138056" stAng="12860714" swAng="1959991"/>
            </a:path>
          </a:pathLst>
        </a:custGeom>
        <a:noFill/>
        <a:ln w="38100" cap="flat" cmpd="sng" algn="ctr">
          <a:solidFill>
            <a:scrgbClr r="0" g="0" b="0"/>
          </a:solidFill>
          <a:prstDash val="solid"/>
          <a:miter lim="800000"/>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E37407-995E-9446-A74E-89BC8FA8C401}">
      <dsp:nvSpPr>
        <dsp:cNvPr id="0" name=""/>
        <dsp:cNvSpPr/>
      </dsp:nvSpPr>
      <dsp:spPr>
        <a:xfrm>
          <a:off x="4813758" y="3447811"/>
          <a:ext cx="2504733" cy="1622499"/>
        </a:xfrm>
        <a:prstGeom prst="roundRect">
          <a:avLst>
            <a:gd name="adj" fmla="val 10000"/>
          </a:avLst>
        </a:prstGeom>
        <a:solidFill>
          <a:schemeClr val="lt1">
            <a:alpha val="90000"/>
            <a:hueOff val="0"/>
            <a:satOff val="0"/>
            <a:lumOff val="0"/>
            <a:alphaOff val="0"/>
          </a:schemeClr>
        </a:solidFill>
        <a:ln w="6350" cap="flat" cmpd="sng" algn="ctr">
          <a:solidFill>
            <a:schemeClr val="accent5">
              <a:alpha val="90000"/>
              <a:hueOff val="0"/>
              <a:satOff val="0"/>
              <a:lumOff val="0"/>
              <a:alphaOff val="-26667"/>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t" anchorCtr="0">
          <a:noAutofit/>
        </a:bodyPr>
        <a:lstStyle/>
        <a:p>
          <a:pPr marL="114300" lvl="1" indent="-114300" algn="l" defTabSz="666750">
            <a:lnSpc>
              <a:spcPct val="90000"/>
            </a:lnSpc>
            <a:spcBef>
              <a:spcPct val="0"/>
            </a:spcBef>
            <a:spcAft>
              <a:spcPct val="15000"/>
            </a:spcAft>
            <a:buChar char="•"/>
          </a:pPr>
          <a:r>
            <a:rPr lang="es-ES" sz="1500" b="1" kern="1200" dirty="0">
              <a:solidFill>
                <a:srgbClr val="1F1A34"/>
              </a:solidFill>
              <a:latin typeface="Arial" panose="020B0604020202020204" pitchFamily="34" charset="0"/>
              <a:cs typeface="Arial" panose="020B0604020202020204" pitchFamily="34" charset="0"/>
            </a:rPr>
            <a:t>Consumo de alimentos</a:t>
          </a:r>
        </a:p>
        <a:p>
          <a:pPr marL="114300" lvl="1" indent="-114300" algn="l" defTabSz="666750">
            <a:lnSpc>
              <a:spcPct val="90000"/>
            </a:lnSpc>
            <a:spcBef>
              <a:spcPct val="0"/>
            </a:spcBef>
            <a:spcAft>
              <a:spcPct val="15000"/>
            </a:spcAft>
            <a:buChar char="•"/>
          </a:pPr>
          <a:r>
            <a:rPr lang="es-ES" sz="1500" b="1" kern="1200" dirty="0">
              <a:solidFill>
                <a:srgbClr val="1F1A34"/>
              </a:solidFill>
              <a:latin typeface="Arial" panose="020B0604020202020204" pitchFamily="34" charset="0"/>
              <a:cs typeface="Arial" panose="020B0604020202020204" pitchFamily="34" charset="0"/>
            </a:rPr>
            <a:t>Cubrimiento de requerimientos</a:t>
          </a:r>
        </a:p>
      </dsp:txBody>
      <dsp:txXfrm>
        <a:off x="5600819" y="3889077"/>
        <a:ext cx="1682031" cy="1145592"/>
      </dsp:txXfrm>
    </dsp:sp>
    <dsp:sp modelId="{38DEAA21-4580-1548-82A2-A7B7D841CA9B}">
      <dsp:nvSpPr>
        <dsp:cNvPr id="0" name=""/>
        <dsp:cNvSpPr/>
      </dsp:nvSpPr>
      <dsp:spPr>
        <a:xfrm>
          <a:off x="458154" y="3447811"/>
          <a:ext cx="2504733" cy="1622499"/>
        </a:xfrm>
        <a:prstGeom prst="roundRect">
          <a:avLst>
            <a:gd name="adj" fmla="val 10000"/>
          </a:avLst>
        </a:prstGeom>
        <a:solidFill>
          <a:schemeClr val="lt1">
            <a:alpha val="90000"/>
            <a:hueOff val="0"/>
            <a:satOff val="0"/>
            <a:lumOff val="0"/>
            <a:alphaOff val="0"/>
          </a:schemeClr>
        </a:solidFill>
        <a:ln w="6350" cap="flat" cmpd="sng" algn="ctr">
          <a:solidFill>
            <a:schemeClr val="accent5">
              <a:alpha val="90000"/>
              <a:hueOff val="0"/>
              <a:satOff val="0"/>
              <a:lumOff val="0"/>
              <a:alphaOff val="-4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t" anchorCtr="0">
          <a:noAutofit/>
        </a:bodyPr>
        <a:lstStyle/>
        <a:p>
          <a:pPr marL="114300" lvl="1" indent="-114300" algn="l" defTabSz="666750">
            <a:lnSpc>
              <a:spcPct val="90000"/>
            </a:lnSpc>
            <a:spcBef>
              <a:spcPct val="0"/>
            </a:spcBef>
            <a:spcAft>
              <a:spcPct val="15000"/>
            </a:spcAft>
            <a:buChar char="•"/>
          </a:pPr>
          <a:endParaRPr lang="es-ES" sz="1500" b="1" kern="1200" dirty="0">
            <a:solidFill>
              <a:srgbClr val="1F1A34"/>
            </a:solidFill>
            <a:latin typeface="Arial" panose="020B0604020202020204" pitchFamily="34" charset="0"/>
            <a:cs typeface="Arial" panose="020B0604020202020204" pitchFamily="34" charset="0"/>
          </a:endParaRPr>
        </a:p>
        <a:p>
          <a:pPr marL="114300" lvl="1" indent="-114300" algn="l" defTabSz="666750">
            <a:lnSpc>
              <a:spcPct val="90000"/>
            </a:lnSpc>
            <a:spcBef>
              <a:spcPct val="0"/>
            </a:spcBef>
            <a:spcAft>
              <a:spcPct val="15000"/>
            </a:spcAft>
            <a:buChar char="•"/>
          </a:pPr>
          <a:r>
            <a:rPr lang="es-ES" sz="1500" b="1" kern="1200" dirty="0">
              <a:solidFill>
                <a:srgbClr val="1F1A34"/>
              </a:solidFill>
              <a:latin typeface="Arial" panose="020B0604020202020204" pitchFamily="34" charset="0"/>
              <a:cs typeface="Arial" panose="020B0604020202020204" pitchFamily="34" charset="0"/>
            </a:rPr>
            <a:t>Carencias  nutricionales específicas</a:t>
          </a:r>
        </a:p>
      </dsp:txBody>
      <dsp:txXfrm>
        <a:off x="493795" y="3889077"/>
        <a:ext cx="1682031" cy="1145592"/>
      </dsp:txXfrm>
    </dsp:sp>
    <dsp:sp modelId="{20D2723C-3BB4-6748-ACFC-CB3B16015DE0}">
      <dsp:nvSpPr>
        <dsp:cNvPr id="0" name=""/>
        <dsp:cNvSpPr/>
      </dsp:nvSpPr>
      <dsp:spPr>
        <a:xfrm>
          <a:off x="4939270" y="17928"/>
          <a:ext cx="2504733" cy="1622499"/>
        </a:xfrm>
        <a:prstGeom prst="roundRect">
          <a:avLst>
            <a:gd name="adj" fmla="val 10000"/>
          </a:avLst>
        </a:prstGeom>
        <a:solidFill>
          <a:schemeClr val="lt1">
            <a:alpha val="90000"/>
            <a:hueOff val="0"/>
            <a:satOff val="0"/>
            <a:lumOff val="0"/>
            <a:alphaOff val="0"/>
          </a:schemeClr>
        </a:solidFill>
        <a:ln w="6350" cap="flat" cmpd="sng" algn="ctr">
          <a:solidFill>
            <a:schemeClr val="accent5">
              <a:alpha val="90000"/>
              <a:hueOff val="0"/>
              <a:satOff val="0"/>
              <a:lumOff val="0"/>
              <a:alphaOff val="-13333"/>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l" defTabSz="711200">
            <a:lnSpc>
              <a:spcPct val="90000"/>
            </a:lnSpc>
            <a:spcBef>
              <a:spcPct val="0"/>
            </a:spcBef>
            <a:spcAft>
              <a:spcPct val="15000"/>
            </a:spcAft>
            <a:buChar char="•"/>
          </a:pPr>
          <a:r>
            <a:rPr lang="es-ES" sz="1600" b="1" kern="1200" dirty="0">
              <a:solidFill>
                <a:srgbClr val="1F1A34"/>
              </a:solidFill>
              <a:latin typeface="Arial" panose="020B0604020202020204" pitchFamily="34" charset="0"/>
              <a:cs typeface="Arial" panose="020B0604020202020204" pitchFamily="34" charset="0"/>
            </a:rPr>
            <a:t>Alteraciones metabólicas</a:t>
          </a:r>
        </a:p>
        <a:p>
          <a:pPr marL="171450" lvl="1" indent="-171450" algn="l" defTabSz="711200">
            <a:lnSpc>
              <a:spcPct val="90000"/>
            </a:lnSpc>
            <a:spcBef>
              <a:spcPct val="0"/>
            </a:spcBef>
            <a:spcAft>
              <a:spcPct val="15000"/>
            </a:spcAft>
            <a:buChar char="•"/>
          </a:pPr>
          <a:r>
            <a:rPr lang="es-ES" sz="1600" b="1" kern="1200" dirty="0">
              <a:solidFill>
                <a:srgbClr val="1F1A34"/>
              </a:solidFill>
              <a:latin typeface="Arial" panose="020B0604020202020204" pitchFamily="34" charset="0"/>
              <a:cs typeface="Arial" panose="020B0604020202020204" pitchFamily="34" charset="0"/>
            </a:rPr>
            <a:t>Proteínas séricas</a:t>
          </a:r>
        </a:p>
        <a:p>
          <a:pPr marL="171450" lvl="1" indent="-171450" algn="l" defTabSz="711200">
            <a:lnSpc>
              <a:spcPct val="90000"/>
            </a:lnSpc>
            <a:spcBef>
              <a:spcPct val="0"/>
            </a:spcBef>
            <a:spcAft>
              <a:spcPct val="15000"/>
            </a:spcAft>
            <a:buChar char="•"/>
          </a:pPr>
          <a:r>
            <a:rPr lang="es-ES" sz="1600" b="1" kern="1200" dirty="0">
              <a:solidFill>
                <a:srgbClr val="1F1A34"/>
              </a:solidFill>
              <a:latin typeface="Arial" panose="020B0604020202020204" pitchFamily="34" charset="0"/>
              <a:cs typeface="Arial" panose="020B0604020202020204" pitchFamily="34" charset="0"/>
            </a:rPr>
            <a:t>Vitaminas y minerales</a:t>
          </a:r>
        </a:p>
      </dsp:txBody>
      <dsp:txXfrm>
        <a:off x="5726331" y="53569"/>
        <a:ext cx="1682031" cy="1145592"/>
      </dsp:txXfrm>
    </dsp:sp>
    <dsp:sp modelId="{62E6C131-CAE7-694A-BF0E-5A76D7A587FD}">
      <dsp:nvSpPr>
        <dsp:cNvPr id="0" name=""/>
        <dsp:cNvSpPr/>
      </dsp:nvSpPr>
      <dsp:spPr>
        <a:xfrm>
          <a:off x="458154" y="0"/>
          <a:ext cx="2504733" cy="1622499"/>
        </a:xfrm>
        <a:prstGeom prst="roundRect">
          <a:avLst>
            <a:gd name="adj" fmla="val 10000"/>
          </a:avLst>
        </a:prstGeom>
        <a:solidFill>
          <a:schemeClr val="lt1">
            <a:alpha val="90000"/>
            <a:hueOff val="0"/>
            <a:satOff val="0"/>
            <a:lumOff val="0"/>
            <a:alphaOff val="0"/>
          </a:schemeClr>
        </a:solidFill>
        <a:ln w="6350" cap="flat" cmpd="sng" algn="ctr">
          <a:solidFill>
            <a:schemeClr val="accent5">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l" defTabSz="711200">
            <a:lnSpc>
              <a:spcPct val="90000"/>
            </a:lnSpc>
            <a:spcBef>
              <a:spcPct val="0"/>
            </a:spcBef>
            <a:spcAft>
              <a:spcPct val="15000"/>
            </a:spcAft>
            <a:buChar char="•"/>
          </a:pPr>
          <a:r>
            <a:rPr lang="es-ES" sz="1600" b="1" kern="1200" dirty="0">
              <a:solidFill>
                <a:srgbClr val="1F1A34"/>
              </a:solidFill>
              <a:latin typeface="Arial" panose="020B0604020202020204" pitchFamily="34" charset="0"/>
              <a:cs typeface="Arial" panose="020B0604020202020204" pitchFamily="34" charset="0"/>
            </a:rPr>
            <a:t>Peso</a:t>
          </a:r>
        </a:p>
        <a:p>
          <a:pPr marL="171450" lvl="1" indent="-171450" algn="l" defTabSz="711200">
            <a:lnSpc>
              <a:spcPct val="90000"/>
            </a:lnSpc>
            <a:spcBef>
              <a:spcPct val="0"/>
            </a:spcBef>
            <a:spcAft>
              <a:spcPct val="15000"/>
            </a:spcAft>
            <a:buChar char="•"/>
          </a:pPr>
          <a:r>
            <a:rPr lang="es-ES" sz="1600" b="1" kern="1200">
              <a:solidFill>
                <a:srgbClr val="1F1A34"/>
              </a:solidFill>
              <a:latin typeface="Arial" panose="020B0604020202020204" pitchFamily="34" charset="0"/>
              <a:cs typeface="Arial" panose="020B0604020202020204" pitchFamily="34" charset="0"/>
            </a:rPr>
            <a:t>Cambio peso</a:t>
          </a:r>
          <a:endParaRPr lang="es-ES" sz="1600" b="1" kern="1200" dirty="0">
            <a:solidFill>
              <a:srgbClr val="1F1A34"/>
            </a:solidFill>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r>
            <a:rPr lang="es-ES" sz="1600" b="1" kern="1200" dirty="0">
              <a:solidFill>
                <a:srgbClr val="1F1A34"/>
              </a:solidFill>
              <a:latin typeface="Arial" panose="020B0604020202020204" pitchFamily="34" charset="0"/>
              <a:cs typeface="Arial" panose="020B0604020202020204" pitchFamily="34" charset="0"/>
            </a:rPr>
            <a:t>Composición corporal</a:t>
          </a:r>
        </a:p>
      </dsp:txBody>
      <dsp:txXfrm>
        <a:off x="493795" y="35641"/>
        <a:ext cx="1682031" cy="1145592"/>
      </dsp:txXfrm>
    </dsp:sp>
    <dsp:sp modelId="{745FEEF3-1050-E441-82D3-C3348C1CA7FF}">
      <dsp:nvSpPr>
        <dsp:cNvPr id="0" name=""/>
        <dsp:cNvSpPr/>
      </dsp:nvSpPr>
      <dsp:spPr>
        <a:xfrm>
          <a:off x="1507708" y="289007"/>
          <a:ext cx="2195444" cy="2195444"/>
        </a:xfrm>
        <a:prstGeom prst="pieWedge">
          <a:avLst/>
        </a:prstGeom>
        <a:solidFill>
          <a:srgbClr val="1F1A34"/>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98272" tIns="398272" rIns="398272" bIns="398272" numCol="1" spcCol="1270" anchor="ctr" anchorCtr="0">
          <a:noAutofit/>
        </a:bodyPr>
        <a:lstStyle/>
        <a:p>
          <a:pPr marL="0" lvl="0" indent="0" algn="ctr" defTabSz="2489200">
            <a:lnSpc>
              <a:spcPct val="90000"/>
            </a:lnSpc>
            <a:spcBef>
              <a:spcPct val="0"/>
            </a:spcBef>
            <a:spcAft>
              <a:spcPct val="35000"/>
            </a:spcAft>
            <a:buNone/>
          </a:pPr>
          <a:r>
            <a:rPr lang="es-ES" sz="5600" b="1" kern="1200">
              <a:solidFill>
                <a:schemeClr val="bg1"/>
              </a:solidFill>
              <a:latin typeface="Arial" panose="020B0604020202020204" pitchFamily="34" charset="0"/>
              <a:cs typeface="Arial" panose="020B0604020202020204" pitchFamily="34" charset="0"/>
            </a:rPr>
            <a:t>A</a:t>
          </a:r>
          <a:endParaRPr lang="es-ES" sz="5600" b="1" kern="1200" dirty="0">
            <a:solidFill>
              <a:schemeClr val="bg1"/>
            </a:solidFill>
            <a:latin typeface="Arial" panose="020B0604020202020204" pitchFamily="34" charset="0"/>
            <a:cs typeface="Arial" panose="020B0604020202020204" pitchFamily="34" charset="0"/>
          </a:endParaRPr>
        </a:p>
      </dsp:txBody>
      <dsp:txXfrm>
        <a:off x="2150739" y="932038"/>
        <a:ext cx="1552413" cy="1552413"/>
      </dsp:txXfrm>
    </dsp:sp>
    <dsp:sp modelId="{12EDEE22-A5FC-6445-8D36-1871A932C676}">
      <dsp:nvSpPr>
        <dsp:cNvPr id="0" name=""/>
        <dsp:cNvSpPr/>
      </dsp:nvSpPr>
      <dsp:spPr>
        <a:xfrm rot="5400000">
          <a:off x="3804559" y="289007"/>
          <a:ext cx="2195444" cy="2195444"/>
        </a:xfrm>
        <a:prstGeom prst="pieWedge">
          <a:avLst/>
        </a:prstGeom>
        <a:solidFill>
          <a:schemeClr val="accent5">
            <a:lumMod val="5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98272" tIns="398272" rIns="398272" bIns="398272" numCol="1" spcCol="1270" anchor="ctr" anchorCtr="0">
          <a:noAutofit/>
        </a:bodyPr>
        <a:lstStyle/>
        <a:p>
          <a:pPr marL="0" lvl="0" indent="0" algn="ctr" defTabSz="2489200">
            <a:lnSpc>
              <a:spcPct val="90000"/>
            </a:lnSpc>
            <a:spcBef>
              <a:spcPct val="0"/>
            </a:spcBef>
            <a:spcAft>
              <a:spcPct val="35000"/>
            </a:spcAft>
            <a:buNone/>
          </a:pPr>
          <a:r>
            <a:rPr lang="es-ES" sz="5600" b="1" kern="1200">
              <a:solidFill>
                <a:schemeClr val="bg1"/>
              </a:solidFill>
              <a:latin typeface="Arial" panose="020B0604020202020204" pitchFamily="34" charset="0"/>
              <a:cs typeface="Arial" panose="020B0604020202020204" pitchFamily="34" charset="0"/>
            </a:rPr>
            <a:t>B</a:t>
          </a:r>
          <a:endParaRPr lang="es-ES" sz="5600" b="1" kern="1200" dirty="0">
            <a:solidFill>
              <a:schemeClr val="bg1"/>
            </a:solidFill>
            <a:latin typeface="Arial" panose="020B0604020202020204" pitchFamily="34" charset="0"/>
            <a:cs typeface="Arial" panose="020B0604020202020204" pitchFamily="34" charset="0"/>
          </a:endParaRPr>
        </a:p>
      </dsp:txBody>
      <dsp:txXfrm rot="-5400000">
        <a:off x="3804559" y="932038"/>
        <a:ext cx="1552413" cy="1552413"/>
      </dsp:txXfrm>
    </dsp:sp>
    <dsp:sp modelId="{149396B0-F141-8C40-A99D-3DB95FB2B1E2}">
      <dsp:nvSpPr>
        <dsp:cNvPr id="0" name=""/>
        <dsp:cNvSpPr/>
      </dsp:nvSpPr>
      <dsp:spPr>
        <a:xfrm rot="10800000">
          <a:off x="3804559" y="2585858"/>
          <a:ext cx="2195444" cy="2195444"/>
        </a:xfrm>
        <a:prstGeom prst="pieWedge">
          <a:avLst/>
        </a:prstGeom>
        <a:solidFill>
          <a:schemeClr val="accent5">
            <a:lumMod val="7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98272" tIns="398272" rIns="398272" bIns="398272" numCol="1" spcCol="1270" anchor="ctr" anchorCtr="0">
          <a:noAutofit/>
        </a:bodyPr>
        <a:lstStyle/>
        <a:p>
          <a:pPr marL="0" lvl="0" indent="0" algn="ctr" defTabSz="2489200">
            <a:lnSpc>
              <a:spcPct val="90000"/>
            </a:lnSpc>
            <a:spcBef>
              <a:spcPct val="0"/>
            </a:spcBef>
            <a:spcAft>
              <a:spcPct val="35000"/>
            </a:spcAft>
            <a:buNone/>
          </a:pPr>
          <a:r>
            <a:rPr lang="es-ES" sz="5600" b="1" kern="1200" dirty="0">
              <a:solidFill>
                <a:schemeClr val="bg1"/>
              </a:solidFill>
              <a:latin typeface="Arial" panose="020B0604020202020204" pitchFamily="34" charset="0"/>
              <a:cs typeface="Arial" panose="020B0604020202020204" pitchFamily="34" charset="0"/>
            </a:rPr>
            <a:t>D</a:t>
          </a:r>
        </a:p>
      </dsp:txBody>
      <dsp:txXfrm rot="10800000">
        <a:off x="3804559" y="2585858"/>
        <a:ext cx="1552413" cy="1552413"/>
      </dsp:txXfrm>
    </dsp:sp>
    <dsp:sp modelId="{7BC8BDC2-F157-CD49-B561-AF66A3C46649}">
      <dsp:nvSpPr>
        <dsp:cNvPr id="0" name=""/>
        <dsp:cNvSpPr/>
      </dsp:nvSpPr>
      <dsp:spPr>
        <a:xfrm rot="16200000">
          <a:off x="1507708" y="2585858"/>
          <a:ext cx="2195444" cy="2195444"/>
        </a:xfrm>
        <a:prstGeom prst="pieWedge">
          <a:avLst/>
        </a:prstGeom>
        <a:solidFill>
          <a:schemeClr val="accent5">
            <a:lumMod val="60000"/>
            <a:lumOff val="4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98272" tIns="398272" rIns="398272" bIns="398272" numCol="1" spcCol="1270" anchor="ctr" anchorCtr="0">
          <a:noAutofit/>
        </a:bodyPr>
        <a:lstStyle/>
        <a:p>
          <a:pPr marL="0" lvl="0" indent="0" algn="ctr" defTabSz="2489200">
            <a:lnSpc>
              <a:spcPct val="90000"/>
            </a:lnSpc>
            <a:spcBef>
              <a:spcPct val="0"/>
            </a:spcBef>
            <a:spcAft>
              <a:spcPct val="35000"/>
            </a:spcAft>
            <a:buNone/>
          </a:pPr>
          <a:r>
            <a:rPr lang="es-ES" sz="5600" b="1" kern="1200" dirty="0">
              <a:solidFill>
                <a:schemeClr val="bg1"/>
              </a:solidFill>
              <a:latin typeface="Arial" panose="020B0604020202020204" pitchFamily="34" charset="0"/>
              <a:cs typeface="Arial" panose="020B0604020202020204" pitchFamily="34" charset="0"/>
            </a:rPr>
            <a:t>E</a:t>
          </a:r>
        </a:p>
      </dsp:txBody>
      <dsp:txXfrm rot="5400000">
        <a:off x="2150739" y="2585858"/>
        <a:ext cx="1552413" cy="1552413"/>
      </dsp:txXfrm>
    </dsp:sp>
    <dsp:sp modelId="{7E4FCA09-D07A-6F42-8DBC-2B0776DB0FE4}">
      <dsp:nvSpPr>
        <dsp:cNvPr id="0" name=""/>
        <dsp:cNvSpPr/>
      </dsp:nvSpPr>
      <dsp:spPr>
        <a:xfrm>
          <a:off x="3374850" y="2078827"/>
          <a:ext cx="758011" cy="659140"/>
        </a:xfrm>
        <a:prstGeom prst="circularArrow">
          <a:avLst/>
        </a:prstGeom>
        <a:gradFill rotWithShape="0">
          <a:gsLst>
            <a:gs pos="0">
              <a:schemeClr val="accent5">
                <a:tint val="40000"/>
                <a:hueOff val="0"/>
                <a:satOff val="0"/>
                <a:lumOff val="0"/>
                <a:alphaOff val="0"/>
                <a:lumMod val="110000"/>
                <a:satMod val="105000"/>
                <a:tint val="67000"/>
              </a:schemeClr>
            </a:gs>
            <a:gs pos="50000">
              <a:schemeClr val="accent5">
                <a:tint val="40000"/>
                <a:hueOff val="0"/>
                <a:satOff val="0"/>
                <a:lumOff val="0"/>
                <a:alphaOff val="0"/>
                <a:lumMod val="105000"/>
                <a:satMod val="103000"/>
                <a:tint val="73000"/>
              </a:schemeClr>
            </a:gs>
            <a:gs pos="100000">
              <a:schemeClr val="accent5">
                <a:tint val="40000"/>
                <a:hueOff val="0"/>
                <a:satOff val="0"/>
                <a:lumOff val="0"/>
                <a:alphaOff val="0"/>
                <a:lumMod val="105000"/>
                <a:satMod val="109000"/>
                <a:tint val="81000"/>
              </a:schemeClr>
            </a:gs>
          </a:gsLst>
          <a:lin ang="5400000" scaled="0"/>
        </a:gradFill>
        <a:ln w="6350" cap="flat" cmpd="sng" algn="ctr">
          <a:solidFill>
            <a:schemeClr val="lt1">
              <a:hueOff val="0"/>
              <a:satOff val="0"/>
              <a:lumOff val="0"/>
              <a:alphaOff val="0"/>
            </a:schemeClr>
          </a:solidFill>
          <a:prstDash val="solid"/>
          <a:miter lim="800000"/>
        </a:ln>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sp>
    <dsp:sp modelId="{C003B8B8-8558-E045-84E8-37A240BAE56E}">
      <dsp:nvSpPr>
        <dsp:cNvPr id="0" name=""/>
        <dsp:cNvSpPr/>
      </dsp:nvSpPr>
      <dsp:spPr>
        <a:xfrm rot="10800000">
          <a:off x="3374850" y="2332343"/>
          <a:ext cx="758011" cy="659140"/>
        </a:xfrm>
        <a:prstGeom prst="circularArrow">
          <a:avLst/>
        </a:prstGeom>
        <a:gradFill rotWithShape="0">
          <a:gsLst>
            <a:gs pos="0">
              <a:schemeClr val="accent5">
                <a:tint val="40000"/>
                <a:hueOff val="0"/>
                <a:satOff val="0"/>
                <a:lumOff val="0"/>
                <a:alphaOff val="0"/>
                <a:lumMod val="110000"/>
                <a:satMod val="105000"/>
                <a:tint val="67000"/>
              </a:schemeClr>
            </a:gs>
            <a:gs pos="50000">
              <a:schemeClr val="accent5">
                <a:tint val="40000"/>
                <a:hueOff val="0"/>
                <a:satOff val="0"/>
                <a:lumOff val="0"/>
                <a:alphaOff val="0"/>
                <a:lumMod val="105000"/>
                <a:satMod val="103000"/>
                <a:tint val="73000"/>
              </a:schemeClr>
            </a:gs>
            <a:gs pos="100000">
              <a:schemeClr val="accent5">
                <a:tint val="40000"/>
                <a:hueOff val="0"/>
                <a:satOff val="0"/>
                <a:lumOff val="0"/>
                <a:alphaOff val="0"/>
                <a:lumMod val="105000"/>
                <a:satMod val="109000"/>
                <a:tint val="81000"/>
              </a:schemeClr>
            </a:gs>
          </a:gsLst>
          <a:lin ang="5400000" scaled="0"/>
        </a:gradFill>
        <a:ln w="6350" cap="flat" cmpd="sng" algn="ctr">
          <a:solidFill>
            <a:schemeClr val="lt1">
              <a:hueOff val="0"/>
              <a:satOff val="0"/>
              <a:lumOff val="0"/>
              <a:alphaOff val="0"/>
            </a:schemeClr>
          </a:solidFill>
          <a:prstDash val="solid"/>
          <a:miter lim="800000"/>
        </a:ln>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4#2">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FEC2D1-7673-0A48-A5C5-956565918691}" type="datetimeFigureOut">
              <a:rPr lang="es-CO" smtClean="0"/>
              <a:pPr/>
              <a:t>28/09/2020</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AF800A-B0B7-0B4A-8F66-FBDC0BAB7DF0}" type="slidenum">
              <a:rPr lang="es-CO" smtClean="0"/>
              <a:pPr/>
              <a:t>‹Nº›</a:t>
            </a:fld>
            <a:endParaRPr lang="es-CO"/>
          </a:p>
        </p:txBody>
      </p:sp>
    </p:spTree>
    <p:extLst>
      <p:ext uri="{BB962C8B-B14F-4D97-AF65-F5344CB8AC3E}">
        <p14:creationId xmlns:p14="http://schemas.microsoft.com/office/powerpoint/2010/main" val="2931380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D2AF800A-B0B7-0B4A-8F66-FBDC0BAB7DF0}" type="slidenum">
              <a:rPr lang="es-CO" smtClean="0"/>
              <a:pPr/>
              <a:t>1</a:t>
            </a:fld>
            <a:endParaRPr lang="es-CO"/>
          </a:p>
        </p:txBody>
      </p:sp>
    </p:spTree>
    <p:extLst>
      <p:ext uri="{BB962C8B-B14F-4D97-AF65-F5344CB8AC3E}">
        <p14:creationId xmlns:p14="http://schemas.microsoft.com/office/powerpoint/2010/main" val="3456714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noProof="0" dirty="0"/>
              <a:t>Una vez se aplica la herramienta, de acuerdo al puntaje obtenido</a:t>
            </a:r>
            <a:r>
              <a:rPr lang="es-419" baseline="0" noProof="0" dirty="0"/>
              <a:t> se propone un plan de intervención.</a:t>
            </a:r>
          </a:p>
          <a:p>
            <a:r>
              <a:rPr lang="es-419" baseline="0" noProof="0" dirty="0"/>
              <a:t>Importante recalcar que se insiste en la necesidad de repetir la tamización periódicamente</a:t>
            </a:r>
            <a:endParaRPr lang="es-419" noProof="0" dirty="0"/>
          </a:p>
          <a:p>
            <a:endParaRPr lang="es-CO" dirty="0"/>
          </a:p>
        </p:txBody>
      </p:sp>
      <p:sp>
        <p:nvSpPr>
          <p:cNvPr id="4" name="Slide Number Placeholder 3"/>
          <p:cNvSpPr>
            <a:spLocks noGrp="1"/>
          </p:cNvSpPr>
          <p:nvPr>
            <p:ph type="sldNum" sz="quarter" idx="10"/>
          </p:nvPr>
        </p:nvSpPr>
        <p:spPr/>
        <p:txBody>
          <a:bodyPr/>
          <a:lstStyle/>
          <a:p>
            <a:fld id="{392EA936-A69D-45DA-B165-A313973B0EDE}" type="slidenum">
              <a:rPr lang="es-ES" smtClean="0"/>
              <a:pPr/>
              <a:t>11</a:t>
            </a:fld>
            <a:endParaRPr lang="es-ES"/>
          </a:p>
        </p:txBody>
      </p:sp>
    </p:spTree>
    <p:extLst>
      <p:ext uri="{BB962C8B-B14F-4D97-AF65-F5344CB8AC3E}">
        <p14:creationId xmlns:p14="http://schemas.microsoft.com/office/powerpoint/2010/main" val="30260165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noProof="0" dirty="0"/>
              <a:t>El</a:t>
            </a:r>
            <a:r>
              <a:rPr lang="es-419" baseline="0" noProof="0" dirty="0"/>
              <a:t> NRS 2002 es la herramienta recomendada por ESPEN (2003) y por la Asociación Colombiana de Nutrición Clínica ACNC (2012). Consta de dos pasos de tamizaje, el inicial que incluye IMC, pérdida de peso, cambios en la ingesta y efecto de la enfermedad.</a:t>
            </a:r>
          </a:p>
          <a:p>
            <a:r>
              <a:rPr lang="es-419" noProof="0" dirty="0"/>
              <a:t>Enfatizar en que a pesar que un paciente no tenga</a:t>
            </a:r>
            <a:r>
              <a:rPr lang="es-419" baseline="0" noProof="0" dirty="0"/>
              <a:t> riesgo nutricional, el paciente debe ser reevaluado en una semana, pues las condiciones nutricionales pueden cambiar.</a:t>
            </a:r>
            <a:endParaRPr lang="es-419" noProof="0" dirty="0"/>
          </a:p>
        </p:txBody>
      </p:sp>
      <p:sp>
        <p:nvSpPr>
          <p:cNvPr id="4" name="Slide Number Placeholder 3"/>
          <p:cNvSpPr>
            <a:spLocks noGrp="1"/>
          </p:cNvSpPr>
          <p:nvPr>
            <p:ph type="sldNum" sz="quarter" idx="10"/>
          </p:nvPr>
        </p:nvSpPr>
        <p:spPr/>
        <p:txBody>
          <a:bodyPr/>
          <a:lstStyle/>
          <a:p>
            <a:fld id="{392EA936-A69D-45DA-B165-A313973B0EDE}" type="slidenum">
              <a:rPr lang="es-ES" smtClean="0"/>
              <a:pPr/>
              <a:t>12</a:t>
            </a:fld>
            <a:endParaRPr lang="es-ES"/>
          </a:p>
        </p:txBody>
      </p:sp>
    </p:spTree>
    <p:extLst>
      <p:ext uri="{BB962C8B-B14F-4D97-AF65-F5344CB8AC3E}">
        <p14:creationId xmlns:p14="http://schemas.microsoft.com/office/powerpoint/2010/main" val="2075941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noProof="0" dirty="0"/>
              <a:t>Una vez se aplica la herramienta, de acuerdo al puntaje obtenido</a:t>
            </a:r>
            <a:r>
              <a:rPr lang="es-419" baseline="0" noProof="0" dirty="0"/>
              <a:t> se propone un plan de intervención.</a:t>
            </a:r>
          </a:p>
          <a:p>
            <a:r>
              <a:rPr lang="es-419" baseline="0" noProof="0" dirty="0"/>
              <a:t>Importante recalcar que se insiste en recomendación  de repetir el tamizaje semanalmente y la necesidad del soporte nutricional prequirúrgico en pacientes sin riesgo que van a ser sometidos a cirugía mayor. </a:t>
            </a:r>
            <a:endParaRPr lang="es-419" noProof="0" dirty="0"/>
          </a:p>
          <a:p>
            <a:endParaRPr lang="es-CO" dirty="0"/>
          </a:p>
        </p:txBody>
      </p:sp>
      <p:sp>
        <p:nvSpPr>
          <p:cNvPr id="4" name="Slide Number Placeholder 3"/>
          <p:cNvSpPr>
            <a:spLocks noGrp="1"/>
          </p:cNvSpPr>
          <p:nvPr>
            <p:ph type="sldNum" sz="quarter" idx="10"/>
          </p:nvPr>
        </p:nvSpPr>
        <p:spPr/>
        <p:txBody>
          <a:bodyPr/>
          <a:lstStyle/>
          <a:p>
            <a:fld id="{392EA936-A69D-45DA-B165-A313973B0EDE}" type="slidenum">
              <a:rPr lang="es-ES" smtClean="0"/>
              <a:pPr/>
              <a:t>14</a:t>
            </a:fld>
            <a:endParaRPr lang="es-ES"/>
          </a:p>
        </p:txBody>
      </p:sp>
    </p:spTree>
    <p:extLst>
      <p:ext uri="{BB962C8B-B14F-4D97-AF65-F5344CB8AC3E}">
        <p14:creationId xmlns:p14="http://schemas.microsoft.com/office/powerpoint/2010/main" val="137499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dirty="0"/>
              <a:t>Las herramientas para poblaciones específicas incluyen la evaluación de factores de riesgo propios de la patología o del grupo poblacional</a:t>
            </a:r>
          </a:p>
          <a:p>
            <a:endParaRPr lang="es-CO" dirty="0"/>
          </a:p>
        </p:txBody>
      </p:sp>
      <p:sp>
        <p:nvSpPr>
          <p:cNvPr id="4" name="Marcador de número de diapositiva 3"/>
          <p:cNvSpPr>
            <a:spLocks noGrp="1"/>
          </p:cNvSpPr>
          <p:nvPr>
            <p:ph type="sldNum" sz="quarter" idx="5"/>
          </p:nvPr>
        </p:nvSpPr>
        <p:spPr/>
        <p:txBody>
          <a:bodyPr/>
          <a:lstStyle/>
          <a:p>
            <a:fld id="{D2AF800A-B0B7-0B4A-8F66-FBDC0BAB7DF0}" type="slidenum">
              <a:rPr lang="es-CO" smtClean="0"/>
              <a:pPr/>
              <a:t>15</a:t>
            </a:fld>
            <a:endParaRPr lang="es-CO"/>
          </a:p>
        </p:txBody>
      </p:sp>
    </p:spTree>
    <p:extLst>
      <p:ext uri="{BB962C8B-B14F-4D97-AF65-F5344CB8AC3E}">
        <p14:creationId xmlns:p14="http://schemas.microsoft.com/office/powerpoint/2010/main" val="29542035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419" noProof="0" dirty="0"/>
              <a:t>El Mini </a:t>
            </a:r>
            <a:r>
              <a:rPr lang="es-419" noProof="0" dirty="0" err="1"/>
              <a:t>Nutritional</a:t>
            </a:r>
            <a:r>
              <a:rPr lang="es-419" noProof="0" dirty="0"/>
              <a:t> </a:t>
            </a:r>
            <a:r>
              <a:rPr lang="es-419" noProof="0" dirty="0" err="1"/>
              <a:t>Assessment</a:t>
            </a:r>
            <a:r>
              <a:rPr lang="es-419" noProof="0" dirty="0"/>
              <a:t> o MNA es una herramienta diseñada para detectar riesgo en ancianos. Se recomienda explicar rápidamente la herramienta.</a:t>
            </a:r>
          </a:p>
          <a:p>
            <a:r>
              <a:rPr lang="es-419" noProof="0" dirty="0"/>
              <a:t>En el circulo se resaltan los puntos en común con las demás herramientas (baja ingesta y pérdida de peso).</a:t>
            </a:r>
          </a:p>
          <a:p>
            <a:r>
              <a:rPr lang="es-419" noProof="0" dirty="0"/>
              <a:t>En los recuadros los aspectos que se consideran de alto riesgo nutricional para los viejos: La movilidad está directamente relacionada con la funcionalidad y ésta con la masa muscular.</a:t>
            </a:r>
          </a:p>
          <a:p>
            <a:r>
              <a:rPr lang="es-419" noProof="0" dirty="0"/>
              <a:t>La presencia de problemas neuropsicológicos como demencia o depresión se asocia con deterioro del estado nutricional en viejos.</a:t>
            </a:r>
          </a:p>
        </p:txBody>
      </p:sp>
      <p:sp>
        <p:nvSpPr>
          <p:cNvPr id="4" name="Marcador de número de diapositiva 3"/>
          <p:cNvSpPr>
            <a:spLocks noGrp="1"/>
          </p:cNvSpPr>
          <p:nvPr>
            <p:ph type="sldNum" sz="quarter" idx="5"/>
          </p:nvPr>
        </p:nvSpPr>
        <p:spPr/>
        <p:txBody>
          <a:bodyPr/>
          <a:lstStyle/>
          <a:p>
            <a:fld id="{D2AF800A-B0B7-0B4A-8F66-FBDC0BAB7DF0}" type="slidenum">
              <a:rPr lang="es-CO" smtClean="0"/>
              <a:pPr/>
              <a:t>16</a:t>
            </a:fld>
            <a:endParaRPr lang="es-CO"/>
          </a:p>
        </p:txBody>
      </p:sp>
    </p:spTree>
    <p:extLst>
      <p:ext uri="{BB962C8B-B14F-4D97-AF65-F5344CB8AC3E}">
        <p14:creationId xmlns:p14="http://schemas.microsoft.com/office/powerpoint/2010/main" val="28181044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La diapositiva muestra el protocolo de actuación propuesto por los autores de la herramienta. Se debe recalcar al auditorio que el juicio clinico es el que define la conducta a seguir.</a:t>
            </a:r>
          </a:p>
        </p:txBody>
      </p:sp>
      <p:sp>
        <p:nvSpPr>
          <p:cNvPr id="4" name="Slide Number Placeholder 3"/>
          <p:cNvSpPr>
            <a:spLocks noGrp="1"/>
          </p:cNvSpPr>
          <p:nvPr>
            <p:ph type="sldNum" sz="quarter" idx="10"/>
          </p:nvPr>
        </p:nvSpPr>
        <p:spPr/>
        <p:txBody>
          <a:bodyPr/>
          <a:lstStyle/>
          <a:p>
            <a:fld id="{392EA936-A69D-45DA-B165-A313973B0EDE}" type="slidenum">
              <a:rPr lang="es-ES" smtClean="0"/>
              <a:pPr/>
              <a:t>17</a:t>
            </a:fld>
            <a:endParaRPr lang="es-ES"/>
          </a:p>
        </p:txBody>
      </p:sp>
    </p:spTree>
    <p:extLst>
      <p:ext uri="{BB962C8B-B14F-4D97-AF65-F5344CB8AC3E}">
        <p14:creationId xmlns:p14="http://schemas.microsoft.com/office/powerpoint/2010/main" val="755419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noProof="0" dirty="0"/>
              <a:t>Esta herramienta no tiene en cuenta la pérdida de peso o cambios en la ingesta, sin embargo incluye los factores que pueden modificar el pronóstico y evolución de un paciente críticamente enfermo y que afectan directa o indirectamente el estado nutricional.</a:t>
            </a:r>
          </a:p>
        </p:txBody>
      </p:sp>
      <p:sp>
        <p:nvSpPr>
          <p:cNvPr id="4" name="Marcador de número de diapositiva 3"/>
          <p:cNvSpPr>
            <a:spLocks noGrp="1"/>
          </p:cNvSpPr>
          <p:nvPr>
            <p:ph type="sldNum" sz="quarter" idx="5"/>
          </p:nvPr>
        </p:nvSpPr>
        <p:spPr/>
        <p:txBody>
          <a:bodyPr/>
          <a:lstStyle/>
          <a:p>
            <a:fld id="{D2AF800A-B0B7-0B4A-8F66-FBDC0BAB7DF0}" type="slidenum">
              <a:rPr lang="es-CO" smtClean="0"/>
              <a:pPr/>
              <a:t>18</a:t>
            </a:fld>
            <a:endParaRPr lang="es-CO"/>
          </a:p>
        </p:txBody>
      </p:sp>
    </p:spTree>
    <p:extLst>
      <p:ext uri="{BB962C8B-B14F-4D97-AF65-F5344CB8AC3E}">
        <p14:creationId xmlns:p14="http://schemas.microsoft.com/office/powerpoint/2010/main" val="1602807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noProof="0" dirty="0"/>
              <a:t>La herramienta para paciente oncológico consta de tres partes. La primera de ella es  el tamizaje de Ferguson o MST, luego se tiene en cuenta la localización del tumor y por último el tipo de tratamiento.</a:t>
            </a:r>
          </a:p>
        </p:txBody>
      </p:sp>
      <p:sp>
        <p:nvSpPr>
          <p:cNvPr id="4" name="Marcador de número de diapositiva 3"/>
          <p:cNvSpPr>
            <a:spLocks noGrp="1"/>
          </p:cNvSpPr>
          <p:nvPr>
            <p:ph type="sldNum" sz="quarter" idx="5"/>
          </p:nvPr>
        </p:nvSpPr>
        <p:spPr/>
        <p:txBody>
          <a:bodyPr/>
          <a:lstStyle/>
          <a:p>
            <a:fld id="{D2AF800A-B0B7-0B4A-8F66-FBDC0BAB7DF0}" type="slidenum">
              <a:rPr lang="es-CO" smtClean="0"/>
              <a:pPr/>
              <a:t>20</a:t>
            </a:fld>
            <a:endParaRPr lang="es-CO"/>
          </a:p>
        </p:txBody>
      </p:sp>
    </p:spTree>
    <p:extLst>
      <p:ext uri="{BB962C8B-B14F-4D97-AF65-F5344CB8AC3E}">
        <p14:creationId xmlns:p14="http://schemas.microsoft.com/office/powerpoint/2010/main" val="23359356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noProof="0" dirty="0"/>
              <a:t>La herramienta para paciente oncológico consta de tres partes. La primera de ella es  el tamizaje de </a:t>
            </a:r>
            <a:r>
              <a:rPr lang="es-CO" noProof="0" dirty="0" err="1"/>
              <a:t>Ferguson</a:t>
            </a:r>
            <a:r>
              <a:rPr lang="es-CO" noProof="0" dirty="0"/>
              <a:t> o MST, luego se tiene en cuenta la localización del tumor y por último el tipo de tratamiento.</a:t>
            </a:r>
          </a:p>
          <a:p>
            <a:r>
              <a:rPr lang="es-CO" noProof="0" dirty="0"/>
              <a:t>Recalcar que a pesar que la localización tumoral identifique al paciente como de bajo riesgo, se debe repetir el tamizaje a la semana</a:t>
            </a:r>
          </a:p>
        </p:txBody>
      </p:sp>
      <p:sp>
        <p:nvSpPr>
          <p:cNvPr id="4" name="Marcador de número de diapositiva 3"/>
          <p:cNvSpPr>
            <a:spLocks noGrp="1"/>
          </p:cNvSpPr>
          <p:nvPr>
            <p:ph type="sldNum" sz="quarter" idx="5"/>
          </p:nvPr>
        </p:nvSpPr>
        <p:spPr/>
        <p:txBody>
          <a:bodyPr/>
          <a:lstStyle/>
          <a:p>
            <a:fld id="{D2AF800A-B0B7-0B4A-8F66-FBDC0BAB7DF0}" type="slidenum">
              <a:rPr lang="es-CO" smtClean="0"/>
              <a:pPr/>
              <a:t>21</a:t>
            </a:fld>
            <a:endParaRPr lang="es-CO"/>
          </a:p>
        </p:txBody>
      </p:sp>
    </p:spTree>
    <p:extLst>
      <p:ext uri="{BB962C8B-B14F-4D97-AF65-F5344CB8AC3E}">
        <p14:creationId xmlns:p14="http://schemas.microsoft.com/office/powerpoint/2010/main" val="33029427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noProof="0" dirty="0"/>
              <a:t>La herramienta para paciente oncológico consta de tres partes. La primera de ella es  el tamizaje de </a:t>
            </a:r>
            <a:r>
              <a:rPr lang="es-CO" noProof="0" dirty="0" err="1"/>
              <a:t>Ferguson</a:t>
            </a:r>
            <a:r>
              <a:rPr lang="es-CO" noProof="0" dirty="0"/>
              <a:t> o MST, luego se tiene en cuenta la localización del tumor y por último el tipo de tratamiento.</a:t>
            </a:r>
          </a:p>
          <a:p>
            <a:r>
              <a:rPr lang="es-CO" noProof="0" dirty="0"/>
              <a:t>La herramienta propone que los pacientes con alto riesgo nutricional sean remitidos a especialista en nutrición.</a:t>
            </a:r>
          </a:p>
        </p:txBody>
      </p:sp>
      <p:sp>
        <p:nvSpPr>
          <p:cNvPr id="4" name="Marcador de número de diapositiva 3"/>
          <p:cNvSpPr>
            <a:spLocks noGrp="1"/>
          </p:cNvSpPr>
          <p:nvPr>
            <p:ph type="sldNum" sz="quarter" idx="5"/>
          </p:nvPr>
        </p:nvSpPr>
        <p:spPr/>
        <p:txBody>
          <a:bodyPr/>
          <a:lstStyle/>
          <a:p>
            <a:fld id="{D2AF800A-B0B7-0B4A-8F66-FBDC0BAB7DF0}" type="slidenum">
              <a:rPr lang="es-CO" smtClean="0"/>
              <a:pPr/>
              <a:t>22</a:t>
            </a:fld>
            <a:endParaRPr lang="es-CO"/>
          </a:p>
        </p:txBody>
      </p:sp>
    </p:spTree>
    <p:extLst>
      <p:ext uri="{BB962C8B-B14F-4D97-AF65-F5344CB8AC3E}">
        <p14:creationId xmlns:p14="http://schemas.microsoft.com/office/powerpoint/2010/main" val="2687911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noProof="0" dirty="0"/>
              <a:t>La mejor estrategia para dar inicio al proceso de cuidado nutricional es identificar los pacientes con mayor riesgo a deteriorar su estado nutricional. El objetivo del tamizaje o tamización es precisamente facilitar esta tarea. </a:t>
            </a:r>
          </a:p>
          <a:p>
            <a:r>
              <a:rPr lang="es-CO" noProof="0" dirty="0"/>
              <a:t>Cuando se tiene un colectivo de pacientes en condiciones fisiopatológicas similares, es fácil identificar los individuos desnutridos, pero no los que se encuentran a riesgo, por eso el uso de herramientas validadas es de gran ayuda.</a:t>
            </a:r>
          </a:p>
          <a:p>
            <a:endParaRPr lang="es-CO" dirty="0"/>
          </a:p>
        </p:txBody>
      </p:sp>
      <p:sp>
        <p:nvSpPr>
          <p:cNvPr id="4" name="Marcador de número de diapositiva 3"/>
          <p:cNvSpPr>
            <a:spLocks noGrp="1"/>
          </p:cNvSpPr>
          <p:nvPr>
            <p:ph type="sldNum" sz="quarter" idx="5"/>
          </p:nvPr>
        </p:nvSpPr>
        <p:spPr/>
        <p:txBody>
          <a:bodyPr/>
          <a:lstStyle/>
          <a:p>
            <a:fld id="{D2AF800A-B0B7-0B4A-8F66-FBDC0BAB7DF0}" type="slidenum">
              <a:rPr lang="es-CO" smtClean="0"/>
              <a:pPr/>
              <a:t>3</a:t>
            </a:fld>
            <a:endParaRPr lang="es-CO"/>
          </a:p>
        </p:txBody>
      </p:sp>
    </p:spTree>
    <p:extLst>
      <p:ext uri="{BB962C8B-B14F-4D97-AF65-F5344CB8AC3E}">
        <p14:creationId xmlns:p14="http://schemas.microsoft.com/office/powerpoint/2010/main" val="348930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noProof="0" dirty="0"/>
              <a:t>Se propone recalcar al auditorio, que el tamizaje solo permite identificar pacientes a riesgo o clasificarlos como malnutridos o no, sin brindar detalles importantes acerca de etiología o dar las pautas para planear los objetivos de manejo y las estrategias de intervención.</a:t>
            </a:r>
          </a:p>
        </p:txBody>
      </p:sp>
      <p:sp>
        <p:nvSpPr>
          <p:cNvPr id="4" name="Marcador de número de diapositiva 3"/>
          <p:cNvSpPr>
            <a:spLocks noGrp="1"/>
          </p:cNvSpPr>
          <p:nvPr>
            <p:ph type="sldNum" sz="quarter" idx="5"/>
          </p:nvPr>
        </p:nvSpPr>
        <p:spPr/>
        <p:txBody>
          <a:bodyPr/>
          <a:lstStyle/>
          <a:p>
            <a:fld id="{D2AF800A-B0B7-0B4A-8F66-FBDC0BAB7DF0}" type="slidenum">
              <a:rPr lang="es-CO" smtClean="0"/>
              <a:pPr/>
              <a:t>23</a:t>
            </a:fld>
            <a:endParaRPr lang="es-CO"/>
          </a:p>
        </p:txBody>
      </p:sp>
    </p:spTree>
    <p:extLst>
      <p:ext uri="{BB962C8B-B14F-4D97-AF65-F5344CB8AC3E}">
        <p14:creationId xmlns:p14="http://schemas.microsoft.com/office/powerpoint/2010/main" val="2027215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noProof="0" dirty="0"/>
              <a:t>Una vez se han identificado los pacientes que requieren atención prioritaria, el siguiente paso es realizar valoración nutricional con el fin de establecer un diagnóstico nutricional claro.</a:t>
            </a:r>
          </a:p>
          <a:p>
            <a:r>
              <a:rPr lang="es-CO" noProof="0" dirty="0"/>
              <a:t>El diagnóstico nutricional se puede construir a partir de la interpretación de datos objetivos o mediante el uso de cuestionarios, algoritmos y herramientas alternativas.</a:t>
            </a:r>
          </a:p>
          <a:p>
            <a:r>
              <a:rPr lang="es-CO" noProof="0" dirty="0"/>
              <a:t>Se debe aclarar que el uso de herramientas o algoritmos no reemplaza la valoración objetiva, ni permite tener diagnósticos completos donde se conozca la composición corporal, la cronicidad, severidad y etiología de la desnutrición.</a:t>
            </a:r>
          </a:p>
          <a:p>
            <a:r>
              <a:rPr lang="es-CO" noProof="0" dirty="0"/>
              <a:t>La diapositiva muestra algunas de las alternativas para obtener el diagnóstico nutricional de un paciente</a:t>
            </a:r>
          </a:p>
          <a:p>
            <a:r>
              <a:rPr lang="es-CO" b="1" noProof="0" dirty="0"/>
              <a:t>Valoración Global Subjetiva: </a:t>
            </a:r>
            <a:r>
              <a:rPr lang="es-CO" noProof="0" dirty="0"/>
              <a:t>Recordar que incluye datos de historia clínica: cambios en el peso y la ingesta, síntomas gastrointestinales, capacidad funcional y demanda metabólica y datos del examen físico como reserva muscular y adiposa, signos de carencia nutricional específica y presencia de edema. Se recomienda que quien la implemente tenga experticia en detectar variaciones en la composición corporal.</a:t>
            </a:r>
          </a:p>
          <a:p>
            <a:r>
              <a:rPr lang="es-CO" noProof="0" dirty="0"/>
              <a:t>Valoración global Objetiva: Reúne la interpretación de parámetros antropométricos, bioquímicos, dietarios, examen físico y funcionales entre otros. </a:t>
            </a:r>
          </a:p>
          <a:p>
            <a:r>
              <a:rPr lang="es-CO" b="1" noProof="0" dirty="0"/>
              <a:t>Cuestionarios Diagnósticos</a:t>
            </a:r>
            <a:r>
              <a:rPr lang="es-CO" noProof="0" dirty="0"/>
              <a:t>: Son propuestas de sociedades científicas. Criterios GLIM y la propuesta de nutricionistas de ASPEN</a:t>
            </a:r>
          </a:p>
          <a:p>
            <a:r>
              <a:rPr lang="es-CO" b="1" noProof="0" dirty="0"/>
              <a:t>Algoritmos diagnósticos: </a:t>
            </a:r>
            <a:r>
              <a:rPr lang="es-CO" noProof="0" dirty="0"/>
              <a:t>Desarrollados para diagnosticar malnutrición teniendo en cuenta la inflamación como génesis del consumo de reservas corporales. Propuesta ASPEN y ESPEN</a:t>
            </a:r>
          </a:p>
          <a:p>
            <a:r>
              <a:rPr lang="es-CO" b="1" noProof="0" dirty="0"/>
              <a:t>Herramientas para condiciones especiales</a:t>
            </a:r>
            <a:r>
              <a:rPr lang="es-CO" noProof="0" dirty="0"/>
              <a:t>: Son cuestionarios o herramientas derivadas de las tradicionales pero que incluyen aspectos específicos de patologías como enfermedad renal y oncológica. En el curso no se mostraran las herramientas</a:t>
            </a:r>
          </a:p>
        </p:txBody>
      </p:sp>
      <p:sp>
        <p:nvSpPr>
          <p:cNvPr id="4" name="Marcador de número de diapositiva 3"/>
          <p:cNvSpPr>
            <a:spLocks noGrp="1"/>
          </p:cNvSpPr>
          <p:nvPr>
            <p:ph type="sldNum" sz="quarter" idx="5"/>
          </p:nvPr>
        </p:nvSpPr>
        <p:spPr/>
        <p:txBody>
          <a:bodyPr/>
          <a:lstStyle/>
          <a:p>
            <a:fld id="{D2AF800A-B0B7-0B4A-8F66-FBDC0BAB7DF0}" type="slidenum">
              <a:rPr lang="es-CO" smtClean="0"/>
              <a:pPr/>
              <a:t>24</a:t>
            </a:fld>
            <a:endParaRPr lang="es-CO"/>
          </a:p>
        </p:txBody>
      </p:sp>
    </p:spTree>
    <p:extLst>
      <p:ext uri="{BB962C8B-B14F-4D97-AF65-F5344CB8AC3E}">
        <p14:creationId xmlns:p14="http://schemas.microsoft.com/office/powerpoint/2010/main" val="19314747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noProof="0" dirty="0"/>
              <a:t>La valoración nutricional objetiva, permite emitir un diagnóstico completo de la situación nutricional de un individuo. </a:t>
            </a:r>
          </a:p>
          <a:p>
            <a:r>
              <a:rPr lang="es-CO" noProof="0" dirty="0"/>
              <a:t>Requiere de un profesional entrenado en la toma e interpretación de datos. </a:t>
            </a:r>
          </a:p>
          <a:p>
            <a:r>
              <a:rPr lang="es-CO" noProof="0" dirty="0"/>
              <a:t>Los parámetros  bioquímicos deben ser interpretados en el contexto de la respuesta metabólica del paciente.</a:t>
            </a:r>
          </a:p>
          <a:p>
            <a:r>
              <a:rPr lang="es-CO" noProof="0" dirty="0"/>
              <a:t>Los parámetros dietarios deben ser evaluados desde lo cuantitativo y cualitativo y sirven no solo para establecer cubrimiento de requerimientos sino para detectar carencias específicas. Esta interpretación requiere conocimiento de  alimentos fuente y tamaño de porciones.</a:t>
            </a:r>
          </a:p>
          <a:p>
            <a:r>
              <a:rPr lang="es-CO" noProof="0" dirty="0"/>
              <a:t>El examen físico explora las reservas corporales de macro y micronutrientes, haciendo énfasis en la búsqueda de carencias específicas. Si hay edema se debe establecer su origen, pues no necesariamente se asocia con déficit proteico.</a:t>
            </a:r>
          </a:p>
          <a:p>
            <a:r>
              <a:rPr lang="es-CO" noProof="0" dirty="0"/>
              <a:t>La evaluación funcional cada vez toma mas relevancia en la valoración nutricional, pues es el reflejo de la masa muscular y su rendimiento. De todos los parámetros es el más sensible a los procesos de recuperación nutricional. </a:t>
            </a:r>
          </a:p>
          <a:p>
            <a:r>
              <a:rPr lang="es-CO" noProof="0" dirty="0"/>
              <a:t>Hacer referencia a no usar el índice de masa muscular como parámetro para diagnóstico nutricional.</a:t>
            </a:r>
          </a:p>
        </p:txBody>
      </p:sp>
      <p:sp>
        <p:nvSpPr>
          <p:cNvPr id="4" name="Marcador de número de diapositiva 3"/>
          <p:cNvSpPr>
            <a:spLocks noGrp="1"/>
          </p:cNvSpPr>
          <p:nvPr>
            <p:ph type="sldNum" sz="quarter" idx="5"/>
          </p:nvPr>
        </p:nvSpPr>
        <p:spPr/>
        <p:txBody>
          <a:bodyPr/>
          <a:lstStyle/>
          <a:p>
            <a:fld id="{D2AF800A-B0B7-0B4A-8F66-FBDC0BAB7DF0}" type="slidenum">
              <a:rPr lang="es-CO" smtClean="0"/>
              <a:pPr/>
              <a:t>25</a:t>
            </a:fld>
            <a:endParaRPr lang="es-CO"/>
          </a:p>
        </p:txBody>
      </p:sp>
    </p:spTree>
    <p:extLst>
      <p:ext uri="{BB962C8B-B14F-4D97-AF65-F5344CB8AC3E}">
        <p14:creationId xmlns:p14="http://schemas.microsoft.com/office/powerpoint/2010/main" val="8886584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noProof="0" dirty="0"/>
              <a:t>El diagrama muestra como se construye un diagnóstico de desnutrición. No está construido para sobrepeso u obesidad</a:t>
            </a:r>
          </a:p>
          <a:p>
            <a:r>
              <a:rPr lang="es-CO" noProof="0" dirty="0"/>
              <a:t>Se debe explicar que el agotamiento de masa muscular es agudo y que solo cuando el desgaste persiste se empieza a agotar el componente calórico.</a:t>
            </a:r>
          </a:p>
          <a:p>
            <a:r>
              <a:rPr lang="es-CO" noProof="0" dirty="0"/>
              <a:t>La magnitud del desgaste permite establecer la severidad y el tipo de componente agotado la cronicidad.</a:t>
            </a:r>
          </a:p>
          <a:p>
            <a:r>
              <a:rPr lang="es-CO" noProof="0" dirty="0"/>
              <a:t>Explicar al auditorio que se pueden encontrar diferentes condiciones en un  mismo paciente, un paciente DNT Crónico leve que se agudiza.</a:t>
            </a:r>
          </a:p>
        </p:txBody>
      </p:sp>
      <p:sp>
        <p:nvSpPr>
          <p:cNvPr id="4" name="Marcador de número de diapositiva 3"/>
          <p:cNvSpPr>
            <a:spLocks noGrp="1"/>
          </p:cNvSpPr>
          <p:nvPr>
            <p:ph type="sldNum" sz="quarter" idx="5"/>
          </p:nvPr>
        </p:nvSpPr>
        <p:spPr/>
        <p:txBody>
          <a:bodyPr/>
          <a:lstStyle/>
          <a:p>
            <a:fld id="{D2AF800A-B0B7-0B4A-8F66-FBDC0BAB7DF0}" type="slidenum">
              <a:rPr lang="es-CO" smtClean="0"/>
              <a:pPr/>
              <a:t>26</a:t>
            </a:fld>
            <a:endParaRPr lang="es-CO"/>
          </a:p>
        </p:txBody>
      </p:sp>
    </p:spTree>
    <p:extLst>
      <p:ext uri="{BB962C8B-B14F-4D97-AF65-F5344CB8AC3E}">
        <p14:creationId xmlns:p14="http://schemas.microsoft.com/office/powerpoint/2010/main" val="2537454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dirty="0"/>
              <a:t>Esta herramienta permite</a:t>
            </a:r>
            <a:r>
              <a:rPr lang="es-ES" baseline="0" noProof="0" dirty="0"/>
              <a:t> por medio de preguntas cortas, examen físico y evaluación de la funcionalidad definir si un individuo está o no desnutrido.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aseline="0" noProof="0" dirty="0"/>
              <a:t>Es la propuesta del grupo de nutricionistas de ASPEN</a:t>
            </a:r>
          </a:p>
          <a:p>
            <a:endParaRPr lang="es-CO" dirty="0"/>
          </a:p>
        </p:txBody>
      </p:sp>
      <p:sp>
        <p:nvSpPr>
          <p:cNvPr id="4" name="Marcador de número de diapositiva 3"/>
          <p:cNvSpPr>
            <a:spLocks noGrp="1"/>
          </p:cNvSpPr>
          <p:nvPr>
            <p:ph type="sldNum" sz="quarter" idx="5"/>
          </p:nvPr>
        </p:nvSpPr>
        <p:spPr/>
        <p:txBody>
          <a:bodyPr/>
          <a:lstStyle/>
          <a:p>
            <a:fld id="{D2AF800A-B0B7-0B4A-8F66-FBDC0BAB7DF0}" type="slidenum">
              <a:rPr lang="es-CO" smtClean="0"/>
              <a:pPr/>
              <a:t>27</a:t>
            </a:fld>
            <a:endParaRPr lang="es-CO"/>
          </a:p>
        </p:txBody>
      </p:sp>
    </p:spTree>
    <p:extLst>
      <p:ext uri="{BB962C8B-B14F-4D97-AF65-F5344CB8AC3E}">
        <p14:creationId xmlns:p14="http://schemas.microsoft.com/office/powerpoint/2010/main" val="40514221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s-CO" sz="1000" noProof="0" dirty="0">
                <a:latin typeface="Arial" panose="020B0604020202020204" pitchFamily="34" charset="0"/>
                <a:cs typeface="Arial" panose="020B0604020202020204" pitchFamily="34" charset="0"/>
              </a:rPr>
              <a:t>Esta herramienta busca estandarizar la práctica clínica del diagnóstico de malnutrición. </a:t>
            </a:r>
          </a:p>
          <a:p>
            <a:pPr marL="0" indent="0">
              <a:buFontTx/>
              <a:buNone/>
            </a:pPr>
            <a:r>
              <a:rPr lang="es-CO" sz="1000" noProof="0" dirty="0">
                <a:latin typeface="Arial" panose="020B0604020202020204" pitchFamily="34" charset="0"/>
                <a:cs typeface="Arial" panose="020B0604020202020204" pitchFamily="34" charset="0"/>
              </a:rPr>
              <a:t>En esta diapositiva, el consenso propone un modelo de 2 pasos, el primer paso es el tamizaje de riesgo nutricional para identificar pacientes en riesgo utilizando cualquier herramienta de tamizaje validada (no se sugiere ninguna herramienta en particular para realizar el tamizaje, leer el articulo para identificar las herramientas validadas en el conceso).</a:t>
            </a:r>
          </a:p>
          <a:p>
            <a:pPr marL="0" indent="0">
              <a:buFontTx/>
              <a:buNone/>
            </a:pPr>
            <a:r>
              <a:rPr lang="es-CO" sz="1000" noProof="0" dirty="0">
                <a:latin typeface="Arial" panose="020B0604020202020204" pitchFamily="34" charset="0"/>
                <a:cs typeface="Arial" panose="020B0604020202020204" pitchFamily="34" charset="0"/>
              </a:rPr>
              <a:t>El segundo paso consiste en la valoración diagnóstica y determinar el grado de severidad de la malnutrición.</a:t>
            </a:r>
          </a:p>
          <a:p>
            <a:pPr marL="0" indent="0">
              <a:buFontTx/>
              <a:buNone/>
            </a:pPr>
            <a:r>
              <a:rPr lang="es-CO" sz="1000" noProof="0" dirty="0">
                <a:latin typeface="Arial" panose="020B0604020202020204" pitchFamily="34" charset="0"/>
                <a:cs typeface="Arial" panose="020B0604020202020204" pitchFamily="34" charset="0"/>
              </a:rPr>
              <a:t>Los criterios de valoración se explican en la siguiente diapositiva; y si el paciente cumple con un criterio de cada uno (fenotipo y etiología) se considera que el paciente cumple con criterios diagnósticos de malnutrición.</a:t>
            </a:r>
          </a:p>
          <a:p>
            <a:pPr marL="0" indent="0">
              <a:buFontTx/>
              <a:buNone/>
            </a:pPr>
            <a:r>
              <a:rPr lang="es-CO" sz="1000" noProof="0" dirty="0">
                <a:latin typeface="Arial" panose="020B0604020202020204" pitchFamily="34" charset="0"/>
                <a:cs typeface="Arial" panose="020B0604020202020204" pitchFamily="34" charset="0"/>
              </a:rPr>
              <a:t>El grado de severidad se explica en la siguiente diapositiva; la severidad de la malnutrición se determina por los criterios de fenotipo dándole mayor importancia a las medidas antropométricas</a:t>
            </a:r>
          </a:p>
          <a:p>
            <a:pPr marL="0" indent="0">
              <a:buFontTx/>
              <a:buNone/>
            </a:pPr>
            <a:endParaRPr lang="es-CO" sz="1000"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5"/>
          </p:nvPr>
        </p:nvSpPr>
        <p:spPr/>
        <p:txBody>
          <a:bodyPr/>
          <a:lstStyle/>
          <a:p>
            <a:fld id="{72308B3E-A6FD-2245-BC0D-7C9021271505}" type="slidenum">
              <a:rPr lang="es-CO" smtClean="0"/>
              <a:pPr/>
              <a:t>28</a:t>
            </a:fld>
            <a:endParaRPr lang="es-CO"/>
          </a:p>
        </p:txBody>
      </p:sp>
    </p:spTree>
    <p:extLst>
      <p:ext uri="{BB962C8B-B14F-4D97-AF65-F5344CB8AC3E}">
        <p14:creationId xmlns:p14="http://schemas.microsoft.com/office/powerpoint/2010/main" val="397621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s-CO" sz="1000" noProof="0" dirty="0">
                <a:latin typeface="Arial" panose="020B0604020202020204" pitchFamily="34" charset="0"/>
                <a:cs typeface="Arial" panose="020B0604020202020204" pitchFamily="34" charset="0"/>
              </a:rPr>
              <a:t>Los criterios de valoración se explican en esta diapositiva; y si el paciente cumple con un criterio de cada uno (fenotipo y etiología) se considera que el paciente cumple con criterios diagnósticos de malnutrición.</a:t>
            </a:r>
          </a:p>
          <a:p>
            <a:pPr marL="0" indent="0">
              <a:buFontTx/>
              <a:buNone/>
            </a:pPr>
            <a:r>
              <a:rPr lang="es-CO" sz="1000" noProof="0" dirty="0">
                <a:latin typeface="Arial" panose="020B0604020202020204" pitchFamily="34" charset="0"/>
                <a:cs typeface="Arial" panose="020B0604020202020204" pitchFamily="34" charset="0"/>
              </a:rPr>
              <a:t>Lea los criterios descritos en la tabla.</a:t>
            </a:r>
          </a:p>
          <a:p>
            <a:pPr marL="0" indent="0">
              <a:buFontTx/>
              <a:buNone/>
            </a:pPr>
            <a:endParaRPr lang="es-CO" sz="1000"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5"/>
          </p:nvPr>
        </p:nvSpPr>
        <p:spPr/>
        <p:txBody>
          <a:bodyPr/>
          <a:lstStyle/>
          <a:p>
            <a:fld id="{72308B3E-A6FD-2245-BC0D-7C9021271505}" type="slidenum">
              <a:rPr lang="es-CO" smtClean="0"/>
              <a:pPr/>
              <a:t>29</a:t>
            </a:fld>
            <a:endParaRPr lang="es-CO"/>
          </a:p>
        </p:txBody>
      </p:sp>
    </p:spTree>
    <p:extLst>
      <p:ext uri="{BB962C8B-B14F-4D97-AF65-F5344CB8AC3E}">
        <p14:creationId xmlns:p14="http://schemas.microsoft.com/office/powerpoint/2010/main" val="1503514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s-419" sz="1200" noProof="0" dirty="0">
                <a:latin typeface="Arial" panose="020B0604020202020204" pitchFamily="34" charset="0"/>
                <a:cs typeface="Arial" panose="020B0604020202020204" pitchFamily="34" charset="0"/>
              </a:rPr>
              <a:t>El grado de severidad se explica en esta diapositiva; la severidad de la malnutrición se determina por los criterios de fenotipo dándole mayor importancia a las medidas antropométricas.</a:t>
            </a:r>
          </a:p>
          <a:p>
            <a:pPr marL="0" marR="0" lvl="0" indent="0" algn="l" defTabSz="914400" rtl="0" eaLnBrk="1" fontAlgn="auto" latinLnBrk="0" hangingPunct="1">
              <a:lnSpc>
                <a:spcPct val="100000"/>
              </a:lnSpc>
              <a:spcBef>
                <a:spcPts val="0"/>
              </a:spcBef>
              <a:spcAft>
                <a:spcPts val="0"/>
              </a:spcAft>
              <a:buClrTx/>
              <a:buSzTx/>
              <a:buFontTx/>
              <a:buNone/>
              <a:tabLst/>
              <a:defRPr/>
            </a:pPr>
            <a:r>
              <a:rPr lang="es-419" sz="1200" noProof="0" dirty="0">
                <a:latin typeface="Arial" panose="020B0604020202020204" pitchFamily="34" charset="0"/>
                <a:cs typeface="Arial" panose="020B0604020202020204" pitchFamily="34" charset="0"/>
              </a:rPr>
              <a:t>Lea los criterios descritos en la tabla.</a:t>
            </a:r>
          </a:p>
          <a:p>
            <a:r>
              <a:rPr lang="es-419" sz="1200" baseline="0" noProof="0" dirty="0"/>
              <a:t>Para concluir, los criterios para el diagnóstico de la malnutrición son una herramienta fácil sencilla clara para todos los profesionales de la salud en especial para el personal de enfermería.</a:t>
            </a:r>
          </a:p>
          <a:p>
            <a:r>
              <a:rPr lang="es-419" sz="1200" baseline="0" noProof="0" dirty="0"/>
              <a:t>Hacer énfasis, que NO reemplaza la valoración nutricional completa.</a:t>
            </a:r>
          </a:p>
          <a:p>
            <a:r>
              <a:rPr lang="es-419" sz="1200" baseline="0" noProof="0" dirty="0"/>
              <a:t>Todo paciente con un diagnóstico de malnutrición debe tener una intervención nutricional por nutricionista o grupo de soporte nutricional según sea el caso, además se debe continuar con monitoreo o seguimiento de los pacientes. </a:t>
            </a:r>
          </a:p>
          <a:p>
            <a:pPr marL="0" indent="0">
              <a:buFontTx/>
              <a:buNone/>
            </a:pPr>
            <a:endParaRPr lang="es-CO" sz="1000"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5"/>
          </p:nvPr>
        </p:nvSpPr>
        <p:spPr/>
        <p:txBody>
          <a:bodyPr/>
          <a:lstStyle/>
          <a:p>
            <a:fld id="{72308B3E-A6FD-2245-BC0D-7C9021271505}" type="slidenum">
              <a:rPr lang="es-CO" smtClean="0"/>
              <a:pPr/>
              <a:t>30</a:t>
            </a:fld>
            <a:endParaRPr lang="es-CO"/>
          </a:p>
        </p:txBody>
      </p:sp>
    </p:spTree>
    <p:extLst>
      <p:ext uri="{BB962C8B-B14F-4D97-AF65-F5344CB8AC3E}">
        <p14:creationId xmlns:p14="http://schemas.microsoft.com/office/powerpoint/2010/main" val="11214533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noProof="0" dirty="0"/>
              <a:t>Los algoritmos de ASPEN y ESPEN están basados en el papel que tiene la inflamación en el desgaste de las reservas corporales.</a:t>
            </a:r>
          </a:p>
          <a:p>
            <a:r>
              <a:rPr lang="es-CO" noProof="0" dirty="0"/>
              <a:t>Destacar que el riesgo nutricional está dado por la baja ingesta o pérdida de peso. La presencia de uno u otro indica riesgo nutricional </a:t>
            </a:r>
          </a:p>
          <a:p>
            <a:r>
              <a:rPr lang="es-CO" noProof="0" dirty="0"/>
              <a:t>Si el paciente no presenta ninguno de los dos, no se puede aplicar el algoritmo.</a:t>
            </a:r>
          </a:p>
        </p:txBody>
      </p:sp>
      <p:sp>
        <p:nvSpPr>
          <p:cNvPr id="4" name="Marcador de número de diapositiva 3"/>
          <p:cNvSpPr>
            <a:spLocks noGrp="1"/>
          </p:cNvSpPr>
          <p:nvPr>
            <p:ph type="sldNum" sz="quarter" idx="5"/>
          </p:nvPr>
        </p:nvSpPr>
        <p:spPr/>
        <p:txBody>
          <a:bodyPr/>
          <a:lstStyle/>
          <a:p>
            <a:fld id="{D2AF800A-B0B7-0B4A-8F66-FBDC0BAB7DF0}" type="slidenum">
              <a:rPr lang="es-CO" smtClean="0"/>
              <a:pPr/>
              <a:t>31</a:t>
            </a:fld>
            <a:endParaRPr lang="es-CO"/>
          </a:p>
        </p:txBody>
      </p:sp>
    </p:spTree>
    <p:extLst>
      <p:ext uri="{BB962C8B-B14F-4D97-AF65-F5344CB8AC3E}">
        <p14:creationId xmlns:p14="http://schemas.microsoft.com/office/powerpoint/2010/main" val="27342220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noProof="0" dirty="0"/>
              <a:t>ESPEN propone el árbol diagnóstico de la malnutrición, donde incluye la malnutrición por causas distintas a la enfermedad y le da un espacio adicional a la caquexia.</a:t>
            </a:r>
          </a:p>
          <a:p>
            <a:r>
              <a:rPr lang="es-CO" noProof="0" dirty="0"/>
              <a:t>Destacar que el riesgo nutricional está dado por la baja ingesta o pérdida de peso. La presencia de uno u otro indica riesgo nutricional. </a:t>
            </a:r>
          </a:p>
          <a:p>
            <a:r>
              <a:rPr lang="es-CO" noProof="0" dirty="0"/>
              <a:t>Si el paciente no presenta ninguno de los dos, no se puede aplicar el algoritmo.</a:t>
            </a:r>
          </a:p>
        </p:txBody>
      </p:sp>
      <p:sp>
        <p:nvSpPr>
          <p:cNvPr id="4" name="Marcador de número de diapositiva 3"/>
          <p:cNvSpPr>
            <a:spLocks noGrp="1"/>
          </p:cNvSpPr>
          <p:nvPr>
            <p:ph type="sldNum" sz="quarter" idx="5"/>
          </p:nvPr>
        </p:nvSpPr>
        <p:spPr/>
        <p:txBody>
          <a:bodyPr/>
          <a:lstStyle/>
          <a:p>
            <a:fld id="{D2AF800A-B0B7-0B4A-8F66-FBDC0BAB7DF0}" type="slidenum">
              <a:rPr lang="es-CO" smtClean="0"/>
              <a:pPr/>
              <a:t>32</a:t>
            </a:fld>
            <a:endParaRPr lang="es-CO"/>
          </a:p>
        </p:txBody>
      </p:sp>
    </p:spTree>
    <p:extLst>
      <p:ext uri="{BB962C8B-B14F-4D97-AF65-F5344CB8AC3E}">
        <p14:creationId xmlns:p14="http://schemas.microsoft.com/office/powerpoint/2010/main" val="188303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noProof="0" dirty="0"/>
              <a:t>Existen diferentes definiciones de lo que es el proceso de tamización nutricional. Se resaltan aspectos</a:t>
            </a:r>
            <a:r>
              <a:rPr lang="es-CO" baseline="0" noProof="0" dirty="0"/>
              <a:t> relevantes que plantean situaciones que diferencian el tamizaje de la valoración: No es labor exclusiva de nutricionistas, identifica los pacientes que requieren valoración y permite predecir los desenlaces de los pacientes asociados al estado nutricional</a:t>
            </a:r>
            <a:endParaRPr lang="es-CO" noProof="0" dirty="0"/>
          </a:p>
        </p:txBody>
      </p:sp>
      <p:sp>
        <p:nvSpPr>
          <p:cNvPr id="4" name="Marcador de número de diapositiva 3"/>
          <p:cNvSpPr>
            <a:spLocks noGrp="1"/>
          </p:cNvSpPr>
          <p:nvPr>
            <p:ph type="sldNum" sz="quarter" idx="5"/>
          </p:nvPr>
        </p:nvSpPr>
        <p:spPr/>
        <p:txBody>
          <a:bodyPr/>
          <a:lstStyle/>
          <a:p>
            <a:fld id="{D2AF800A-B0B7-0B4A-8F66-FBDC0BAB7DF0}" type="slidenum">
              <a:rPr lang="es-CO" smtClean="0"/>
              <a:pPr/>
              <a:t>4</a:t>
            </a:fld>
            <a:endParaRPr lang="es-CO"/>
          </a:p>
        </p:txBody>
      </p:sp>
    </p:spTree>
    <p:extLst>
      <p:ext uri="{BB962C8B-B14F-4D97-AF65-F5344CB8AC3E}">
        <p14:creationId xmlns:p14="http://schemas.microsoft.com/office/powerpoint/2010/main" val="30431166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noProof="0" dirty="0"/>
              <a:t>Para terminar se sugiere invitar a los participantes a implementar el examen físico semiológico para detectar los cambios en la composición corporal de los individuos. La academia de nutricionistas propone puntos anatómicos estratégicos para evaluar. Cabeza, hombros, torso, línea media axila – cadera, piernas y manos.</a:t>
            </a:r>
          </a:p>
        </p:txBody>
      </p:sp>
      <p:sp>
        <p:nvSpPr>
          <p:cNvPr id="4" name="Marcador de número de diapositiva 3"/>
          <p:cNvSpPr>
            <a:spLocks noGrp="1"/>
          </p:cNvSpPr>
          <p:nvPr>
            <p:ph type="sldNum" sz="quarter" idx="5"/>
          </p:nvPr>
        </p:nvSpPr>
        <p:spPr/>
        <p:txBody>
          <a:bodyPr/>
          <a:lstStyle/>
          <a:p>
            <a:fld id="{D2AF800A-B0B7-0B4A-8F66-FBDC0BAB7DF0}" type="slidenum">
              <a:rPr lang="es-CO" smtClean="0"/>
              <a:pPr/>
              <a:t>33</a:t>
            </a:fld>
            <a:endParaRPr lang="es-CO"/>
          </a:p>
        </p:txBody>
      </p:sp>
    </p:spTree>
    <p:extLst>
      <p:ext uri="{BB962C8B-B14F-4D97-AF65-F5344CB8AC3E}">
        <p14:creationId xmlns:p14="http://schemas.microsoft.com/office/powerpoint/2010/main" val="2603500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1031">
            <a:extLst>
              <a:ext uri="{FF2B5EF4-FFF2-40B4-BE49-F238E27FC236}">
                <a16:creationId xmlns:a16="http://schemas.microsoft.com/office/drawing/2014/main" id="{1FBF8E0E-518B-1A45-B0F3-C900D32803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627CAF60-0F77-E94F-9D5A-A1DFDA1AB765}" type="slidenum">
              <a:rPr lang="es-ES" altLang="es-CO"/>
              <a:pPr>
                <a:spcBef>
                  <a:spcPct val="0"/>
                </a:spcBef>
              </a:pPr>
              <a:t>34</a:t>
            </a:fld>
            <a:endParaRPr lang="es-ES" altLang="es-CO"/>
          </a:p>
        </p:txBody>
      </p:sp>
      <p:sp>
        <p:nvSpPr>
          <p:cNvPr id="47107" name="Rectangle 2">
            <a:extLst>
              <a:ext uri="{FF2B5EF4-FFF2-40B4-BE49-F238E27FC236}">
                <a16:creationId xmlns:a16="http://schemas.microsoft.com/office/drawing/2014/main" id="{658E8CA5-415A-9345-9445-9F889AF4B6C5}"/>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FAC60604-8053-244F-A750-60740A09B17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s-419" altLang="es-CO" sz="1000" noProof="0" dirty="0">
                <a:latin typeface="Times New Roman" panose="02020603050405020304" pitchFamily="18" charset="0"/>
              </a:rPr>
              <a:t>El tamizaje nutricional es el primer paso en la disminución de resultados negativos de la desnutrición. El tamizaje nutricional es el proceso de identificación de características reconocidas como asociadas con problemas alimentarios nutricionales. El propósito del tamizaje nutricional es discriminar qué pacientes están en alto riesgo de problemas nutricional o quiénes tienen un estado nutricional deteriorado con respecto a aquéllos que tienen buen estado nutricional.</a:t>
            </a:r>
          </a:p>
          <a:p>
            <a:pPr eaLnBrk="1" hangingPunct="1">
              <a:lnSpc>
                <a:spcPct val="80000"/>
              </a:lnSpc>
            </a:pPr>
            <a:r>
              <a:rPr lang="es-419" altLang="es-CO" sz="1000" noProof="0" dirty="0">
                <a:latin typeface="Times New Roman" panose="02020603050405020304" pitchFamily="18" charset="0"/>
              </a:rPr>
              <a:t>Para quienes tienen un estado nutricional deteriorado o están en riesgo de problemas nutricionales, el tamizaje puede revelar la necesidad de avanzar al siguiente paso: una evaluación nutricional más profunda que pueda requerir diagnóstico y tratamiento médico así como consejería nutricional e intervención.</a:t>
            </a:r>
          </a:p>
          <a:p>
            <a:pPr eaLnBrk="1" hangingPunct="1">
              <a:lnSpc>
                <a:spcPct val="80000"/>
              </a:lnSpc>
            </a:pPr>
            <a:r>
              <a:rPr lang="es-419" altLang="es-CO" sz="1000" noProof="0" dirty="0">
                <a:latin typeface="Times New Roman" panose="02020603050405020304" pitchFamily="18" charset="0"/>
              </a:rPr>
              <a:t>Como el tamizaje nutricional de bajo costo puede efectivamente identificar a quienes se encuentran en riesgo de desnutrición, confirmar la presencia de ésta mediante evaluaciones más profundas y </a:t>
            </a:r>
            <a:r>
              <a:rPr lang="es-419" altLang="es-CO" sz="1000" noProof="0" dirty="0" err="1">
                <a:latin typeface="Times New Roman" panose="02020603050405020304" pitchFamily="18" charset="0"/>
              </a:rPr>
              <a:t>abarcativas</a:t>
            </a:r>
            <a:r>
              <a:rPr lang="es-419" altLang="es-CO" sz="1000" noProof="0" dirty="0">
                <a:latin typeface="Times New Roman" panose="02020603050405020304" pitchFamily="18" charset="0"/>
              </a:rPr>
              <a:t> y caracterizar la severidad puede ser un procedimiento costo-efecto. Por esta y otras razones, </a:t>
            </a:r>
            <a:r>
              <a:rPr lang="es-419" altLang="es-CO" sz="1000" b="1" u="sng" noProof="0" dirty="0">
                <a:latin typeface="Times New Roman" panose="02020603050405020304" pitchFamily="18" charset="0"/>
              </a:rPr>
              <a:t>el tamizaje nutricional es un primer paso CRUCIAL para cada paciente.</a:t>
            </a:r>
          </a:p>
          <a:p>
            <a:pPr eaLnBrk="1" hangingPunct="1">
              <a:lnSpc>
                <a:spcPct val="80000"/>
              </a:lnSpc>
            </a:pPr>
            <a:r>
              <a:rPr lang="es-419" altLang="es-CO" sz="1000" noProof="0" dirty="0">
                <a:latin typeface="Times New Roman" panose="02020603050405020304" pitchFamily="18" charset="0"/>
              </a:rPr>
              <a:t>El segundo paso es la evaluación nutricional, la medición de indicadores de factores dietarios o nutricionales que permiten identificar la presencia, naturaleza y extensión del deterioro nutricional de cualquier tipo. La evaluación confirma la presencia de desnutrición mediante mediciones más profundas de tipo clínico, dietario, antropométrico y bioquímico. La evaluación también provee información necesaria para la intervención, planeamiento y mejoramiento del cuidado nutricional. El videotape de Abbott llamado </a:t>
            </a:r>
            <a:r>
              <a:rPr lang="es-419" altLang="es-ES" sz="1000" noProof="0" dirty="0">
                <a:latin typeface="Times New Roman" panose="02020603050405020304" pitchFamily="18" charset="0"/>
              </a:rPr>
              <a:t>“</a:t>
            </a:r>
            <a:r>
              <a:rPr lang="es-419" altLang="es-CO" sz="1000" noProof="0" dirty="0">
                <a:latin typeface="Times New Roman" panose="02020603050405020304" pitchFamily="18" charset="0"/>
              </a:rPr>
              <a:t>Técnicas para el tamizaje</a:t>
            </a:r>
            <a:r>
              <a:rPr lang="es-419" altLang="es-ES" sz="1000" noProof="0" dirty="0">
                <a:latin typeface="Times New Roman" panose="02020603050405020304" pitchFamily="18" charset="0"/>
              </a:rPr>
              <a:t>”</a:t>
            </a:r>
            <a:r>
              <a:rPr lang="es-419" altLang="es-CO" sz="1000" noProof="0" dirty="0">
                <a:latin typeface="Times New Roman" panose="02020603050405020304" pitchFamily="18" charset="0"/>
              </a:rPr>
              <a:t> provee más información sobre estos temas.</a:t>
            </a:r>
          </a:p>
          <a:p>
            <a:pPr eaLnBrk="1" hangingPunct="1">
              <a:lnSpc>
                <a:spcPct val="80000"/>
              </a:lnSpc>
            </a:pPr>
            <a:r>
              <a:rPr lang="es-419" altLang="es-CO" sz="1000" noProof="0" dirty="0">
                <a:latin typeface="Times New Roman" panose="02020603050405020304" pitchFamily="18" charset="0"/>
              </a:rPr>
              <a:t>El paso final es la intervención, acción </a:t>
            </a:r>
            <a:r>
              <a:rPr lang="es-419" altLang="es-CO" sz="1000" noProof="0">
                <a:latin typeface="Times New Roman" panose="02020603050405020304" pitchFamily="18" charset="0"/>
              </a:rPr>
              <a:t>tomada para </a:t>
            </a:r>
            <a:r>
              <a:rPr lang="es-419" altLang="es-CO" sz="1000" noProof="0" dirty="0">
                <a:latin typeface="Times New Roman" panose="02020603050405020304" pitchFamily="18" charset="0"/>
              </a:rPr>
              <a:t>proveer el soporte nutricional adecuado para mejorar o mantener el estado nutricional. Las intervenciones nutricionales se dirigen a las multifactoriales causas de los problemas nutricionales, por ello  incluye acciones que pueden ser realizadas por diferentes profesionales del cuidado de la salud y también por familiares y miembros de la comunidad. Acciones de intervención de amplio rango, desde la educación nutricional y la consejería nutricional al tratamiento médico y/o nutricional especializado son ejemplos de intervenciones nutricionales.</a:t>
            </a:r>
          </a:p>
        </p:txBody>
      </p:sp>
    </p:spTree>
    <p:extLst>
      <p:ext uri="{BB962C8B-B14F-4D97-AF65-F5344CB8AC3E}">
        <p14:creationId xmlns:p14="http://schemas.microsoft.com/office/powerpoint/2010/main" val="1647109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noProof="0" dirty="0"/>
              <a:t>En esta</a:t>
            </a:r>
            <a:r>
              <a:rPr lang="es-CO" baseline="0" noProof="0" dirty="0"/>
              <a:t> diapositiva se muestran las diferencias entre tamización y valoración</a:t>
            </a:r>
            <a:endParaRPr lang="es-CO" noProof="0" dirty="0"/>
          </a:p>
        </p:txBody>
      </p:sp>
      <p:sp>
        <p:nvSpPr>
          <p:cNvPr id="4" name="Marcador de número de diapositiva 3"/>
          <p:cNvSpPr>
            <a:spLocks noGrp="1"/>
          </p:cNvSpPr>
          <p:nvPr>
            <p:ph type="sldNum" sz="quarter" idx="5"/>
          </p:nvPr>
        </p:nvSpPr>
        <p:spPr/>
        <p:txBody>
          <a:bodyPr/>
          <a:lstStyle/>
          <a:p>
            <a:fld id="{D2AF800A-B0B7-0B4A-8F66-FBDC0BAB7DF0}" type="slidenum">
              <a:rPr lang="es-CO" smtClean="0"/>
              <a:pPr/>
              <a:t>5</a:t>
            </a:fld>
            <a:endParaRPr lang="es-CO"/>
          </a:p>
        </p:txBody>
      </p:sp>
    </p:spTree>
    <p:extLst>
      <p:ext uri="{BB962C8B-B14F-4D97-AF65-F5344CB8AC3E}">
        <p14:creationId xmlns:p14="http://schemas.microsoft.com/office/powerpoint/2010/main" val="3742020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noProof="0" dirty="0"/>
              <a:t>Vale la pena preguntarse a quién se debe tamizar, cuándo hacerlo y cómo hacerlo. Se debe enfatizar que todos los pacientes deben ser tamizados, independientemente del nivel de atención donde se encuentre. </a:t>
            </a:r>
          </a:p>
          <a:p>
            <a:r>
              <a:rPr lang="es-CO" noProof="0" dirty="0"/>
              <a:t>El curso está enfocado en pacientes con soporte nutricional, por lo que no se tendrá en cuenta el nivel asistencial de consulta externa pero si el hospitalario y home </a:t>
            </a:r>
            <a:r>
              <a:rPr lang="es-CO" noProof="0" dirty="0" err="1"/>
              <a:t>care</a:t>
            </a:r>
            <a:r>
              <a:rPr lang="es-CO" noProof="0" dirty="0"/>
              <a:t>. </a:t>
            </a:r>
          </a:p>
          <a:p>
            <a:r>
              <a:rPr lang="es-CO" noProof="0" dirty="0"/>
              <a:t>En los pacientes de consulta externa, la tamización nutricional puede ser una buena herramienta para identificar factores de riesgo y priorizar las actividades de intervención nutricional</a:t>
            </a:r>
          </a:p>
        </p:txBody>
      </p:sp>
      <p:sp>
        <p:nvSpPr>
          <p:cNvPr id="4" name="Marcador de número de diapositiva 3"/>
          <p:cNvSpPr>
            <a:spLocks noGrp="1"/>
          </p:cNvSpPr>
          <p:nvPr>
            <p:ph type="sldNum" sz="quarter" idx="5"/>
          </p:nvPr>
        </p:nvSpPr>
        <p:spPr/>
        <p:txBody>
          <a:bodyPr/>
          <a:lstStyle/>
          <a:p>
            <a:fld id="{D2AF800A-B0B7-0B4A-8F66-FBDC0BAB7DF0}" type="slidenum">
              <a:rPr lang="es-CO" smtClean="0"/>
              <a:pPr/>
              <a:t>6</a:t>
            </a:fld>
            <a:endParaRPr lang="es-CO"/>
          </a:p>
        </p:txBody>
      </p:sp>
    </p:spTree>
    <p:extLst>
      <p:ext uri="{BB962C8B-B14F-4D97-AF65-F5344CB8AC3E}">
        <p14:creationId xmlns:p14="http://schemas.microsoft.com/office/powerpoint/2010/main" val="1411209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noProof="0" dirty="0"/>
              <a:t>Estas son las características que debe tener una herramienta de tamización, recalcar que el resultado debe ser el mismo aún con la aplicación por varios examinadores. Usar herramientas validadas mejoran el proceso de cuidado nutricional </a:t>
            </a:r>
          </a:p>
        </p:txBody>
      </p:sp>
      <p:sp>
        <p:nvSpPr>
          <p:cNvPr id="4" name="Marcador de número de diapositiva 3"/>
          <p:cNvSpPr>
            <a:spLocks noGrp="1"/>
          </p:cNvSpPr>
          <p:nvPr>
            <p:ph type="sldNum" sz="quarter" idx="5"/>
          </p:nvPr>
        </p:nvSpPr>
        <p:spPr/>
        <p:txBody>
          <a:bodyPr/>
          <a:lstStyle/>
          <a:p>
            <a:fld id="{D2AF800A-B0B7-0B4A-8F66-FBDC0BAB7DF0}" type="slidenum">
              <a:rPr lang="es-CO" smtClean="0"/>
              <a:pPr/>
              <a:t>7</a:t>
            </a:fld>
            <a:endParaRPr lang="es-CO"/>
          </a:p>
        </p:txBody>
      </p:sp>
    </p:spTree>
    <p:extLst>
      <p:ext uri="{BB962C8B-B14F-4D97-AF65-F5344CB8AC3E}">
        <p14:creationId xmlns:p14="http://schemas.microsoft.com/office/powerpoint/2010/main" val="4117281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noProof="0" dirty="0"/>
              <a:t>Todas las herramientas de tamización tienen como puntos en común, la pérdida no intencional de peso y la disminución en la ingesta, esta última se identifica como positiva no solo con baja ingesta, sino con el aumento del requerimiento que no logra ser cubierto con la ingesta habitual.</a:t>
            </a:r>
          </a:p>
          <a:p>
            <a:r>
              <a:rPr lang="es-CO" noProof="0" dirty="0"/>
              <a:t>Recalcar que todas las herramientas tienen estos dos puntos en común.</a:t>
            </a:r>
          </a:p>
          <a:p>
            <a:r>
              <a:rPr lang="es-CO" noProof="0" dirty="0"/>
              <a:t>La presencia de uno de estos dos factores se considera como riesgo nutricional.</a:t>
            </a:r>
          </a:p>
        </p:txBody>
      </p:sp>
      <p:sp>
        <p:nvSpPr>
          <p:cNvPr id="4" name="Marcador de número de diapositiva 3"/>
          <p:cNvSpPr>
            <a:spLocks noGrp="1"/>
          </p:cNvSpPr>
          <p:nvPr>
            <p:ph type="sldNum" sz="quarter" idx="5"/>
          </p:nvPr>
        </p:nvSpPr>
        <p:spPr/>
        <p:txBody>
          <a:bodyPr/>
          <a:lstStyle/>
          <a:p>
            <a:fld id="{D2AF800A-B0B7-0B4A-8F66-FBDC0BAB7DF0}" type="slidenum">
              <a:rPr lang="es-CO" smtClean="0"/>
              <a:pPr/>
              <a:t>8</a:t>
            </a:fld>
            <a:endParaRPr lang="es-CO"/>
          </a:p>
        </p:txBody>
      </p:sp>
    </p:spTree>
    <p:extLst>
      <p:ext uri="{BB962C8B-B14F-4D97-AF65-F5344CB8AC3E}">
        <p14:creationId xmlns:p14="http://schemas.microsoft.com/office/powerpoint/2010/main" val="3907033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419" noProof="0" dirty="0"/>
              <a:t>Esta diapositiva muestra como existen algunos</a:t>
            </a:r>
            <a:r>
              <a:rPr lang="es-419" baseline="0" noProof="0" dirty="0"/>
              <a:t> puntos en común en las herramientas propuestas. Se debe recalcar como todas incluyen la pérdida de peso y los cambios en la ingesta como indicadores de DNT.</a:t>
            </a:r>
          </a:p>
          <a:p>
            <a:r>
              <a:rPr lang="es-419" baseline="0" noProof="0" dirty="0"/>
              <a:t>También se debe destacar el tiempo requerido para cada herramienta, haciendo entender que el poco tiempo es un punto a favor del tamizaje que lo hace una actividad costo efectiva dada la importancia como punto de partida de la intervención nutricional.</a:t>
            </a:r>
          </a:p>
          <a:p>
            <a:r>
              <a:rPr lang="es-419" baseline="0" noProof="0" dirty="0"/>
              <a:t>Recalcar al auditorio que pueden encontrar las herramientas en el material complementario.</a:t>
            </a:r>
          </a:p>
          <a:p>
            <a:r>
              <a:rPr lang="es-419" baseline="0" noProof="0" dirty="0"/>
              <a:t>Hacer claridad que existen muchas herramientas, que pueden ser usadas. El curso presenta las más recomendadas por las sociedades científicas.</a:t>
            </a:r>
            <a:endParaRPr lang="es-419" noProof="0" dirty="0"/>
          </a:p>
        </p:txBody>
      </p:sp>
      <p:sp>
        <p:nvSpPr>
          <p:cNvPr id="4" name="Marcador de número de diapositiva 3"/>
          <p:cNvSpPr>
            <a:spLocks noGrp="1"/>
          </p:cNvSpPr>
          <p:nvPr>
            <p:ph type="sldNum" sz="quarter" idx="10"/>
          </p:nvPr>
        </p:nvSpPr>
        <p:spPr/>
        <p:txBody>
          <a:bodyPr/>
          <a:lstStyle/>
          <a:p>
            <a:fld id="{EBC8A755-3908-D14D-B64F-C7B44EFAE6FC}" type="slidenum">
              <a:rPr lang="es-ES" smtClean="0"/>
              <a:pPr/>
              <a:t>9</a:t>
            </a:fld>
            <a:endParaRPr lang="es-ES"/>
          </a:p>
        </p:txBody>
      </p:sp>
    </p:spTree>
    <p:extLst>
      <p:ext uri="{BB962C8B-B14F-4D97-AF65-F5344CB8AC3E}">
        <p14:creationId xmlns:p14="http://schemas.microsoft.com/office/powerpoint/2010/main" val="1294548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419" noProof="0" dirty="0"/>
              <a:t>La</a:t>
            </a:r>
            <a:r>
              <a:rPr lang="es-419" baseline="0" noProof="0" dirty="0"/>
              <a:t> herramienta de tamizaje universal MUST fue desarrollada por la BAPEN (Sociedad Británica de Nutrición Enteral y Parenteral).</a:t>
            </a:r>
            <a:endParaRPr lang="es-419" noProof="0" dirty="0"/>
          </a:p>
          <a:p>
            <a:r>
              <a:rPr lang="es-419" noProof="0" dirty="0"/>
              <a:t>Se recomienda como primera elección para personas en comunidad, sin embargo los planes de intervención se plantean para todos los ámbitos</a:t>
            </a:r>
          </a:p>
        </p:txBody>
      </p:sp>
      <p:sp>
        <p:nvSpPr>
          <p:cNvPr id="4" name="Slide Number Placeholder 3"/>
          <p:cNvSpPr>
            <a:spLocks noGrp="1"/>
          </p:cNvSpPr>
          <p:nvPr>
            <p:ph type="sldNum" sz="quarter" idx="10"/>
          </p:nvPr>
        </p:nvSpPr>
        <p:spPr/>
        <p:txBody>
          <a:bodyPr/>
          <a:lstStyle/>
          <a:p>
            <a:fld id="{392EA936-A69D-45DA-B165-A313973B0EDE}" type="slidenum">
              <a:rPr lang="es-ES" smtClean="0"/>
              <a:pPr/>
              <a:t>10</a:t>
            </a:fld>
            <a:endParaRPr lang="es-ES"/>
          </a:p>
        </p:txBody>
      </p:sp>
    </p:spTree>
    <p:extLst>
      <p:ext uri="{BB962C8B-B14F-4D97-AF65-F5344CB8AC3E}">
        <p14:creationId xmlns:p14="http://schemas.microsoft.com/office/powerpoint/2010/main" val="346039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CO"/>
          </a:p>
        </p:txBody>
      </p:sp>
      <p:sp>
        <p:nvSpPr>
          <p:cNvPr id="4" name="Marcador de fecha 3"/>
          <p:cNvSpPr>
            <a:spLocks noGrp="1"/>
          </p:cNvSpPr>
          <p:nvPr>
            <p:ph type="dt" sz="half" idx="10"/>
          </p:nvPr>
        </p:nvSpPr>
        <p:spPr/>
        <p:txBody>
          <a:bodyPr/>
          <a:lstStyle/>
          <a:p>
            <a:fld id="{F3291CC8-1BF0-4D39-8BF8-9394A21365EB}" type="datetimeFigureOut">
              <a:rPr lang="es-CO" smtClean="0"/>
              <a:pPr/>
              <a:t>28/09/2020</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C29DFD6-0408-4F50-AD43-A578F038F630}" type="slidenum">
              <a:rPr lang="es-CO" smtClean="0"/>
              <a:pPr/>
              <a:t>‹Nº›</a:t>
            </a:fld>
            <a:endParaRPr lang="es-CO"/>
          </a:p>
        </p:txBody>
      </p:sp>
    </p:spTree>
    <p:extLst>
      <p:ext uri="{BB962C8B-B14F-4D97-AF65-F5344CB8AC3E}">
        <p14:creationId xmlns:p14="http://schemas.microsoft.com/office/powerpoint/2010/main" val="3028817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F3291CC8-1BF0-4D39-8BF8-9394A21365EB}" type="datetimeFigureOut">
              <a:rPr lang="es-CO" smtClean="0"/>
              <a:pPr/>
              <a:t>28/09/2020</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C29DFD6-0408-4F50-AD43-A578F038F630}" type="slidenum">
              <a:rPr lang="es-CO" smtClean="0"/>
              <a:pPr/>
              <a:t>‹Nº›</a:t>
            </a:fld>
            <a:endParaRPr lang="es-CO"/>
          </a:p>
        </p:txBody>
      </p:sp>
    </p:spTree>
    <p:extLst>
      <p:ext uri="{BB962C8B-B14F-4D97-AF65-F5344CB8AC3E}">
        <p14:creationId xmlns:p14="http://schemas.microsoft.com/office/powerpoint/2010/main" val="422888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F3291CC8-1BF0-4D39-8BF8-9394A21365EB}" type="datetimeFigureOut">
              <a:rPr lang="es-CO" smtClean="0"/>
              <a:pPr/>
              <a:t>28/09/2020</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C29DFD6-0408-4F50-AD43-A578F038F630}" type="slidenum">
              <a:rPr lang="es-CO" smtClean="0"/>
              <a:pPr/>
              <a:t>‹Nº›</a:t>
            </a:fld>
            <a:endParaRPr lang="es-CO"/>
          </a:p>
        </p:txBody>
      </p:sp>
    </p:spTree>
    <p:extLst>
      <p:ext uri="{BB962C8B-B14F-4D97-AF65-F5344CB8AC3E}">
        <p14:creationId xmlns:p14="http://schemas.microsoft.com/office/powerpoint/2010/main" val="2182003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F3291CC8-1BF0-4D39-8BF8-9394A21365EB}" type="datetimeFigureOut">
              <a:rPr lang="es-CO" smtClean="0"/>
              <a:pPr/>
              <a:t>28/09/2020</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C29DFD6-0408-4F50-AD43-A578F038F630}" type="slidenum">
              <a:rPr lang="es-CO" smtClean="0"/>
              <a:pPr/>
              <a:t>‹Nº›</a:t>
            </a:fld>
            <a:endParaRPr lang="es-CO"/>
          </a:p>
        </p:txBody>
      </p:sp>
    </p:spTree>
    <p:extLst>
      <p:ext uri="{BB962C8B-B14F-4D97-AF65-F5344CB8AC3E}">
        <p14:creationId xmlns:p14="http://schemas.microsoft.com/office/powerpoint/2010/main" val="3258059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F3291CC8-1BF0-4D39-8BF8-9394A21365EB}" type="datetimeFigureOut">
              <a:rPr lang="es-CO" smtClean="0"/>
              <a:pPr/>
              <a:t>28/09/2020</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C29DFD6-0408-4F50-AD43-A578F038F630}" type="slidenum">
              <a:rPr lang="es-CO" smtClean="0"/>
              <a:pPr/>
              <a:t>‹Nº›</a:t>
            </a:fld>
            <a:endParaRPr lang="es-CO"/>
          </a:p>
        </p:txBody>
      </p:sp>
    </p:spTree>
    <p:extLst>
      <p:ext uri="{BB962C8B-B14F-4D97-AF65-F5344CB8AC3E}">
        <p14:creationId xmlns:p14="http://schemas.microsoft.com/office/powerpoint/2010/main" val="2173147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F3291CC8-1BF0-4D39-8BF8-9394A21365EB}" type="datetimeFigureOut">
              <a:rPr lang="es-CO" smtClean="0"/>
              <a:pPr/>
              <a:t>28/09/2020</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C29DFD6-0408-4F50-AD43-A578F038F630}" type="slidenum">
              <a:rPr lang="es-CO" smtClean="0"/>
              <a:pPr/>
              <a:t>‹Nº›</a:t>
            </a:fld>
            <a:endParaRPr lang="es-CO"/>
          </a:p>
        </p:txBody>
      </p:sp>
    </p:spTree>
    <p:extLst>
      <p:ext uri="{BB962C8B-B14F-4D97-AF65-F5344CB8AC3E}">
        <p14:creationId xmlns:p14="http://schemas.microsoft.com/office/powerpoint/2010/main" val="3508100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F3291CC8-1BF0-4D39-8BF8-9394A21365EB}" type="datetimeFigureOut">
              <a:rPr lang="es-CO" smtClean="0"/>
              <a:pPr/>
              <a:t>28/09/2020</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FC29DFD6-0408-4F50-AD43-A578F038F630}" type="slidenum">
              <a:rPr lang="es-CO" smtClean="0"/>
              <a:pPr/>
              <a:t>‹Nº›</a:t>
            </a:fld>
            <a:endParaRPr lang="es-CO"/>
          </a:p>
        </p:txBody>
      </p:sp>
    </p:spTree>
    <p:extLst>
      <p:ext uri="{BB962C8B-B14F-4D97-AF65-F5344CB8AC3E}">
        <p14:creationId xmlns:p14="http://schemas.microsoft.com/office/powerpoint/2010/main" val="2685846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F3291CC8-1BF0-4D39-8BF8-9394A21365EB}" type="datetimeFigureOut">
              <a:rPr lang="es-CO" smtClean="0"/>
              <a:pPr/>
              <a:t>28/09/2020</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FC29DFD6-0408-4F50-AD43-A578F038F630}" type="slidenum">
              <a:rPr lang="es-CO" smtClean="0"/>
              <a:pPr/>
              <a:t>‹Nº›</a:t>
            </a:fld>
            <a:endParaRPr lang="es-CO"/>
          </a:p>
        </p:txBody>
      </p:sp>
    </p:spTree>
    <p:extLst>
      <p:ext uri="{BB962C8B-B14F-4D97-AF65-F5344CB8AC3E}">
        <p14:creationId xmlns:p14="http://schemas.microsoft.com/office/powerpoint/2010/main" val="1054396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F3291CC8-1BF0-4D39-8BF8-9394A21365EB}" type="datetimeFigureOut">
              <a:rPr lang="es-CO" smtClean="0"/>
              <a:pPr/>
              <a:t>28/09/2020</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FC29DFD6-0408-4F50-AD43-A578F038F630}" type="slidenum">
              <a:rPr lang="es-CO" smtClean="0"/>
              <a:pPr/>
              <a:t>‹Nº›</a:t>
            </a:fld>
            <a:endParaRPr lang="es-CO"/>
          </a:p>
        </p:txBody>
      </p:sp>
    </p:spTree>
    <p:extLst>
      <p:ext uri="{BB962C8B-B14F-4D97-AF65-F5344CB8AC3E}">
        <p14:creationId xmlns:p14="http://schemas.microsoft.com/office/powerpoint/2010/main" val="1303316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F3291CC8-1BF0-4D39-8BF8-9394A21365EB}" type="datetimeFigureOut">
              <a:rPr lang="es-CO" smtClean="0"/>
              <a:pPr/>
              <a:t>28/09/2020</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C29DFD6-0408-4F50-AD43-A578F038F630}" type="slidenum">
              <a:rPr lang="es-CO" smtClean="0"/>
              <a:pPr/>
              <a:t>‹Nº›</a:t>
            </a:fld>
            <a:endParaRPr lang="es-CO"/>
          </a:p>
        </p:txBody>
      </p:sp>
    </p:spTree>
    <p:extLst>
      <p:ext uri="{BB962C8B-B14F-4D97-AF65-F5344CB8AC3E}">
        <p14:creationId xmlns:p14="http://schemas.microsoft.com/office/powerpoint/2010/main" val="1053441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F3291CC8-1BF0-4D39-8BF8-9394A21365EB}" type="datetimeFigureOut">
              <a:rPr lang="es-CO" smtClean="0"/>
              <a:pPr/>
              <a:t>28/09/2020</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C29DFD6-0408-4F50-AD43-A578F038F630}" type="slidenum">
              <a:rPr lang="es-CO" smtClean="0"/>
              <a:pPr/>
              <a:t>‹Nº›</a:t>
            </a:fld>
            <a:endParaRPr lang="es-CO"/>
          </a:p>
        </p:txBody>
      </p:sp>
    </p:spTree>
    <p:extLst>
      <p:ext uri="{BB962C8B-B14F-4D97-AF65-F5344CB8AC3E}">
        <p14:creationId xmlns:p14="http://schemas.microsoft.com/office/powerpoint/2010/main" val="3292304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291CC8-1BF0-4D39-8BF8-9394A21365EB}" type="datetimeFigureOut">
              <a:rPr lang="es-CO" smtClean="0"/>
              <a:pPr/>
              <a:t>28/09/2020</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29DFD6-0408-4F50-AD43-A578F038F630}" type="slidenum">
              <a:rPr lang="es-CO" smtClean="0"/>
              <a:pPr/>
              <a:t>‹Nº›</a:t>
            </a:fld>
            <a:endParaRPr lang="es-CO"/>
          </a:p>
        </p:txBody>
      </p:sp>
    </p:spTree>
    <p:extLst>
      <p:ext uri="{BB962C8B-B14F-4D97-AF65-F5344CB8AC3E}">
        <p14:creationId xmlns:p14="http://schemas.microsoft.com/office/powerpoint/2010/main" val="2235316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javascript:void(0);"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727108" y="877478"/>
            <a:ext cx="5972175" cy="1048634"/>
          </a:xfrm>
        </p:spPr>
        <p:txBody>
          <a:bodyPr>
            <a:normAutofit/>
          </a:bodyPr>
          <a:lstStyle/>
          <a:p>
            <a:r>
              <a:rPr lang="es-CO" sz="3200" b="1" dirty="0">
                <a:solidFill>
                  <a:srgbClr val="1F1A34"/>
                </a:solidFill>
                <a:latin typeface="Arial" panose="020B0604020202020204" pitchFamily="34" charset="0"/>
                <a:ea typeface="Verdana" panose="020B0604030504040204" pitchFamily="34" charset="0"/>
                <a:cs typeface="Arial" panose="020B0604020202020204" pitchFamily="34" charset="0"/>
              </a:rPr>
              <a:t>PROFESIONALES</a:t>
            </a:r>
            <a:br>
              <a:rPr lang="es-CO" sz="3200" b="1" dirty="0">
                <a:solidFill>
                  <a:srgbClr val="1F1A34"/>
                </a:solidFill>
                <a:latin typeface="Arial" panose="020B0604020202020204" pitchFamily="34" charset="0"/>
                <a:ea typeface="Verdana" panose="020B0604030504040204" pitchFamily="34" charset="0"/>
                <a:cs typeface="Arial" panose="020B0604020202020204" pitchFamily="34" charset="0"/>
              </a:rPr>
            </a:br>
            <a:r>
              <a:rPr lang="es-CO" sz="3200" b="1" dirty="0">
                <a:solidFill>
                  <a:srgbClr val="1F1A34"/>
                </a:solidFill>
                <a:latin typeface="Arial" panose="020B0604020202020204" pitchFamily="34" charset="0"/>
                <a:ea typeface="Verdana" panose="020B0604030504040204" pitchFamily="34" charset="0"/>
                <a:cs typeface="Arial" panose="020B0604020202020204" pitchFamily="34" charset="0"/>
              </a:rPr>
              <a:t>CLÍNICOS</a:t>
            </a:r>
          </a:p>
        </p:txBody>
      </p:sp>
      <p:sp>
        <p:nvSpPr>
          <p:cNvPr id="3" name="Marcador de contenido 2"/>
          <p:cNvSpPr>
            <a:spLocks noGrp="1"/>
          </p:cNvSpPr>
          <p:nvPr>
            <p:ph type="subTitle" idx="1"/>
          </p:nvPr>
        </p:nvSpPr>
        <p:spPr>
          <a:xfrm>
            <a:off x="7143676" y="4126022"/>
            <a:ext cx="4745141" cy="1655762"/>
          </a:xfrm>
        </p:spPr>
        <p:txBody>
          <a:bodyPr anchor="ctr">
            <a:noAutofit/>
          </a:bodyPr>
          <a:lstStyle/>
          <a:p>
            <a:pPr marL="0" indent="0" algn="ctr">
              <a:lnSpc>
                <a:spcPct val="100000"/>
              </a:lnSpc>
              <a:buNone/>
            </a:pPr>
            <a:r>
              <a:rPr lang="es-CO" sz="3200" b="1" dirty="0">
                <a:solidFill>
                  <a:schemeClr val="bg1"/>
                </a:solidFill>
                <a:latin typeface="Arial" panose="020B0604020202020204" pitchFamily="34" charset="0"/>
                <a:cs typeface="Arial" panose="020B0604020202020204" pitchFamily="34" charset="0"/>
              </a:rPr>
              <a:t>Evaluación Nutricional y Detección de Riesgo</a:t>
            </a:r>
          </a:p>
        </p:txBody>
      </p:sp>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104" y="2290023"/>
            <a:ext cx="5360621" cy="3086803"/>
          </a:xfrm>
          <a:prstGeom prst="rect">
            <a:avLst/>
          </a:prstGeom>
        </p:spPr>
      </p:pic>
    </p:spTree>
    <p:extLst>
      <p:ext uri="{BB962C8B-B14F-4D97-AF65-F5344CB8AC3E}">
        <p14:creationId xmlns:p14="http://schemas.microsoft.com/office/powerpoint/2010/main" val="1817216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78747" y="288384"/>
            <a:ext cx="8839200" cy="888082"/>
          </a:xfrm>
        </p:spPr>
        <p:txBody>
          <a:bodyPr>
            <a:normAutofit/>
          </a:bodyPr>
          <a:lstStyle/>
          <a:p>
            <a:pPr algn="ctr"/>
            <a:r>
              <a:rPr lang="es-ES" sz="3200" b="1" dirty="0">
                <a:solidFill>
                  <a:srgbClr val="1F1A34"/>
                </a:solidFill>
                <a:latin typeface="Arial" panose="020B0604020202020204" pitchFamily="34" charset="0"/>
                <a:cs typeface="Arial" panose="020B0604020202020204" pitchFamily="34" charset="0"/>
              </a:rPr>
              <a:t>Comunidad: tamizaje universal MUST</a:t>
            </a:r>
          </a:p>
        </p:txBody>
      </p:sp>
      <p:graphicFrame>
        <p:nvGraphicFramePr>
          <p:cNvPr id="4" name="4 Tabla"/>
          <p:cNvGraphicFramePr>
            <a:graphicFrameLocks noGrp="1"/>
          </p:cNvGraphicFramePr>
          <p:nvPr>
            <p:extLst>
              <p:ext uri="{D42A27DB-BD31-4B8C-83A1-F6EECF244321}">
                <p14:modId xmlns:p14="http://schemas.microsoft.com/office/powerpoint/2010/main" val="2571898637"/>
              </p:ext>
            </p:extLst>
          </p:nvPr>
        </p:nvGraphicFramePr>
        <p:xfrm>
          <a:off x="992834" y="1497181"/>
          <a:ext cx="6969129" cy="3791944"/>
        </p:xfrm>
        <a:graphic>
          <a:graphicData uri="http://schemas.openxmlformats.org/drawingml/2006/table">
            <a:tbl>
              <a:tblPr/>
              <a:tblGrid>
                <a:gridCol w="4638965">
                  <a:extLst>
                    <a:ext uri="{9D8B030D-6E8A-4147-A177-3AD203B41FA5}">
                      <a16:colId xmlns:a16="http://schemas.microsoft.com/office/drawing/2014/main" val="20000"/>
                    </a:ext>
                  </a:extLst>
                </a:gridCol>
                <a:gridCol w="2330164">
                  <a:extLst>
                    <a:ext uri="{9D8B030D-6E8A-4147-A177-3AD203B41FA5}">
                      <a16:colId xmlns:a16="http://schemas.microsoft.com/office/drawing/2014/main" val="3980740189"/>
                    </a:ext>
                  </a:extLst>
                </a:gridCol>
              </a:tblGrid>
              <a:tr h="285296">
                <a:tc gridSpan="2">
                  <a:txBody>
                    <a:bodyPr/>
                    <a:lstStyle/>
                    <a:p>
                      <a:pPr marL="0" marR="0" lvl="0" indent="0" algn="ctr" defTabSz="457200" rtl="0" eaLnBrk="1" fontAlgn="base" latinLnBrk="0" hangingPunct="1">
                        <a:lnSpc>
                          <a:spcPct val="150000"/>
                        </a:lnSpc>
                        <a:spcBef>
                          <a:spcPct val="0"/>
                        </a:spcBef>
                        <a:spcAft>
                          <a:spcPts val="1000"/>
                        </a:spcAft>
                        <a:buClrTx/>
                        <a:buSzTx/>
                        <a:buFontTx/>
                        <a:buNone/>
                        <a:tabLst/>
                      </a:pPr>
                      <a:r>
                        <a:rPr kumimoji="0" lang="es-CO" sz="1500" b="1" i="0" u="none" strike="noStrike" cap="none" normalizeH="0" baseline="0" dirty="0">
                          <a:ln>
                            <a:noFill/>
                          </a:ln>
                          <a:solidFill>
                            <a:schemeClr val="bg1"/>
                          </a:solidFill>
                          <a:effectLst/>
                          <a:latin typeface="Arial" panose="020B0604020202020204" pitchFamily="34" charset="0"/>
                          <a:ea typeface="MS PGothic" charset="0"/>
                          <a:cs typeface="Arial" panose="020B0604020202020204" pitchFamily="34" charset="0"/>
                        </a:rPr>
                        <a:t>PASO 1: IMC</a:t>
                      </a:r>
                    </a:p>
                  </a:txBody>
                  <a:tcPr marL="55251" marR="55251"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5">
                        <a:lumMod val="50000"/>
                      </a:schemeClr>
                    </a:solidFill>
                  </a:tcPr>
                </a:tc>
                <a:tc hMerge="1">
                  <a:txBody>
                    <a:bodyPr/>
                    <a:lstStyle/>
                    <a:p>
                      <a:pPr marL="0" marR="0" lvl="0" indent="0" algn="ctr" defTabSz="457200" rtl="0" eaLnBrk="1" fontAlgn="base" latinLnBrk="0" hangingPunct="1">
                        <a:lnSpc>
                          <a:spcPct val="150000"/>
                        </a:lnSpc>
                        <a:spcBef>
                          <a:spcPct val="0"/>
                        </a:spcBef>
                        <a:spcAft>
                          <a:spcPts val="1000"/>
                        </a:spcAft>
                        <a:buClrTx/>
                        <a:buSzTx/>
                        <a:buFontTx/>
                        <a:buNone/>
                        <a:tabLst/>
                      </a:pPr>
                      <a:endParaRPr kumimoji="0" lang="es-CO" sz="1500" b="1" i="0" u="none" strike="noStrike" cap="none" normalizeH="0" baseline="0" dirty="0">
                        <a:ln>
                          <a:noFill/>
                        </a:ln>
                        <a:solidFill>
                          <a:schemeClr val="bg1"/>
                        </a:solidFill>
                        <a:effectLst/>
                        <a:latin typeface="Arial" panose="020B0604020202020204" pitchFamily="34" charset="0"/>
                        <a:ea typeface="MS PGothic" charset="0"/>
                        <a:cs typeface="Arial" panose="020B0604020202020204" pitchFamily="34" charset="0"/>
                      </a:endParaRPr>
                    </a:p>
                  </a:txBody>
                  <a:tcPr marL="55251" marR="55251"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40000"/>
                        <a:lumOff val="60000"/>
                      </a:schemeClr>
                    </a:solidFill>
                  </a:tcPr>
                </a:tc>
                <a:extLst>
                  <a:ext uri="{0D108BD9-81ED-4DB2-BD59-A6C34878D82A}">
                    <a16:rowId xmlns:a16="http://schemas.microsoft.com/office/drawing/2014/main" val="10000"/>
                  </a:ext>
                </a:extLst>
              </a:tr>
              <a:tr h="285296">
                <a:tc>
                  <a:txBody>
                    <a:bodyPr/>
                    <a:lstStyle/>
                    <a:p>
                      <a:pPr marL="0" marR="0" lvl="0" indent="0" algn="ctr" defTabSz="457200" rtl="0" eaLnBrk="1" fontAlgn="base" latinLnBrk="0" hangingPunct="1">
                        <a:lnSpc>
                          <a:spcPct val="150000"/>
                        </a:lnSpc>
                        <a:spcBef>
                          <a:spcPct val="0"/>
                        </a:spcBef>
                        <a:spcAft>
                          <a:spcPts val="1000"/>
                        </a:spcAft>
                        <a:buClrTx/>
                        <a:buSzTx/>
                        <a:buFontTx/>
                        <a:buNone/>
                        <a:tabLst/>
                      </a:pPr>
                      <a:r>
                        <a:rPr kumimoji="0" lang="es-CO" sz="1500" b="1" i="0" u="none" strike="noStrike" cap="none" normalizeH="0" baseline="0" dirty="0">
                          <a:ln>
                            <a:noFill/>
                          </a:ln>
                          <a:solidFill>
                            <a:srgbClr val="1F1A34"/>
                          </a:solidFill>
                          <a:effectLst/>
                          <a:latin typeface="Arial" panose="020B0604020202020204" pitchFamily="34" charset="0"/>
                          <a:ea typeface="MS PGothic" charset="0"/>
                          <a:cs typeface="Arial" panose="020B0604020202020204" pitchFamily="34" charset="0"/>
                        </a:rPr>
                        <a:t>&gt; 20</a:t>
                      </a:r>
                    </a:p>
                  </a:txBody>
                  <a:tcPr marL="55251" marR="55251"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457200" rtl="0" eaLnBrk="1" fontAlgn="base" latinLnBrk="0" hangingPunct="1">
                        <a:lnSpc>
                          <a:spcPct val="150000"/>
                        </a:lnSpc>
                        <a:spcBef>
                          <a:spcPct val="0"/>
                        </a:spcBef>
                        <a:spcAft>
                          <a:spcPts val="1000"/>
                        </a:spcAft>
                        <a:buClrTx/>
                        <a:buSzTx/>
                        <a:buFontTx/>
                        <a:buNone/>
                        <a:tabLst/>
                      </a:pPr>
                      <a:r>
                        <a:rPr kumimoji="0" lang="es-CO" sz="1500" b="1" i="0" u="none" strike="noStrike" cap="none" normalizeH="0" baseline="0">
                          <a:ln>
                            <a:noFill/>
                          </a:ln>
                          <a:solidFill>
                            <a:srgbClr val="1F1A34"/>
                          </a:solidFill>
                          <a:effectLst/>
                          <a:latin typeface="Arial" panose="020B0604020202020204" pitchFamily="34" charset="0"/>
                          <a:ea typeface="MS PGothic" charset="0"/>
                          <a:cs typeface="Arial" panose="020B0604020202020204" pitchFamily="34" charset="0"/>
                        </a:rPr>
                        <a:t>0 Puntos</a:t>
                      </a:r>
                      <a:endParaRPr kumimoji="0" lang="es-CO" sz="1500" b="1" i="0" u="none" strike="noStrike" cap="none" normalizeH="0" baseline="0" dirty="0">
                        <a:ln>
                          <a:noFill/>
                        </a:ln>
                        <a:solidFill>
                          <a:srgbClr val="1F1A34"/>
                        </a:solidFill>
                        <a:effectLst/>
                        <a:latin typeface="Arial" panose="020B0604020202020204" pitchFamily="34" charset="0"/>
                        <a:ea typeface="MS PGothic" charset="0"/>
                        <a:cs typeface="Arial" panose="020B0604020202020204" pitchFamily="34" charset="0"/>
                      </a:endParaRPr>
                    </a:p>
                  </a:txBody>
                  <a:tcPr marL="55251" marR="55251"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85296">
                <a:tc>
                  <a:txBody>
                    <a:bodyPr/>
                    <a:lstStyle/>
                    <a:p>
                      <a:pPr marL="0" marR="0" lvl="0" indent="0" algn="ctr" defTabSz="457200" rtl="0" eaLnBrk="1" fontAlgn="base" latinLnBrk="0" hangingPunct="1">
                        <a:lnSpc>
                          <a:spcPct val="150000"/>
                        </a:lnSpc>
                        <a:spcBef>
                          <a:spcPct val="0"/>
                        </a:spcBef>
                        <a:spcAft>
                          <a:spcPts val="1000"/>
                        </a:spcAft>
                        <a:buClrTx/>
                        <a:buSzTx/>
                        <a:buFontTx/>
                        <a:buNone/>
                        <a:tabLst/>
                      </a:pPr>
                      <a:r>
                        <a:rPr kumimoji="0" lang="es-CO" sz="1500" b="1" i="0" u="none" strike="noStrike" cap="none" normalizeH="0" baseline="0" dirty="0">
                          <a:ln>
                            <a:noFill/>
                          </a:ln>
                          <a:solidFill>
                            <a:srgbClr val="1F1A34"/>
                          </a:solidFill>
                          <a:effectLst/>
                          <a:latin typeface="Arial" panose="020B0604020202020204" pitchFamily="34" charset="0"/>
                          <a:ea typeface="MS PGothic" charset="0"/>
                          <a:cs typeface="Arial" panose="020B0604020202020204" pitchFamily="34" charset="0"/>
                        </a:rPr>
                        <a:t>18.5 - 20</a:t>
                      </a:r>
                    </a:p>
                  </a:txBody>
                  <a:tcPr marL="55251" marR="55251"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457200" rtl="0" eaLnBrk="1" fontAlgn="base" latinLnBrk="0" hangingPunct="1">
                        <a:lnSpc>
                          <a:spcPct val="150000"/>
                        </a:lnSpc>
                        <a:spcBef>
                          <a:spcPct val="0"/>
                        </a:spcBef>
                        <a:spcAft>
                          <a:spcPts val="1000"/>
                        </a:spcAft>
                        <a:buClrTx/>
                        <a:buSzTx/>
                        <a:buFontTx/>
                        <a:buNone/>
                        <a:tabLst/>
                      </a:pPr>
                      <a:r>
                        <a:rPr kumimoji="0" lang="es-CO" sz="1500" b="1" i="0" u="none" strike="noStrike" cap="none" normalizeH="0" baseline="0">
                          <a:ln>
                            <a:noFill/>
                          </a:ln>
                          <a:solidFill>
                            <a:srgbClr val="1F1A34"/>
                          </a:solidFill>
                          <a:effectLst/>
                          <a:latin typeface="Arial" panose="020B0604020202020204" pitchFamily="34" charset="0"/>
                          <a:ea typeface="MS PGothic" charset="0"/>
                          <a:cs typeface="Arial" panose="020B0604020202020204" pitchFamily="34" charset="0"/>
                        </a:rPr>
                        <a:t>1 Punto</a:t>
                      </a:r>
                      <a:endParaRPr kumimoji="0" lang="es-CO" sz="1500" b="1" i="0" u="none" strike="noStrike" cap="none" normalizeH="0" baseline="0" dirty="0">
                        <a:ln>
                          <a:noFill/>
                        </a:ln>
                        <a:solidFill>
                          <a:srgbClr val="1F1A34"/>
                        </a:solidFill>
                        <a:effectLst/>
                        <a:latin typeface="Arial" panose="020B0604020202020204" pitchFamily="34" charset="0"/>
                        <a:ea typeface="MS PGothic" charset="0"/>
                        <a:cs typeface="Arial" panose="020B0604020202020204" pitchFamily="34" charset="0"/>
                      </a:endParaRPr>
                    </a:p>
                  </a:txBody>
                  <a:tcPr marL="55251" marR="55251"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85296">
                <a:tc>
                  <a:txBody>
                    <a:bodyPr/>
                    <a:lstStyle/>
                    <a:p>
                      <a:pPr marL="0" marR="0" lvl="0" indent="0" algn="ctr" defTabSz="457200" rtl="0" eaLnBrk="1" fontAlgn="base" latinLnBrk="0" hangingPunct="1">
                        <a:lnSpc>
                          <a:spcPct val="150000"/>
                        </a:lnSpc>
                        <a:spcBef>
                          <a:spcPct val="0"/>
                        </a:spcBef>
                        <a:spcAft>
                          <a:spcPts val="1000"/>
                        </a:spcAft>
                        <a:buClrTx/>
                        <a:buSzTx/>
                        <a:buFontTx/>
                        <a:buNone/>
                        <a:tabLst/>
                      </a:pPr>
                      <a:r>
                        <a:rPr kumimoji="0" lang="es-CO" sz="1500" b="1" i="0" u="none" strike="noStrike" cap="none" normalizeH="0" baseline="0" dirty="0">
                          <a:ln>
                            <a:noFill/>
                          </a:ln>
                          <a:solidFill>
                            <a:srgbClr val="1F1A34"/>
                          </a:solidFill>
                          <a:effectLst/>
                          <a:latin typeface="Arial" panose="020B0604020202020204" pitchFamily="34" charset="0"/>
                          <a:ea typeface="MS PGothic" charset="0"/>
                          <a:cs typeface="Arial" panose="020B0604020202020204" pitchFamily="34" charset="0"/>
                        </a:rPr>
                        <a:t>&lt; 18.5</a:t>
                      </a:r>
                    </a:p>
                  </a:txBody>
                  <a:tcPr marL="55251" marR="55251"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457200" rtl="0" eaLnBrk="1" fontAlgn="base" latinLnBrk="0" hangingPunct="1">
                        <a:lnSpc>
                          <a:spcPct val="150000"/>
                        </a:lnSpc>
                        <a:spcBef>
                          <a:spcPct val="0"/>
                        </a:spcBef>
                        <a:spcAft>
                          <a:spcPts val="1000"/>
                        </a:spcAft>
                        <a:buClrTx/>
                        <a:buSzTx/>
                        <a:buFontTx/>
                        <a:buNone/>
                        <a:tabLst/>
                      </a:pPr>
                      <a:r>
                        <a:rPr kumimoji="0" lang="es-CO" sz="1500" b="1" i="0" u="none" strike="noStrike" cap="none" normalizeH="0" baseline="0" dirty="0">
                          <a:ln>
                            <a:noFill/>
                          </a:ln>
                          <a:solidFill>
                            <a:srgbClr val="1F1A34"/>
                          </a:solidFill>
                          <a:effectLst/>
                          <a:latin typeface="Arial" panose="020B0604020202020204" pitchFamily="34" charset="0"/>
                          <a:ea typeface="MS PGothic" charset="0"/>
                          <a:cs typeface="Arial" panose="020B0604020202020204" pitchFamily="34" charset="0"/>
                        </a:rPr>
                        <a:t>2 puntos</a:t>
                      </a:r>
                    </a:p>
                  </a:txBody>
                  <a:tcPr marL="55251" marR="55251"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85296">
                <a:tc gridSpan="2">
                  <a:txBody>
                    <a:bodyPr/>
                    <a:lstStyle/>
                    <a:p>
                      <a:pPr marL="0" marR="0" lvl="0" indent="0" algn="ctr" defTabSz="457200" rtl="0" eaLnBrk="1" fontAlgn="base" latinLnBrk="0" hangingPunct="1">
                        <a:lnSpc>
                          <a:spcPct val="150000"/>
                        </a:lnSpc>
                        <a:spcBef>
                          <a:spcPct val="0"/>
                        </a:spcBef>
                        <a:spcAft>
                          <a:spcPts val="1000"/>
                        </a:spcAft>
                        <a:buClrTx/>
                        <a:buSzTx/>
                        <a:buFontTx/>
                        <a:buNone/>
                        <a:tabLst/>
                      </a:pPr>
                      <a:r>
                        <a:rPr kumimoji="0" lang="es-CO" sz="1500" b="1" i="0" u="none" strike="noStrike" cap="none" normalizeH="0" baseline="0" dirty="0">
                          <a:ln>
                            <a:noFill/>
                          </a:ln>
                          <a:solidFill>
                            <a:schemeClr val="bg1"/>
                          </a:solidFill>
                          <a:effectLst/>
                          <a:latin typeface="Arial" panose="020B0604020202020204" pitchFamily="34" charset="0"/>
                          <a:ea typeface="MS PGothic" charset="0"/>
                          <a:cs typeface="Arial" panose="020B0604020202020204" pitchFamily="34" charset="0"/>
                        </a:rPr>
                        <a:t>PASO 2: PÉRDIDA DE PESO</a:t>
                      </a:r>
                    </a:p>
                  </a:txBody>
                  <a:tcPr marL="55251" marR="55251"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5">
                        <a:lumMod val="50000"/>
                      </a:schemeClr>
                    </a:solidFill>
                  </a:tcPr>
                </a:tc>
                <a:tc hMerge="1">
                  <a:txBody>
                    <a:bodyPr/>
                    <a:lstStyle/>
                    <a:p>
                      <a:pPr marL="0" marR="0" lvl="0" indent="0" algn="ctr" defTabSz="457200" rtl="0" eaLnBrk="1" fontAlgn="base" latinLnBrk="0" hangingPunct="1">
                        <a:lnSpc>
                          <a:spcPct val="150000"/>
                        </a:lnSpc>
                        <a:spcBef>
                          <a:spcPct val="0"/>
                        </a:spcBef>
                        <a:spcAft>
                          <a:spcPts val="1000"/>
                        </a:spcAft>
                        <a:buClrTx/>
                        <a:buSzTx/>
                        <a:buFontTx/>
                        <a:buNone/>
                        <a:tabLst/>
                      </a:pPr>
                      <a:endParaRPr kumimoji="0" lang="es-CO" sz="1500" b="1" i="0" u="none" strike="noStrike" cap="none" normalizeH="0" baseline="0" dirty="0">
                        <a:ln>
                          <a:noFill/>
                        </a:ln>
                        <a:solidFill>
                          <a:schemeClr val="bg1"/>
                        </a:solidFill>
                        <a:effectLst/>
                        <a:latin typeface="Arial" panose="020B0604020202020204" pitchFamily="34" charset="0"/>
                        <a:ea typeface="MS PGothic" charset="0"/>
                        <a:cs typeface="Arial" panose="020B0604020202020204" pitchFamily="34" charset="0"/>
                      </a:endParaRPr>
                    </a:p>
                  </a:txBody>
                  <a:tcPr marL="55251" marR="55251"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40000"/>
                        <a:lumOff val="60000"/>
                      </a:schemeClr>
                    </a:solidFill>
                  </a:tcPr>
                </a:tc>
                <a:extLst>
                  <a:ext uri="{0D108BD9-81ED-4DB2-BD59-A6C34878D82A}">
                    <a16:rowId xmlns:a16="http://schemas.microsoft.com/office/drawing/2014/main" val="10004"/>
                  </a:ext>
                </a:extLst>
              </a:tr>
              <a:tr h="285296">
                <a:tc>
                  <a:txBody>
                    <a:bodyPr/>
                    <a:lstStyle/>
                    <a:p>
                      <a:pPr marL="0" marR="0" lvl="0" indent="0" algn="ctr" defTabSz="457200" rtl="0" eaLnBrk="1" fontAlgn="base" latinLnBrk="0" hangingPunct="1">
                        <a:lnSpc>
                          <a:spcPct val="150000"/>
                        </a:lnSpc>
                        <a:spcBef>
                          <a:spcPct val="0"/>
                        </a:spcBef>
                        <a:spcAft>
                          <a:spcPts val="1000"/>
                        </a:spcAft>
                        <a:buClrTx/>
                        <a:buSzTx/>
                        <a:buFontTx/>
                        <a:buNone/>
                        <a:tabLst/>
                      </a:pPr>
                      <a:r>
                        <a:rPr kumimoji="0" lang="es-CO" sz="1500" b="1" i="0" u="none" strike="noStrike" cap="none" normalizeH="0" baseline="0" dirty="0">
                          <a:ln>
                            <a:noFill/>
                          </a:ln>
                          <a:solidFill>
                            <a:srgbClr val="1F1A34"/>
                          </a:solidFill>
                          <a:effectLst/>
                          <a:latin typeface="Arial" panose="020B0604020202020204" pitchFamily="34" charset="0"/>
                          <a:ea typeface="MS PGothic" charset="0"/>
                          <a:cs typeface="Arial" panose="020B0604020202020204" pitchFamily="34" charset="0"/>
                        </a:rPr>
                        <a:t>Menor a 5%</a:t>
                      </a:r>
                    </a:p>
                  </a:txBody>
                  <a:tcPr marL="55251" marR="55251"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457200" rtl="0" eaLnBrk="1" fontAlgn="base" latinLnBrk="0" hangingPunct="1">
                        <a:lnSpc>
                          <a:spcPct val="150000"/>
                        </a:lnSpc>
                        <a:spcBef>
                          <a:spcPct val="0"/>
                        </a:spcBef>
                        <a:spcAft>
                          <a:spcPts val="1000"/>
                        </a:spcAft>
                        <a:buClrTx/>
                        <a:buSzTx/>
                        <a:buFontTx/>
                        <a:buNone/>
                        <a:tabLst/>
                      </a:pPr>
                      <a:r>
                        <a:rPr kumimoji="0" lang="es-CO" sz="1500" b="1" i="0" u="none" strike="noStrike" cap="none" normalizeH="0" baseline="0">
                          <a:ln>
                            <a:noFill/>
                          </a:ln>
                          <a:solidFill>
                            <a:srgbClr val="1F1A34"/>
                          </a:solidFill>
                          <a:effectLst/>
                          <a:latin typeface="Arial" panose="020B0604020202020204" pitchFamily="34" charset="0"/>
                          <a:ea typeface="MS PGothic" charset="0"/>
                          <a:cs typeface="Arial" panose="020B0604020202020204" pitchFamily="34" charset="0"/>
                        </a:rPr>
                        <a:t>0 Puntos</a:t>
                      </a:r>
                      <a:endParaRPr kumimoji="0" lang="es-CO" sz="1500" b="1" i="0" u="none" strike="noStrike" cap="none" normalizeH="0" baseline="0" dirty="0">
                        <a:ln>
                          <a:noFill/>
                        </a:ln>
                        <a:solidFill>
                          <a:srgbClr val="1F1A34"/>
                        </a:solidFill>
                        <a:effectLst/>
                        <a:latin typeface="Arial" panose="020B0604020202020204" pitchFamily="34" charset="0"/>
                        <a:ea typeface="MS PGothic" charset="0"/>
                        <a:cs typeface="Arial" panose="020B0604020202020204" pitchFamily="34" charset="0"/>
                      </a:endParaRPr>
                    </a:p>
                  </a:txBody>
                  <a:tcPr marL="55251" marR="55251"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285296">
                <a:tc>
                  <a:txBody>
                    <a:bodyPr/>
                    <a:lstStyle/>
                    <a:p>
                      <a:pPr marL="342900" marR="0" lvl="0" indent="-342900" algn="ctr" defTabSz="457200" rtl="0" eaLnBrk="1" fontAlgn="base" latinLnBrk="0" hangingPunct="1">
                        <a:lnSpc>
                          <a:spcPct val="150000"/>
                        </a:lnSpc>
                        <a:spcBef>
                          <a:spcPct val="0"/>
                        </a:spcBef>
                        <a:spcAft>
                          <a:spcPts val="1000"/>
                        </a:spcAft>
                        <a:buClrTx/>
                        <a:buSzTx/>
                        <a:buFont typeface="+mj-lt" charset="0"/>
                        <a:buNone/>
                        <a:tabLst/>
                      </a:pPr>
                      <a:r>
                        <a:rPr kumimoji="0" lang="es-CO" sz="1500" b="1" i="0" u="none" strike="noStrike" cap="none" normalizeH="0" baseline="0">
                          <a:ln>
                            <a:noFill/>
                          </a:ln>
                          <a:solidFill>
                            <a:srgbClr val="1F1A34"/>
                          </a:solidFill>
                          <a:effectLst/>
                          <a:latin typeface="Arial" panose="020B0604020202020204" pitchFamily="34" charset="0"/>
                          <a:ea typeface="MS PGothic" charset="0"/>
                          <a:cs typeface="Arial" panose="020B0604020202020204" pitchFamily="34" charset="0"/>
                        </a:rPr>
                        <a:t>5 – 10%</a:t>
                      </a:r>
                    </a:p>
                  </a:txBody>
                  <a:tcPr marL="55251" marR="55251"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457200" rtl="0" eaLnBrk="1" fontAlgn="base" latinLnBrk="0" hangingPunct="1">
                        <a:lnSpc>
                          <a:spcPct val="150000"/>
                        </a:lnSpc>
                        <a:spcBef>
                          <a:spcPct val="0"/>
                        </a:spcBef>
                        <a:spcAft>
                          <a:spcPts val="1000"/>
                        </a:spcAft>
                        <a:buClrTx/>
                        <a:buSzTx/>
                        <a:buFontTx/>
                        <a:buNone/>
                        <a:tabLst/>
                      </a:pPr>
                      <a:r>
                        <a:rPr kumimoji="0" lang="es-CO" sz="1500" b="1" i="0" u="none" strike="noStrike" cap="none" normalizeH="0" baseline="0">
                          <a:ln>
                            <a:noFill/>
                          </a:ln>
                          <a:solidFill>
                            <a:srgbClr val="1F1A34"/>
                          </a:solidFill>
                          <a:effectLst/>
                          <a:latin typeface="Arial" panose="020B0604020202020204" pitchFamily="34" charset="0"/>
                          <a:ea typeface="MS PGothic" charset="0"/>
                          <a:cs typeface="Arial" panose="020B0604020202020204" pitchFamily="34" charset="0"/>
                        </a:rPr>
                        <a:t>1 Punto</a:t>
                      </a:r>
                      <a:endParaRPr kumimoji="0" lang="es-CO" sz="1500" b="1" i="0" u="none" strike="noStrike" cap="none" normalizeH="0" baseline="0" dirty="0">
                        <a:ln>
                          <a:noFill/>
                        </a:ln>
                        <a:solidFill>
                          <a:srgbClr val="1F1A34"/>
                        </a:solidFill>
                        <a:effectLst/>
                        <a:latin typeface="Arial" panose="020B0604020202020204" pitchFamily="34" charset="0"/>
                        <a:ea typeface="MS PGothic" charset="0"/>
                        <a:cs typeface="Arial" panose="020B0604020202020204" pitchFamily="34" charset="0"/>
                      </a:endParaRPr>
                    </a:p>
                  </a:txBody>
                  <a:tcPr marL="55251" marR="55251"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285296">
                <a:tc>
                  <a:txBody>
                    <a:bodyPr/>
                    <a:lstStyle/>
                    <a:p>
                      <a:pPr marL="0" marR="0" lvl="0" indent="0" algn="ctr" defTabSz="457200" rtl="0" eaLnBrk="1" fontAlgn="base" latinLnBrk="0" hangingPunct="1">
                        <a:lnSpc>
                          <a:spcPct val="150000"/>
                        </a:lnSpc>
                        <a:spcBef>
                          <a:spcPct val="0"/>
                        </a:spcBef>
                        <a:spcAft>
                          <a:spcPts val="1000"/>
                        </a:spcAft>
                        <a:buClrTx/>
                        <a:buSzTx/>
                        <a:buFontTx/>
                        <a:buNone/>
                        <a:tabLst/>
                      </a:pPr>
                      <a:r>
                        <a:rPr kumimoji="0" lang="es-CO" sz="1500" b="1" i="0" u="none" strike="noStrike" cap="none" normalizeH="0" baseline="0">
                          <a:ln>
                            <a:noFill/>
                          </a:ln>
                          <a:solidFill>
                            <a:srgbClr val="1F1A34"/>
                          </a:solidFill>
                          <a:effectLst/>
                          <a:latin typeface="Arial" panose="020B0604020202020204" pitchFamily="34" charset="0"/>
                          <a:ea typeface="MS PGothic" charset="0"/>
                          <a:cs typeface="Arial" panose="020B0604020202020204" pitchFamily="34" charset="0"/>
                        </a:rPr>
                        <a:t>Mayor a 10%</a:t>
                      </a:r>
                    </a:p>
                  </a:txBody>
                  <a:tcPr marL="55251" marR="55251"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457200" rtl="0" eaLnBrk="1" fontAlgn="base" latinLnBrk="0" hangingPunct="1">
                        <a:lnSpc>
                          <a:spcPct val="150000"/>
                        </a:lnSpc>
                        <a:spcBef>
                          <a:spcPct val="0"/>
                        </a:spcBef>
                        <a:spcAft>
                          <a:spcPts val="1000"/>
                        </a:spcAft>
                        <a:buClrTx/>
                        <a:buSzTx/>
                        <a:buFontTx/>
                        <a:buNone/>
                        <a:tabLst/>
                      </a:pPr>
                      <a:r>
                        <a:rPr kumimoji="0" lang="es-CO" sz="1500" b="1" i="0" u="none" strike="noStrike" cap="none" normalizeH="0" baseline="0" dirty="0">
                          <a:ln>
                            <a:noFill/>
                          </a:ln>
                          <a:solidFill>
                            <a:srgbClr val="1F1A34"/>
                          </a:solidFill>
                          <a:effectLst/>
                          <a:latin typeface="Arial" panose="020B0604020202020204" pitchFamily="34" charset="0"/>
                          <a:ea typeface="MS PGothic" charset="0"/>
                          <a:cs typeface="Arial" panose="020B0604020202020204" pitchFamily="34" charset="0"/>
                        </a:rPr>
                        <a:t>2 puntos</a:t>
                      </a:r>
                    </a:p>
                  </a:txBody>
                  <a:tcPr marL="55251" marR="55251"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285296">
                <a:tc gridSpan="2">
                  <a:txBody>
                    <a:bodyPr/>
                    <a:lstStyle/>
                    <a:p>
                      <a:pPr marL="0" marR="0" lvl="0" indent="0" algn="ctr" defTabSz="457200" rtl="0" eaLnBrk="1" fontAlgn="base" latinLnBrk="0" hangingPunct="1">
                        <a:lnSpc>
                          <a:spcPct val="150000"/>
                        </a:lnSpc>
                        <a:spcBef>
                          <a:spcPct val="0"/>
                        </a:spcBef>
                        <a:spcAft>
                          <a:spcPts val="1000"/>
                        </a:spcAft>
                        <a:buClrTx/>
                        <a:buSzTx/>
                        <a:buFontTx/>
                        <a:buNone/>
                        <a:tabLst/>
                      </a:pPr>
                      <a:r>
                        <a:rPr kumimoji="0" lang="es-CO" sz="1500" b="1" i="0" u="none" strike="noStrike" cap="none" normalizeH="0" baseline="0" dirty="0">
                          <a:ln>
                            <a:noFill/>
                          </a:ln>
                          <a:solidFill>
                            <a:schemeClr val="bg1"/>
                          </a:solidFill>
                          <a:effectLst/>
                          <a:latin typeface="Arial" panose="020B0604020202020204" pitchFamily="34" charset="0"/>
                          <a:ea typeface="MS PGothic" charset="0"/>
                          <a:cs typeface="Arial" panose="020B0604020202020204" pitchFamily="34" charset="0"/>
                        </a:rPr>
                        <a:t>PASO 3: EFECTO DE LA ENFERMEDAD</a:t>
                      </a:r>
                    </a:p>
                  </a:txBody>
                  <a:tcPr marL="55251" marR="55251"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5">
                        <a:lumMod val="50000"/>
                      </a:schemeClr>
                    </a:solidFill>
                  </a:tcPr>
                </a:tc>
                <a:tc hMerge="1">
                  <a:txBody>
                    <a:bodyPr/>
                    <a:lstStyle/>
                    <a:p>
                      <a:pPr marL="0" marR="0" lvl="0" indent="0" algn="ctr" defTabSz="457200" rtl="0" eaLnBrk="1" fontAlgn="base" latinLnBrk="0" hangingPunct="1">
                        <a:lnSpc>
                          <a:spcPct val="150000"/>
                        </a:lnSpc>
                        <a:spcBef>
                          <a:spcPct val="0"/>
                        </a:spcBef>
                        <a:spcAft>
                          <a:spcPts val="1000"/>
                        </a:spcAft>
                        <a:buClrTx/>
                        <a:buSzTx/>
                        <a:buFontTx/>
                        <a:buNone/>
                        <a:tabLst/>
                      </a:pPr>
                      <a:endParaRPr kumimoji="0" lang="es-CO" sz="1500" b="1" i="0" u="none" strike="noStrike" cap="none" normalizeH="0" baseline="0" dirty="0">
                        <a:ln>
                          <a:noFill/>
                        </a:ln>
                        <a:solidFill>
                          <a:schemeClr val="bg1"/>
                        </a:solidFill>
                        <a:effectLst/>
                        <a:latin typeface="Arial" panose="020B0604020202020204" pitchFamily="34" charset="0"/>
                        <a:ea typeface="MS PGothic" charset="0"/>
                        <a:cs typeface="Arial" panose="020B0604020202020204" pitchFamily="34" charset="0"/>
                      </a:endParaRPr>
                    </a:p>
                  </a:txBody>
                  <a:tcPr marL="55251" marR="55251"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40000"/>
                        <a:lumOff val="60000"/>
                      </a:schemeClr>
                    </a:solidFill>
                  </a:tcPr>
                </a:tc>
                <a:extLst>
                  <a:ext uri="{0D108BD9-81ED-4DB2-BD59-A6C34878D82A}">
                    <a16:rowId xmlns:a16="http://schemas.microsoft.com/office/drawing/2014/main" val="10008"/>
                  </a:ext>
                </a:extLst>
              </a:tr>
              <a:tr h="1087030">
                <a:tc>
                  <a:txBody>
                    <a:bodyPr/>
                    <a:lstStyle/>
                    <a:p>
                      <a:pPr marL="0" marR="0" lvl="0" indent="0" algn="ctr" defTabSz="457200" rtl="0" eaLnBrk="1" fontAlgn="base" latinLnBrk="0" hangingPunct="1">
                        <a:lnSpc>
                          <a:spcPct val="150000"/>
                        </a:lnSpc>
                        <a:spcBef>
                          <a:spcPct val="0"/>
                        </a:spcBef>
                        <a:spcAft>
                          <a:spcPts val="1000"/>
                        </a:spcAft>
                        <a:buClrTx/>
                        <a:buSzTx/>
                        <a:buFontTx/>
                        <a:buNone/>
                        <a:tabLst/>
                      </a:pPr>
                      <a:r>
                        <a:rPr kumimoji="0" lang="es-CO" sz="1400" b="1" i="0" u="none" strike="noStrike" cap="none" normalizeH="0" baseline="0" dirty="0">
                          <a:ln>
                            <a:noFill/>
                          </a:ln>
                          <a:solidFill>
                            <a:srgbClr val="1F1A34"/>
                          </a:solidFill>
                          <a:effectLst/>
                          <a:latin typeface="Arial" panose="020B0604020202020204" pitchFamily="34" charset="0"/>
                          <a:ea typeface="MS PGothic" charset="0"/>
                          <a:cs typeface="Arial" panose="020B0604020202020204" pitchFamily="34" charset="0"/>
                        </a:rPr>
                        <a:t>Paciente con enfermedad aguda o crónica descompensada, que ha estado o es posible que vaya a estar sin aporte nutricional por más de 5 días</a:t>
                      </a:r>
                    </a:p>
                  </a:txBody>
                  <a:tcPr marL="55251" marR="55251"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457200" rtl="0" eaLnBrk="1" fontAlgn="base" latinLnBrk="0" hangingPunct="1">
                        <a:lnSpc>
                          <a:spcPct val="150000"/>
                        </a:lnSpc>
                        <a:spcBef>
                          <a:spcPct val="0"/>
                        </a:spcBef>
                        <a:spcAft>
                          <a:spcPts val="1000"/>
                        </a:spcAft>
                        <a:buClrTx/>
                        <a:buSzTx/>
                        <a:buFontTx/>
                        <a:buNone/>
                        <a:tabLst/>
                      </a:pPr>
                      <a:r>
                        <a:rPr kumimoji="0" lang="es-CO" sz="1500" b="1" i="0" u="none" strike="noStrike" cap="none" normalizeH="0" baseline="0" dirty="0">
                          <a:ln>
                            <a:noFill/>
                          </a:ln>
                          <a:solidFill>
                            <a:srgbClr val="1F1A34"/>
                          </a:solidFill>
                          <a:effectLst/>
                          <a:latin typeface="Arial" panose="020B0604020202020204" pitchFamily="34" charset="0"/>
                          <a:ea typeface="MS PGothic" charset="0"/>
                          <a:cs typeface="Arial" panose="020B0604020202020204" pitchFamily="34" charset="0"/>
                        </a:rPr>
                        <a:t>2 puntos</a:t>
                      </a:r>
                    </a:p>
                  </a:txBody>
                  <a:tcPr marL="55251" marR="55251"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bl>
          </a:graphicData>
        </a:graphic>
      </p:graphicFrame>
      <p:sp>
        <p:nvSpPr>
          <p:cNvPr id="5" name="2 CuadroTexto"/>
          <p:cNvSpPr txBox="1">
            <a:spLocks noChangeArrowheads="1"/>
          </p:cNvSpPr>
          <p:nvPr/>
        </p:nvSpPr>
        <p:spPr bwMode="auto">
          <a:xfrm>
            <a:off x="8341790" y="2942752"/>
            <a:ext cx="3010838" cy="1512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eaLnBrk="1" hangingPunct="1">
              <a:lnSpc>
                <a:spcPct val="70000"/>
              </a:lnSpc>
              <a:spcAft>
                <a:spcPts val="1000"/>
              </a:spcAft>
              <a:buClr>
                <a:srgbClr val="007F7F"/>
              </a:buClr>
              <a:buSzPct val="85000"/>
            </a:pPr>
            <a:r>
              <a:rPr lang="es-CO" sz="1800" b="1" dirty="0">
                <a:solidFill>
                  <a:srgbClr val="1F1A34"/>
                </a:solidFill>
                <a:latin typeface="Arial" panose="020B0604020202020204" pitchFamily="34" charset="0"/>
                <a:cs typeface="Arial" panose="020B0604020202020204" pitchFamily="34" charset="0"/>
              </a:rPr>
              <a:t>0 puntos: </a:t>
            </a:r>
            <a:r>
              <a:rPr lang="es-CO" sz="1800" dirty="0">
                <a:solidFill>
                  <a:srgbClr val="1F1A34"/>
                </a:solidFill>
                <a:latin typeface="Arial" panose="020B0604020202020204" pitchFamily="34" charset="0"/>
                <a:cs typeface="Arial" panose="020B0604020202020204" pitchFamily="34" charset="0"/>
              </a:rPr>
              <a:t>Bajo riesgo nutricional</a:t>
            </a:r>
          </a:p>
          <a:p>
            <a:pPr eaLnBrk="1" hangingPunct="1">
              <a:lnSpc>
                <a:spcPct val="70000"/>
              </a:lnSpc>
              <a:spcAft>
                <a:spcPts val="1000"/>
              </a:spcAft>
              <a:buClr>
                <a:srgbClr val="007F7F"/>
              </a:buClr>
              <a:buSzPct val="85000"/>
            </a:pPr>
            <a:r>
              <a:rPr lang="es-CO" sz="1800" b="1" dirty="0">
                <a:solidFill>
                  <a:srgbClr val="1F1A34"/>
                </a:solidFill>
                <a:latin typeface="Arial" panose="020B0604020202020204" pitchFamily="34" charset="0"/>
                <a:cs typeface="Arial" panose="020B0604020202020204" pitchFamily="34" charset="0"/>
              </a:rPr>
              <a:t>1 punto: </a:t>
            </a:r>
            <a:r>
              <a:rPr lang="es-CO" sz="1800" dirty="0">
                <a:solidFill>
                  <a:srgbClr val="1F1A34"/>
                </a:solidFill>
                <a:latin typeface="Arial" panose="020B0604020202020204" pitchFamily="34" charset="0"/>
                <a:cs typeface="Arial" panose="020B0604020202020204" pitchFamily="34" charset="0"/>
              </a:rPr>
              <a:t>Moderado Riesgo Nutricional</a:t>
            </a:r>
          </a:p>
          <a:p>
            <a:pPr eaLnBrk="1" hangingPunct="1">
              <a:lnSpc>
                <a:spcPct val="70000"/>
              </a:lnSpc>
              <a:spcAft>
                <a:spcPts val="1000"/>
              </a:spcAft>
              <a:buClr>
                <a:srgbClr val="007F7F"/>
              </a:buClr>
              <a:buSzPct val="85000"/>
            </a:pPr>
            <a:r>
              <a:rPr lang="es-CO" sz="1800" b="1" dirty="0">
                <a:solidFill>
                  <a:srgbClr val="1F1A34"/>
                </a:solidFill>
                <a:latin typeface="Arial" panose="020B0604020202020204" pitchFamily="34" charset="0"/>
                <a:cs typeface="Arial" panose="020B0604020202020204" pitchFamily="34" charset="0"/>
              </a:rPr>
              <a:t>Más de 2 puntos: </a:t>
            </a:r>
            <a:r>
              <a:rPr lang="es-CO" sz="1800" dirty="0">
                <a:solidFill>
                  <a:srgbClr val="1F1A34"/>
                </a:solidFill>
                <a:latin typeface="Arial" panose="020B0604020202020204" pitchFamily="34" charset="0"/>
                <a:cs typeface="Arial" panose="020B0604020202020204" pitchFamily="34" charset="0"/>
              </a:rPr>
              <a:t>Alto riesgo nutricional</a:t>
            </a:r>
          </a:p>
        </p:txBody>
      </p:sp>
      <p:sp>
        <p:nvSpPr>
          <p:cNvPr id="3" name="Rectángulo 2"/>
          <p:cNvSpPr/>
          <p:nvPr/>
        </p:nvSpPr>
        <p:spPr>
          <a:xfrm>
            <a:off x="978766" y="5941143"/>
            <a:ext cx="5753100" cy="400110"/>
          </a:xfrm>
          <a:prstGeom prst="rect">
            <a:avLst/>
          </a:prstGeom>
          <a:noFill/>
        </p:spPr>
        <p:txBody>
          <a:bodyPr wrap="square">
            <a:spAutoFit/>
          </a:bodyPr>
          <a:lstStyle/>
          <a:p>
            <a:r>
              <a:rPr lang="es-ES" sz="1000" b="1" i="1" dirty="0">
                <a:solidFill>
                  <a:schemeClr val="bg2">
                    <a:lumMod val="50000"/>
                  </a:schemeClr>
                </a:solidFill>
                <a:latin typeface="Arial" panose="020B0604020202020204" pitchFamily="34" charset="0"/>
                <a:cs typeface="Arial" panose="020B0604020202020204" pitchFamily="34" charset="0"/>
              </a:rPr>
              <a:t>Elia M. </a:t>
            </a:r>
            <a:r>
              <a:rPr lang="es-ES" sz="1000" b="1" i="1" dirty="0" err="1">
                <a:solidFill>
                  <a:schemeClr val="bg2">
                    <a:lumMod val="50000"/>
                  </a:schemeClr>
                </a:solidFill>
                <a:latin typeface="Arial" panose="020B0604020202020204" pitchFamily="34" charset="0"/>
                <a:cs typeface="Arial" panose="020B0604020202020204" pitchFamily="34" charset="0"/>
              </a:rPr>
              <a:t>Screening</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for</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malnutrition</a:t>
            </a:r>
            <a:r>
              <a:rPr lang="es-ES" sz="1000" b="1" i="1" dirty="0">
                <a:solidFill>
                  <a:schemeClr val="bg2">
                    <a:lumMod val="50000"/>
                  </a:schemeClr>
                </a:solidFill>
                <a:latin typeface="Arial" panose="020B0604020202020204" pitchFamily="34" charset="0"/>
                <a:cs typeface="Arial" panose="020B0604020202020204" pitchFamily="34" charset="0"/>
              </a:rPr>
              <a:t>: A </a:t>
            </a:r>
            <a:r>
              <a:rPr lang="es-ES" sz="1000" b="1" i="1" dirty="0" err="1">
                <a:solidFill>
                  <a:schemeClr val="bg2">
                    <a:lumMod val="50000"/>
                  </a:schemeClr>
                </a:solidFill>
                <a:latin typeface="Arial" panose="020B0604020202020204" pitchFamily="34" charset="0"/>
                <a:cs typeface="Arial" panose="020B0604020202020204" pitchFamily="34" charset="0"/>
              </a:rPr>
              <a:t>multidisciplinary</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responsibility</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Development</a:t>
            </a:r>
            <a:r>
              <a:rPr lang="es-ES" sz="1000" b="1" i="1" dirty="0">
                <a:solidFill>
                  <a:schemeClr val="bg2">
                    <a:lumMod val="50000"/>
                  </a:schemeClr>
                </a:solidFill>
                <a:latin typeface="Arial" panose="020B0604020202020204" pitchFamily="34" charset="0"/>
                <a:cs typeface="Arial" panose="020B0604020202020204" pitchFamily="34" charset="0"/>
              </a:rPr>
              <a:t> and Use of </a:t>
            </a:r>
            <a:r>
              <a:rPr lang="es-ES" sz="1000" b="1" i="1" dirty="0" err="1">
                <a:solidFill>
                  <a:schemeClr val="bg2">
                    <a:lumMod val="50000"/>
                  </a:schemeClr>
                </a:solidFill>
                <a:latin typeface="Arial" panose="020B0604020202020204" pitchFamily="34" charset="0"/>
                <a:cs typeface="Arial" panose="020B0604020202020204" pitchFamily="34" charset="0"/>
              </a:rPr>
              <a:t>the</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Malnutrition</a:t>
            </a:r>
            <a:r>
              <a:rPr lang="es-ES" sz="1000" b="1" i="1" dirty="0">
                <a:solidFill>
                  <a:schemeClr val="bg2">
                    <a:lumMod val="50000"/>
                  </a:schemeClr>
                </a:solidFill>
                <a:latin typeface="Arial" panose="020B0604020202020204" pitchFamily="34" charset="0"/>
                <a:cs typeface="Arial" panose="020B0604020202020204" pitchFamily="34" charset="0"/>
              </a:rPr>
              <a:t> Universal </a:t>
            </a:r>
            <a:r>
              <a:rPr lang="es-ES" sz="1000" b="1" i="1" dirty="0" err="1">
                <a:solidFill>
                  <a:schemeClr val="bg2">
                    <a:lumMod val="50000"/>
                  </a:schemeClr>
                </a:solidFill>
                <a:latin typeface="Arial" panose="020B0604020202020204" pitchFamily="34" charset="0"/>
                <a:cs typeface="Arial" panose="020B0604020202020204" pitchFamily="34" charset="0"/>
              </a:rPr>
              <a:t>Screening</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Tool</a:t>
            </a:r>
            <a:r>
              <a:rPr lang="es-ES" sz="1000" b="1" i="1" dirty="0">
                <a:solidFill>
                  <a:schemeClr val="bg2">
                    <a:lumMod val="50000"/>
                  </a:schemeClr>
                </a:solidFill>
                <a:latin typeface="Arial" panose="020B0604020202020204" pitchFamily="34" charset="0"/>
                <a:cs typeface="Arial" panose="020B0604020202020204" pitchFamily="34" charset="0"/>
              </a:rPr>
              <a:t> (‘MUST’) </a:t>
            </a:r>
            <a:r>
              <a:rPr lang="es-ES" sz="1000" b="1" i="1" dirty="0" err="1">
                <a:solidFill>
                  <a:schemeClr val="bg2">
                    <a:lumMod val="50000"/>
                  </a:schemeClr>
                </a:solidFill>
                <a:latin typeface="Arial" panose="020B0604020202020204" pitchFamily="34" charset="0"/>
                <a:cs typeface="Arial" panose="020B0604020202020204" pitchFamily="34" charset="0"/>
              </a:rPr>
              <a:t>for</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Adults</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Redditch</a:t>
            </a:r>
            <a:r>
              <a:rPr lang="es-ES" sz="1000" b="1" i="1" dirty="0">
                <a:solidFill>
                  <a:schemeClr val="bg2">
                    <a:lumMod val="50000"/>
                  </a:schemeClr>
                </a:solidFill>
                <a:latin typeface="Arial" panose="020B0604020202020204" pitchFamily="34" charset="0"/>
                <a:cs typeface="Arial" panose="020B0604020202020204" pitchFamily="34" charset="0"/>
              </a:rPr>
              <a:t>: BAPEN; 2003.</a:t>
            </a:r>
          </a:p>
        </p:txBody>
      </p:sp>
    </p:spTree>
    <p:extLst>
      <p:ext uri="{BB962C8B-B14F-4D97-AF65-F5344CB8AC3E}">
        <p14:creationId xmlns:p14="http://schemas.microsoft.com/office/powerpoint/2010/main" val="3626120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248025" y="154748"/>
            <a:ext cx="5305425" cy="1143000"/>
          </a:xfrm>
        </p:spPr>
        <p:txBody>
          <a:bodyPr>
            <a:normAutofit/>
          </a:bodyPr>
          <a:lstStyle/>
          <a:p>
            <a:pPr algn="ctr"/>
            <a:r>
              <a:rPr lang="es-ES" sz="3200" b="1" dirty="0">
                <a:solidFill>
                  <a:srgbClr val="1F1A34"/>
                </a:solidFill>
                <a:latin typeface="Arial" panose="020B0604020202020204" pitchFamily="34" charset="0"/>
                <a:cs typeface="Arial" panose="020B0604020202020204" pitchFamily="34" charset="0"/>
              </a:rPr>
              <a:t>Plan de Intervención</a:t>
            </a:r>
          </a:p>
        </p:txBody>
      </p:sp>
      <p:graphicFrame>
        <p:nvGraphicFramePr>
          <p:cNvPr id="5" name="Diagrama 4"/>
          <p:cNvGraphicFramePr/>
          <p:nvPr>
            <p:extLst>
              <p:ext uri="{D42A27DB-BD31-4B8C-83A1-F6EECF244321}">
                <p14:modId xmlns:p14="http://schemas.microsoft.com/office/powerpoint/2010/main" val="2790376807"/>
              </p:ext>
            </p:extLst>
          </p:nvPr>
        </p:nvGraphicFramePr>
        <p:xfrm>
          <a:off x="1703512" y="1143000"/>
          <a:ext cx="8712968" cy="4824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ángulo 2"/>
          <p:cNvSpPr/>
          <p:nvPr/>
        </p:nvSpPr>
        <p:spPr>
          <a:xfrm>
            <a:off x="1525905" y="6072890"/>
            <a:ext cx="8890575" cy="400110"/>
          </a:xfrm>
          <a:prstGeom prst="rect">
            <a:avLst/>
          </a:prstGeom>
          <a:noFill/>
        </p:spPr>
        <p:txBody>
          <a:bodyPr wrap="square">
            <a:spAutoFit/>
          </a:bodyPr>
          <a:lstStyle/>
          <a:p>
            <a:r>
              <a:rPr lang="es-ES" sz="1000" b="1" i="1" dirty="0">
                <a:solidFill>
                  <a:schemeClr val="bg2">
                    <a:lumMod val="50000"/>
                  </a:schemeClr>
                </a:solidFill>
                <a:latin typeface="Arial" panose="020B0604020202020204" pitchFamily="34" charset="0"/>
                <a:cs typeface="Arial" panose="020B0604020202020204" pitchFamily="34" charset="0"/>
              </a:rPr>
              <a:t>Elia M. </a:t>
            </a:r>
            <a:r>
              <a:rPr lang="es-ES" sz="1000" b="1" i="1" dirty="0" err="1">
                <a:solidFill>
                  <a:schemeClr val="bg2">
                    <a:lumMod val="50000"/>
                  </a:schemeClr>
                </a:solidFill>
                <a:latin typeface="Arial" panose="020B0604020202020204" pitchFamily="34" charset="0"/>
                <a:cs typeface="Arial" panose="020B0604020202020204" pitchFamily="34" charset="0"/>
              </a:rPr>
              <a:t>Screening</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for</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malnutrition</a:t>
            </a:r>
            <a:r>
              <a:rPr lang="es-ES" sz="1000" b="1" i="1" dirty="0">
                <a:solidFill>
                  <a:schemeClr val="bg2">
                    <a:lumMod val="50000"/>
                  </a:schemeClr>
                </a:solidFill>
                <a:latin typeface="Arial" panose="020B0604020202020204" pitchFamily="34" charset="0"/>
                <a:cs typeface="Arial" panose="020B0604020202020204" pitchFamily="34" charset="0"/>
              </a:rPr>
              <a:t>: A </a:t>
            </a:r>
            <a:r>
              <a:rPr lang="es-ES" sz="1000" b="1" i="1" dirty="0" err="1">
                <a:solidFill>
                  <a:schemeClr val="bg2">
                    <a:lumMod val="50000"/>
                  </a:schemeClr>
                </a:solidFill>
                <a:latin typeface="Arial" panose="020B0604020202020204" pitchFamily="34" charset="0"/>
                <a:cs typeface="Arial" panose="020B0604020202020204" pitchFamily="34" charset="0"/>
              </a:rPr>
              <a:t>multidisciplinary</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responsibility</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Development</a:t>
            </a:r>
            <a:r>
              <a:rPr lang="es-ES" sz="1000" b="1" i="1" dirty="0">
                <a:solidFill>
                  <a:schemeClr val="bg2">
                    <a:lumMod val="50000"/>
                  </a:schemeClr>
                </a:solidFill>
                <a:latin typeface="Arial" panose="020B0604020202020204" pitchFamily="34" charset="0"/>
                <a:cs typeface="Arial" panose="020B0604020202020204" pitchFamily="34" charset="0"/>
              </a:rPr>
              <a:t> and Use of </a:t>
            </a:r>
            <a:r>
              <a:rPr lang="es-ES" sz="1000" b="1" i="1" dirty="0" err="1">
                <a:solidFill>
                  <a:schemeClr val="bg2">
                    <a:lumMod val="50000"/>
                  </a:schemeClr>
                </a:solidFill>
                <a:latin typeface="Arial" panose="020B0604020202020204" pitchFamily="34" charset="0"/>
                <a:cs typeface="Arial" panose="020B0604020202020204" pitchFamily="34" charset="0"/>
              </a:rPr>
              <a:t>the</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Malnutrition</a:t>
            </a:r>
            <a:r>
              <a:rPr lang="es-ES" sz="1000" b="1" i="1" dirty="0">
                <a:solidFill>
                  <a:schemeClr val="bg2">
                    <a:lumMod val="50000"/>
                  </a:schemeClr>
                </a:solidFill>
                <a:latin typeface="Arial" panose="020B0604020202020204" pitchFamily="34" charset="0"/>
                <a:cs typeface="Arial" panose="020B0604020202020204" pitchFamily="34" charset="0"/>
              </a:rPr>
              <a:t> Universal </a:t>
            </a:r>
            <a:r>
              <a:rPr lang="es-ES" sz="1000" b="1" i="1" dirty="0" err="1">
                <a:solidFill>
                  <a:schemeClr val="bg2">
                    <a:lumMod val="50000"/>
                  </a:schemeClr>
                </a:solidFill>
                <a:latin typeface="Arial" panose="020B0604020202020204" pitchFamily="34" charset="0"/>
                <a:cs typeface="Arial" panose="020B0604020202020204" pitchFamily="34" charset="0"/>
              </a:rPr>
              <a:t>Screening</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Tool</a:t>
            </a:r>
            <a:r>
              <a:rPr lang="es-ES" sz="1000" b="1" i="1" dirty="0">
                <a:solidFill>
                  <a:schemeClr val="bg2">
                    <a:lumMod val="50000"/>
                  </a:schemeClr>
                </a:solidFill>
                <a:latin typeface="Arial" panose="020B0604020202020204" pitchFamily="34" charset="0"/>
                <a:cs typeface="Arial" panose="020B0604020202020204" pitchFamily="34" charset="0"/>
              </a:rPr>
              <a:t> (‘MUST’) </a:t>
            </a:r>
            <a:r>
              <a:rPr lang="es-ES" sz="1000" b="1" i="1" dirty="0" err="1">
                <a:solidFill>
                  <a:schemeClr val="bg2">
                    <a:lumMod val="50000"/>
                  </a:schemeClr>
                </a:solidFill>
                <a:latin typeface="Arial" panose="020B0604020202020204" pitchFamily="34" charset="0"/>
                <a:cs typeface="Arial" panose="020B0604020202020204" pitchFamily="34" charset="0"/>
              </a:rPr>
              <a:t>for</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Adults</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Redditch</a:t>
            </a:r>
            <a:r>
              <a:rPr lang="es-ES" sz="1000" b="1" i="1" dirty="0">
                <a:solidFill>
                  <a:schemeClr val="bg2">
                    <a:lumMod val="50000"/>
                  </a:schemeClr>
                </a:solidFill>
                <a:latin typeface="Arial" panose="020B0604020202020204" pitchFamily="34" charset="0"/>
                <a:cs typeface="Arial" panose="020B0604020202020204" pitchFamily="34" charset="0"/>
              </a:rPr>
              <a:t>: BAPEN; 2003.</a:t>
            </a:r>
          </a:p>
        </p:txBody>
      </p:sp>
    </p:spTree>
    <p:extLst>
      <p:ext uri="{BB962C8B-B14F-4D97-AF65-F5344CB8AC3E}">
        <p14:creationId xmlns:p14="http://schemas.microsoft.com/office/powerpoint/2010/main" val="1124553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44454" y="181502"/>
            <a:ext cx="6696075" cy="1143000"/>
          </a:xfrm>
        </p:spPr>
        <p:txBody>
          <a:bodyPr>
            <a:normAutofit/>
          </a:bodyPr>
          <a:lstStyle/>
          <a:p>
            <a:pPr algn="ctr"/>
            <a:r>
              <a:rPr lang="es-ES" sz="3200" b="1" dirty="0">
                <a:solidFill>
                  <a:srgbClr val="1F1A34"/>
                </a:solidFill>
                <a:latin typeface="Arial" panose="020B0604020202020204" pitchFamily="34" charset="0"/>
                <a:cs typeface="Arial" panose="020B0604020202020204" pitchFamily="34" charset="0"/>
              </a:rPr>
              <a:t>Hospitalización: NRS-2002</a:t>
            </a:r>
          </a:p>
        </p:txBody>
      </p:sp>
      <p:graphicFrame>
        <p:nvGraphicFramePr>
          <p:cNvPr id="4" name="Tabla 3"/>
          <p:cNvGraphicFramePr>
            <a:graphicFrameLocks noGrp="1"/>
          </p:cNvGraphicFramePr>
          <p:nvPr>
            <p:extLst>
              <p:ext uri="{D42A27DB-BD31-4B8C-83A1-F6EECF244321}">
                <p14:modId xmlns:p14="http://schemas.microsoft.com/office/powerpoint/2010/main" val="3345990307"/>
              </p:ext>
            </p:extLst>
          </p:nvPr>
        </p:nvGraphicFramePr>
        <p:xfrm>
          <a:off x="3048000" y="1470592"/>
          <a:ext cx="6096000" cy="2123440"/>
        </p:xfrm>
        <a:graphic>
          <a:graphicData uri="http://schemas.openxmlformats.org/drawingml/2006/table">
            <a:tbl>
              <a:tblPr firstRow="1" bandRow="1">
                <a:tableStyleId>{5C22544A-7EE6-4342-B048-85BDC9FD1C3A}</a:tableStyleId>
              </a:tblPr>
              <a:tblGrid>
                <a:gridCol w="4759158">
                  <a:extLst>
                    <a:ext uri="{9D8B030D-6E8A-4147-A177-3AD203B41FA5}">
                      <a16:colId xmlns:a16="http://schemas.microsoft.com/office/drawing/2014/main" val="20000"/>
                    </a:ext>
                  </a:extLst>
                </a:gridCol>
                <a:gridCol w="641684">
                  <a:extLst>
                    <a:ext uri="{9D8B030D-6E8A-4147-A177-3AD203B41FA5}">
                      <a16:colId xmlns:a16="http://schemas.microsoft.com/office/drawing/2014/main" val="20001"/>
                    </a:ext>
                  </a:extLst>
                </a:gridCol>
                <a:gridCol w="695158">
                  <a:extLst>
                    <a:ext uri="{9D8B030D-6E8A-4147-A177-3AD203B41FA5}">
                      <a16:colId xmlns:a16="http://schemas.microsoft.com/office/drawing/2014/main" val="20002"/>
                    </a:ext>
                  </a:extLst>
                </a:gridCol>
              </a:tblGrid>
              <a:tr h="370840">
                <a:tc>
                  <a:txBody>
                    <a:bodyPr/>
                    <a:lstStyle/>
                    <a:p>
                      <a:pPr algn="ctr"/>
                      <a:r>
                        <a:rPr lang="es-ES" dirty="0">
                          <a:solidFill>
                            <a:schemeClr val="bg1"/>
                          </a:solidFill>
                          <a:latin typeface="Arial" panose="020B0604020202020204" pitchFamily="34" charset="0"/>
                          <a:cs typeface="Arial" panose="020B0604020202020204" pitchFamily="34" charset="0"/>
                        </a:rPr>
                        <a:t>TAMIZAJE INICIAL</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5">
                        <a:lumMod val="50000"/>
                      </a:schemeClr>
                    </a:solidFill>
                  </a:tcPr>
                </a:tc>
                <a:tc>
                  <a:txBody>
                    <a:bodyPr/>
                    <a:lstStyle/>
                    <a:p>
                      <a:pPr algn="ctr"/>
                      <a:r>
                        <a:rPr lang="es-ES" dirty="0">
                          <a:solidFill>
                            <a:schemeClr val="bg1"/>
                          </a:solidFill>
                          <a:latin typeface="Arial" panose="020B0604020202020204" pitchFamily="34" charset="0"/>
                          <a:cs typeface="Arial" panose="020B0604020202020204" pitchFamily="34" charset="0"/>
                        </a:rPr>
                        <a:t>SI</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5">
                        <a:lumMod val="50000"/>
                      </a:schemeClr>
                    </a:solidFill>
                  </a:tcPr>
                </a:tc>
                <a:tc>
                  <a:txBody>
                    <a:bodyPr/>
                    <a:lstStyle/>
                    <a:p>
                      <a:pPr algn="ctr"/>
                      <a:r>
                        <a:rPr lang="es-ES" dirty="0">
                          <a:solidFill>
                            <a:schemeClr val="bg1"/>
                          </a:solidFill>
                          <a:latin typeface="Arial" panose="020B0604020202020204" pitchFamily="34" charset="0"/>
                          <a:cs typeface="Arial" panose="020B0604020202020204" pitchFamily="34" charset="0"/>
                        </a:rPr>
                        <a:t>NO</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5">
                        <a:lumMod val="50000"/>
                      </a:schemeClr>
                    </a:solidFill>
                  </a:tcPr>
                </a:tc>
                <a:extLst>
                  <a:ext uri="{0D108BD9-81ED-4DB2-BD59-A6C34878D82A}">
                    <a16:rowId xmlns:a16="http://schemas.microsoft.com/office/drawing/2014/main" val="10000"/>
                  </a:ext>
                </a:extLst>
              </a:tr>
              <a:tr h="370840">
                <a:tc>
                  <a:txBody>
                    <a:bodyPr/>
                    <a:lstStyle/>
                    <a:p>
                      <a:r>
                        <a:rPr lang="es-ES" dirty="0">
                          <a:solidFill>
                            <a:srgbClr val="1F1A34"/>
                          </a:solidFill>
                          <a:latin typeface="Arial" panose="020B0604020202020204" pitchFamily="34" charset="0"/>
                          <a:cs typeface="Arial" panose="020B0604020202020204" pitchFamily="34" charset="0"/>
                        </a:rPr>
                        <a:t>IMC</a:t>
                      </a:r>
                      <a:r>
                        <a:rPr lang="es-ES" baseline="0" dirty="0">
                          <a:solidFill>
                            <a:srgbClr val="1F1A34"/>
                          </a:solidFill>
                          <a:latin typeface="Arial" panose="020B0604020202020204" pitchFamily="34" charset="0"/>
                          <a:cs typeface="Arial" panose="020B0604020202020204" pitchFamily="34" charset="0"/>
                        </a:rPr>
                        <a:t> &lt; 20,5</a:t>
                      </a:r>
                      <a:endParaRPr lang="es-ES" dirty="0">
                        <a:solidFill>
                          <a:srgbClr val="1F1A34"/>
                        </a:solidFill>
                        <a:latin typeface="Arial" panose="020B0604020202020204" pitchFamily="34" charset="0"/>
                        <a:cs typeface="Arial" panose="020B0604020202020204" pitchFamily="34"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endParaRPr lang="es-ES">
                        <a:solidFill>
                          <a:schemeClr val="tx2">
                            <a:lumMod val="50000"/>
                          </a:schemeClr>
                        </a:solidFill>
                        <a:latin typeface="Arial" panose="020B0604020202020204" pitchFamily="34" charset="0"/>
                        <a:cs typeface="Arial" panose="020B0604020202020204" pitchFamily="34"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endParaRPr lang="es-ES">
                        <a:solidFill>
                          <a:schemeClr val="tx2">
                            <a:lumMod val="50000"/>
                          </a:schemeClr>
                        </a:solidFill>
                        <a:latin typeface="Arial" panose="020B0604020202020204" pitchFamily="34" charset="0"/>
                        <a:cs typeface="Arial" panose="020B0604020202020204" pitchFamily="34"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r>
                        <a:rPr lang="es-ES" dirty="0">
                          <a:solidFill>
                            <a:srgbClr val="1F1A34"/>
                          </a:solidFill>
                          <a:latin typeface="Arial" panose="020B0604020202020204" pitchFamily="34" charset="0"/>
                          <a:cs typeface="Arial" panose="020B0604020202020204" pitchFamily="34" charset="0"/>
                        </a:rPr>
                        <a:t>Pérdida de peso</a:t>
                      </a:r>
                      <a:r>
                        <a:rPr lang="es-ES" baseline="0" dirty="0">
                          <a:solidFill>
                            <a:srgbClr val="1F1A34"/>
                          </a:solidFill>
                          <a:latin typeface="Arial" panose="020B0604020202020204" pitchFamily="34" charset="0"/>
                          <a:cs typeface="Arial" panose="020B0604020202020204" pitchFamily="34" charset="0"/>
                        </a:rPr>
                        <a:t> en los últimos 3 meses</a:t>
                      </a:r>
                      <a:endParaRPr lang="es-ES" dirty="0">
                        <a:solidFill>
                          <a:srgbClr val="1F1A34"/>
                        </a:solidFill>
                        <a:latin typeface="Arial" panose="020B0604020202020204" pitchFamily="34" charset="0"/>
                        <a:cs typeface="Arial" panose="020B0604020202020204" pitchFamily="34"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endParaRPr lang="es-ES">
                        <a:solidFill>
                          <a:schemeClr val="tx2">
                            <a:lumMod val="50000"/>
                          </a:schemeClr>
                        </a:solidFill>
                        <a:latin typeface="Arial" panose="020B0604020202020204" pitchFamily="34" charset="0"/>
                        <a:cs typeface="Arial" panose="020B0604020202020204" pitchFamily="34"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endParaRPr lang="es-ES">
                        <a:solidFill>
                          <a:schemeClr val="tx2">
                            <a:lumMod val="50000"/>
                          </a:schemeClr>
                        </a:solidFill>
                        <a:latin typeface="Arial" panose="020B0604020202020204" pitchFamily="34" charset="0"/>
                        <a:cs typeface="Arial" panose="020B0604020202020204" pitchFamily="34"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r>
                        <a:rPr lang="es-ES" dirty="0">
                          <a:solidFill>
                            <a:srgbClr val="1F1A34"/>
                          </a:solidFill>
                          <a:latin typeface="Arial" panose="020B0604020202020204" pitchFamily="34" charset="0"/>
                          <a:cs typeface="Arial" panose="020B0604020202020204" pitchFamily="34" charset="0"/>
                        </a:rPr>
                        <a:t>Disminución de la ingesta en la última</a:t>
                      </a:r>
                      <a:r>
                        <a:rPr lang="es-ES" baseline="0" dirty="0">
                          <a:solidFill>
                            <a:srgbClr val="1F1A34"/>
                          </a:solidFill>
                          <a:latin typeface="Arial" panose="020B0604020202020204" pitchFamily="34" charset="0"/>
                          <a:cs typeface="Arial" panose="020B0604020202020204" pitchFamily="34" charset="0"/>
                        </a:rPr>
                        <a:t> semana</a:t>
                      </a:r>
                      <a:endParaRPr lang="es-ES" dirty="0">
                        <a:solidFill>
                          <a:srgbClr val="1F1A34"/>
                        </a:solidFill>
                        <a:latin typeface="Arial" panose="020B0604020202020204" pitchFamily="34" charset="0"/>
                        <a:cs typeface="Arial" panose="020B0604020202020204" pitchFamily="34"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endParaRPr lang="es-ES">
                        <a:solidFill>
                          <a:schemeClr val="tx2">
                            <a:lumMod val="50000"/>
                          </a:schemeClr>
                        </a:solidFill>
                        <a:latin typeface="Arial" panose="020B0604020202020204" pitchFamily="34" charset="0"/>
                        <a:cs typeface="Arial" panose="020B0604020202020204" pitchFamily="34"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endParaRPr lang="es-ES">
                        <a:solidFill>
                          <a:schemeClr val="tx2">
                            <a:lumMod val="50000"/>
                          </a:schemeClr>
                        </a:solidFill>
                        <a:latin typeface="Arial" panose="020B0604020202020204" pitchFamily="34" charset="0"/>
                        <a:cs typeface="Arial" panose="020B0604020202020204" pitchFamily="34"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r>
                        <a:rPr lang="es-ES" dirty="0">
                          <a:solidFill>
                            <a:srgbClr val="1F1A34"/>
                          </a:solidFill>
                          <a:latin typeface="Arial" panose="020B0604020202020204" pitchFamily="34" charset="0"/>
                          <a:cs typeface="Arial" panose="020B0604020202020204" pitchFamily="34" charset="0"/>
                        </a:rPr>
                        <a:t>Existe una</a:t>
                      </a:r>
                      <a:r>
                        <a:rPr lang="es-ES" baseline="0" dirty="0">
                          <a:solidFill>
                            <a:srgbClr val="1F1A34"/>
                          </a:solidFill>
                          <a:latin typeface="Arial" panose="020B0604020202020204" pitchFamily="34" charset="0"/>
                          <a:cs typeface="Arial" panose="020B0604020202020204" pitchFamily="34" charset="0"/>
                        </a:rPr>
                        <a:t> enfermedad grave</a:t>
                      </a:r>
                      <a:endParaRPr lang="es-ES" dirty="0">
                        <a:solidFill>
                          <a:srgbClr val="1F1A34"/>
                        </a:solidFill>
                        <a:latin typeface="Arial" panose="020B0604020202020204" pitchFamily="34" charset="0"/>
                        <a:cs typeface="Arial" panose="020B0604020202020204" pitchFamily="34"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endParaRPr lang="es-ES">
                        <a:solidFill>
                          <a:schemeClr val="tx2">
                            <a:lumMod val="50000"/>
                          </a:schemeClr>
                        </a:solidFill>
                        <a:latin typeface="Arial" panose="020B0604020202020204" pitchFamily="34" charset="0"/>
                        <a:cs typeface="Arial" panose="020B0604020202020204" pitchFamily="34"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endParaRPr lang="es-ES" dirty="0">
                        <a:solidFill>
                          <a:schemeClr val="tx2">
                            <a:lumMod val="50000"/>
                          </a:schemeClr>
                        </a:solidFill>
                        <a:latin typeface="Arial" panose="020B0604020202020204" pitchFamily="34" charset="0"/>
                        <a:cs typeface="Arial" panose="020B0604020202020204" pitchFamily="34"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5" name="CuadroTexto 4"/>
          <p:cNvSpPr txBox="1"/>
          <p:nvPr/>
        </p:nvSpPr>
        <p:spPr>
          <a:xfrm>
            <a:off x="2032483" y="3740122"/>
            <a:ext cx="3685624" cy="646331"/>
          </a:xfrm>
          <a:prstGeom prst="rect">
            <a:avLst/>
          </a:prstGeom>
          <a:noFill/>
          <a:ln>
            <a:noFill/>
          </a:ln>
        </p:spPr>
        <p:txBody>
          <a:bodyPr wrap="none" rtlCol="0">
            <a:spAutoFit/>
          </a:bodyPr>
          <a:lstStyle/>
          <a:p>
            <a:pPr algn="ctr"/>
            <a:r>
              <a:rPr lang="es-ES" dirty="0">
                <a:solidFill>
                  <a:srgbClr val="1F1A34"/>
                </a:solidFill>
                <a:latin typeface="Arial" panose="020B0604020202020204" pitchFamily="34" charset="0"/>
                <a:cs typeface="Arial" panose="020B0604020202020204" pitchFamily="34" charset="0"/>
              </a:rPr>
              <a:t>Si la respuesta es SI a cualquiera </a:t>
            </a:r>
          </a:p>
          <a:p>
            <a:pPr algn="ctr"/>
            <a:r>
              <a:rPr lang="es-ES" dirty="0">
                <a:solidFill>
                  <a:srgbClr val="1F1A34"/>
                </a:solidFill>
                <a:latin typeface="Arial" panose="020B0604020202020204" pitchFamily="34" charset="0"/>
                <a:cs typeface="Arial" panose="020B0604020202020204" pitchFamily="34" charset="0"/>
              </a:rPr>
              <a:t>de las preguntas</a:t>
            </a:r>
          </a:p>
        </p:txBody>
      </p:sp>
      <p:sp>
        <p:nvSpPr>
          <p:cNvPr id="6" name="CuadroTexto 5"/>
          <p:cNvSpPr txBox="1"/>
          <p:nvPr/>
        </p:nvSpPr>
        <p:spPr>
          <a:xfrm>
            <a:off x="6924843" y="3740122"/>
            <a:ext cx="3227845" cy="646331"/>
          </a:xfrm>
          <a:prstGeom prst="rect">
            <a:avLst/>
          </a:prstGeom>
          <a:noFill/>
          <a:ln>
            <a:noFill/>
          </a:ln>
        </p:spPr>
        <p:txBody>
          <a:bodyPr wrap="square" rtlCol="0">
            <a:spAutoFit/>
          </a:bodyPr>
          <a:lstStyle/>
          <a:p>
            <a:pPr algn="ctr"/>
            <a:r>
              <a:rPr lang="es-ES" dirty="0">
                <a:solidFill>
                  <a:srgbClr val="1F1A34"/>
                </a:solidFill>
                <a:latin typeface="Arial" panose="020B0604020202020204" pitchFamily="34" charset="0"/>
                <a:cs typeface="Arial" panose="020B0604020202020204" pitchFamily="34" charset="0"/>
              </a:rPr>
              <a:t>Si la respuesta es NO a todas </a:t>
            </a:r>
          </a:p>
          <a:p>
            <a:pPr algn="ctr"/>
            <a:r>
              <a:rPr lang="es-ES" dirty="0">
                <a:solidFill>
                  <a:srgbClr val="1F1A34"/>
                </a:solidFill>
                <a:latin typeface="Arial" panose="020B0604020202020204" pitchFamily="34" charset="0"/>
                <a:cs typeface="Arial" panose="020B0604020202020204" pitchFamily="34" charset="0"/>
              </a:rPr>
              <a:t>las preguntas</a:t>
            </a:r>
          </a:p>
        </p:txBody>
      </p:sp>
      <p:sp>
        <p:nvSpPr>
          <p:cNvPr id="7" name="CuadroTexto 6"/>
          <p:cNvSpPr txBox="1"/>
          <p:nvPr/>
        </p:nvSpPr>
        <p:spPr>
          <a:xfrm>
            <a:off x="2237674" y="5199769"/>
            <a:ext cx="3275256" cy="369332"/>
          </a:xfrm>
          <a:prstGeom prst="rect">
            <a:avLst/>
          </a:prstGeom>
          <a:noFill/>
          <a:ln>
            <a:noFill/>
          </a:ln>
        </p:spPr>
        <p:txBody>
          <a:bodyPr wrap="none" rtlCol="0">
            <a:spAutoFit/>
          </a:bodyPr>
          <a:lstStyle/>
          <a:p>
            <a:pPr algn="ctr"/>
            <a:r>
              <a:rPr lang="es-ES" dirty="0">
                <a:solidFill>
                  <a:srgbClr val="1F1A34"/>
                </a:solidFill>
                <a:latin typeface="Arial" panose="020B0604020202020204" pitchFamily="34" charset="0"/>
                <a:cs typeface="Arial" panose="020B0604020202020204" pitchFamily="34" charset="0"/>
              </a:rPr>
              <a:t>Continuar con el tamizaje final</a:t>
            </a:r>
          </a:p>
        </p:txBody>
      </p:sp>
      <p:sp>
        <p:nvSpPr>
          <p:cNvPr id="8" name="CuadroTexto 7"/>
          <p:cNvSpPr txBox="1"/>
          <p:nvPr/>
        </p:nvSpPr>
        <p:spPr>
          <a:xfrm>
            <a:off x="7001644" y="5199769"/>
            <a:ext cx="2954656" cy="369332"/>
          </a:xfrm>
          <a:prstGeom prst="rect">
            <a:avLst/>
          </a:prstGeom>
          <a:noFill/>
          <a:ln>
            <a:noFill/>
          </a:ln>
        </p:spPr>
        <p:txBody>
          <a:bodyPr wrap="none" rtlCol="0">
            <a:spAutoFit/>
          </a:bodyPr>
          <a:lstStyle/>
          <a:p>
            <a:pPr algn="ctr"/>
            <a:r>
              <a:rPr lang="es-ES" u="sng" dirty="0">
                <a:solidFill>
                  <a:srgbClr val="1F1A34"/>
                </a:solidFill>
                <a:latin typeface="Arial" panose="020B0604020202020204" pitchFamily="34" charset="0"/>
                <a:cs typeface="Arial" panose="020B0604020202020204" pitchFamily="34" charset="0"/>
              </a:rPr>
              <a:t>Reevaluar en una semana</a:t>
            </a:r>
          </a:p>
        </p:txBody>
      </p:sp>
      <p:sp>
        <p:nvSpPr>
          <p:cNvPr id="9" name="Flecha abajo 8"/>
          <p:cNvSpPr/>
          <p:nvPr/>
        </p:nvSpPr>
        <p:spPr>
          <a:xfrm>
            <a:off x="3670971" y="4610890"/>
            <a:ext cx="288032" cy="355178"/>
          </a:xfrm>
          <a:prstGeom prst="downArrow">
            <a:avLst/>
          </a:prstGeom>
          <a:solidFill>
            <a:schemeClr val="tx1">
              <a:lumMod val="50000"/>
              <a:lumOff val="50000"/>
            </a:schemeClr>
          </a:solidFill>
          <a:ln>
            <a:solidFill>
              <a:schemeClr val="tx1">
                <a:lumMod val="85000"/>
                <a:lumOff val="1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s-ES">
              <a:latin typeface="Arial" panose="020B0604020202020204" pitchFamily="34" charset="0"/>
              <a:cs typeface="Arial" panose="020B0604020202020204" pitchFamily="34" charset="0"/>
            </a:endParaRPr>
          </a:p>
        </p:txBody>
      </p:sp>
      <p:sp>
        <p:nvSpPr>
          <p:cNvPr id="10" name="Flecha abajo 9"/>
          <p:cNvSpPr/>
          <p:nvPr/>
        </p:nvSpPr>
        <p:spPr>
          <a:xfrm>
            <a:off x="8334954" y="4610890"/>
            <a:ext cx="288032" cy="355178"/>
          </a:xfrm>
          <a:prstGeom prst="downArrow">
            <a:avLst/>
          </a:prstGeom>
          <a:solidFill>
            <a:schemeClr val="tx1">
              <a:lumMod val="50000"/>
              <a:lumOff val="50000"/>
            </a:schemeClr>
          </a:solidFill>
          <a:ln>
            <a:solidFill>
              <a:schemeClr val="tx1">
                <a:lumMod val="85000"/>
                <a:lumOff val="1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s-ES">
              <a:latin typeface="Arial" panose="020B0604020202020204" pitchFamily="34" charset="0"/>
              <a:cs typeface="Arial" panose="020B0604020202020204" pitchFamily="34" charset="0"/>
            </a:endParaRPr>
          </a:p>
        </p:txBody>
      </p:sp>
      <p:sp>
        <p:nvSpPr>
          <p:cNvPr id="3" name="Rectángulo 2"/>
          <p:cNvSpPr/>
          <p:nvPr/>
        </p:nvSpPr>
        <p:spPr>
          <a:xfrm>
            <a:off x="2032483" y="5982307"/>
            <a:ext cx="7923817" cy="400110"/>
          </a:xfrm>
          <a:prstGeom prst="rect">
            <a:avLst/>
          </a:prstGeom>
          <a:noFill/>
        </p:spPr>
        <p:txBody>
          <a:bodyPr wrap="square">
            <a:spAutoFit/>
          </a:bodyPr>
          <a:lstStyle/>
          <a:p>
            <a:r>
              <a:rPr lang="es-ES" sz="1000" b="1" i="1" dirty="0" err="1">
                <a:solidFill>
                  <a:schemeClr val="bg2">
                    <a:lumMod val="50000"/>
                  </a:schemeClr>
                </a:solidFill>
                <a:latin typeface="Arial" panose="020B0604020202020204" pitchFamily="34" charset="0"/>
                <a:cs typeface="Arial" panose="020B0604020202020204" pitchFamily="34" charset="0"/>
              </a:rPr>
              <a:t>Kondrup</a:t>
            </a:r>
            <a:r>
              <a:rPr lang="es-ES" sz="1000" b="1" i="1" dirty="0">
                <a:solidFill>
                  <a:schemeClr val="bg2">
                    <a:lumMod val="50000"/>
                  </a:schemeClr>
                </a:solidFill>
                <a:latin typeface="Arial" panose="020B0604020202020204" pitchFamily="34" charset="0"/>
                <a:cs typeface="Arial" panose="020B0604020202020204" pitchFamily="34" charset="0"/>
              </a:rPr>
              <a:t> J, </a:t>
            </a:r>
            <a:r>
              <a:rPr lang="es-ES" sz="1000" b="1" i="1" dirty="0" err="1">
                <a:solidFill>
                  <a:schemeClr val="bg2">
                    <a:lumMod val="50000"/>
                  </a:schemeClr>
                </a:solidFill>
                <a:latin typeface="Arial" panose="020B0604020202020204" pitchFamily="34" charset="0"/>
                <a:cs typeface="Arial" panose="020B0604020202020204" pitchFamily="34" charset="0"/>
              </a:rPr>
              <a:t>Rasmussen</a:t>
            </a:r>
            <a:r>
              <a:rPr lang="es-ES" sz="1000" b="1" i="1" dirty="0">
                <a:solidFill>
                  <a:schemeClr val="bg2">
                    <a:lumMod val="50000"/>
                  </a:schemeClr>
                </a:solidFill>
                <a:latin typeface="Arial" panose="020B0604020202020204" pitchFamily="34" charset="0"/>
                <a:cs typeface="Arial" panose="020B0604020202020204" pitchFamily="34" charset="0"/>
              </a:rPr>
              <a:t> H H, </a:t>
            </a:r>
            <a:r>
              <a:rPr lang="es-ES" sz="1000" b="1" i="1" dirty="0" err="1">
                <a:solidFill>
                  <a:schemeClr val="bg2">
                    <a:lumMod val="50000"/>
                  </a:schemeClr>
                </a:solidFill>
                <a:latin typeface="Arial" panose="020B0604020202020204" pitchFamily="34" charset="0"/>
                <a:cs typeface="Arial" panose="020B0604020202020204" pitchFamily="34" charset="0"/>
              </a:rPr>
              <a:t>Hamberg</a:t>
            </a:r>
            <a:r>
              <a:rPr lang="es-ES" sz="1000" b="1" i="1" dirty="0">
                <a:solidFill>
                  <a:schemeClr val="bg2">
                    <a:lumMod val="50000"/>
                  </a:schemeClr>
                </a:solidFill>
                <a:latin typeface="Arial" panose="020B0604020202020204" pitchFamily="34" charset="0"/>
                <a:cs typeface="Arial" panose="020B0604020202020204" pitchFamily="34" charset="0"/>
              </a:rPr>
              <a:t> O et al. </a:t>
            </a:r>
            <a:r>
              <a:rPr lang="es-ES" sz="1000" b="1" i="1" dirty="0" err="1">
                <a:solidFill>
                  <a:schemeClr val="bg2">
                    <a:lumMod val="50000"/>
                  </a:schemeClr>
                </a:solidFill>
                <a:latin typeface="Arial" panose="020B0604020202020204" pitchFamily="34" charset="0"/>
                <a:cs typeface="Arial" panose="020B0604020202020204" pitchFamily="34" charset="0"/>
              </a:rPr>
              <a:t>Nutritional</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Risk</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Screening</a:t>
            </a:r>
            <a:r>
              <a:rPr lang="es-ES" sz="1000" b="1" i="1" dirty="0">
                <a:solidFill>
                  <a:schemeClr val="bg2">
                    <a:lumMod val="50000"/>
                  </a:schemeClr>
                </a:solidFill>
                <a:latin typeface="Arial" panose="020B0604020202020204" pitchFamily="34" charset="0"/>
                <a:cs typeface="Arial" panose="020B0604020202020204" pitchFamily="34" charset="0"/>
              </a:rPr>
              <a:t> (NRS 2002): a new </a:t>
            </a:r>
            <a:r>
              <a:rPr lang="es-ES" sz="1000" b="1" i="1" dirty="0" err="1">
                <a:solidFill>
                  <a:schemeClr val="bg2">
                    <a:lumMod val="50000"/>
                  </a:schemeClr>
                </a:solidFill>
                <a:latin typeface="Arial" panose="020B0604020202020204" pitchFamily="34" charset="0"/>
                <a:cs typeface="Arial" panose="020B0604020202020204" pitchFamily="34" charset="0"/>
              </a:rPr>
              <a:t>method</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based</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on</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an</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analysis</a:t>
            </a:r>
            <a:r>
              <a:rPr lang="es-ES" sz="1000" b="1" i="1" dirty="0">
                <a:solidFill>
                  <a:schemeClr val="bg2">
                    <a:lumMod val="50000"/>
                  </a:schemeClr>
                </a:solidFill>
                <a:latin typeface="Arial" panose="020B0604020202020204" pitchFamily="34" charset="0"/>
                <a:cs typeface="Arial" panose="020B0604020202020204" pitchFamily="34" charset="0"/>
              </a:rPr>
              <a:t> of </a:t>
            </a:r>
            <a:r>
              <a:rPr lang="es-ES" sz="1000" b="1" i="1" dirty="0" err="1">
                <a:solidFill>
                  <a:schemeClr val="bg2">
                    <a:lumMod val="50000"/>
                  </a:schemeClr>
                </a:solidFill>
                <a:latin typeface="Arial" panose="020B0604020202020204" pitchFamily="34" charset="0"/>
                <a:cs typeface="Arial" panose="020B0604020202020204" pitchFamily="34" charset="0"/>
              </a:rPr>
              <a:t>controlled</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clinical</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trials</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Clin</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Nutr</a:t>
            </a:r>
            <a:r>
              <a:rPr lang="es-ES" sz="1000" b="1" i="1" dirty="0">
                <a:solidFill>
                  <a:schemeClr val="bg2">
                    <a:lumMod val="50000"/>
                  </a:schemeClr>
                </a:solidFill>
                <a:latin typeface="Arial" panose="020B0604020202020204" pitchFamily="34" charset="0"/>
                <a:cs typeface="Arial" panose="020B0604020202020204" pitchFamily="34" charset="0"/>
              </a:rPr>
              <a:t> 2003</a:t>
            </a:r>
          </a:p>
        </p:txBody>
      </p:sp>
    </p:spTree>
    <p:extLst>
      <p:ext uri="{BB962C8B-B14F-4D97-AF65-F5344CB8AC3E}">
        <p14:creationId xmlns:p14="http://schemas.microsoft.com/office/powerpoint/2010/main" val="3055276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3243263" y="47254"/>
            <a:ext cx="5705475" cy="1143000"/>
          </a:xfrm>
        </p:spPr>
        <p:txBody>
          <a:bodyPr>
            <a:normAutofit/>
          </a:bodyPr>
          <a:lstStyle/>
          <a:p>
            <a:pPr algn="ctr"/>
            <a:r>
              <a:rPr lang="es-ES" sz="3200" b="1" dirty="0">
                <a:solidFill>
                  <a:srgbClr val="1F1A34"/>
                </a:solidFill>
                <a:latin typeface="Arial" panose="020B0604020202020204" pitchFamily="34" charset="0"/>
                <a:cs typeface="Arial" panose="020B0604020202020204" pitchFamily="34" charset="0"/>
              </a:rPr>
              <a:t>Hospitalización: NRS-2002</a:t>
            </a:r>
            <a:endParaRPr lang="es-ES" sz="3200" dirty="0">
              <a:solidFill>
                <a:srgbClr val="1F1A34"/>
              </a:solidFill>
              <a:latin typeface="Arial" panose="020B0604020202020204" pitchFamily="34" charset="0"/>
              <a:cs typeface="Arial" panose="020B0604020202020204" pitchFamily="34" charset="0"/>
            </a:endParaRPr>
          </a:p>
        </p:txBody>
      </p:sp>
      <p:graphicFrame>
        <p:nvGraphicFramePr>
          <p:cNvPr id="5" name="Tabla 4"/>
          <p:cNvGraphicFramePr>
            <a:graphicFrameLocks noGrp="1"/>
          </p:cNvGraphicFramePr>
          <p:nvPr>
            <p:extLst>
              <p:ext uri="{D42A27DB-BD31-4B8C-83A1-F6EECF244321}">
                <p14:modId xmlns:p14="http://schemas.microsoft.com/office/powerpoint/2010/main" val="877560906"/>
              </p:ext>
            </p:extLst>
          </p:nvPr>
        </p:nvGraphicFramePr>
        <p:xfrm>
          <a:off x="1939380" y="931785"/>
          <a:ext cx="8293257" cy="5469552"/>
        </p:xfrm>
        <a:graphic>
          <a:graphicData uri="http://schemas.openxmlformats.org/drawingml/2006/table">
            <a:tbl>
              <a:tblPr firstRow="1" bandRow="1">
                <a:tableStyleId>{5C22544A-7EE6-4342-B048-85BDC9FD1C3A}</a:tableStyleId>
              </a:tblPr>
              <a:tblGrid>
                <a:gridCol w="1833956">
                  <a:extLst>
                    <a:ext uri="{9D8B030D-6E8A-4147-A177-3AD203B41FA5}">
                      <a16:colId xmlns:a16="http://schemas.microsoft.com/office/drawing/2014/main" val="20000"/>
                    </a:ext>
                  </a:extLst>
                </a:gridCol>
                <a:gridCol w="2643054">
                  <a:extLst>
                    <a:ext uri="{9D8B030D-6E8A-4147-A177-3AD203B41FA5}">
                      <a16:colId xmlns:a16="http://schemas.microsoft.com/office/drawing/2014/main" val="20001"/>
                    </a:ext>
                  </a:extLst>
                </a:gridCol>
                <a:gridCol w="1469861">
                  <a:extLst>
                    <a:ext uri="{9D8B030D-6E8A-4147-A177-3AD203B41FA5}">
                      <a16:colId xmlns:a16="http://schemas.microsoft.com/office/drawing/2014/main" val="20002"/>
                    </a:ext>
                  </a:extLst>
                </a:gridCol>
                <a:gridCol w="2346386">
                  <a:extLst>
                    <a:ext uri="{9D8B030D-6E8A-4147-A177-3AD203B41FA5}">
                      <a16:colId xmlns:a16="http://schemas.microsoft.com/office/drawing/2014/main" val="20003"/>
                    </a:ext>
                  </a:extLst>
                </a:gridCol>
              </a:tblGrid>
              <a:tr h="440276">
                <a:tc gridSpan="4">
                  <a:txBody>
                    <a:bodyPr/>
                    <a:lstStyle/>
                    <a:p>
                      <a:pPr algn="ctr"/>
                      <a:r>
                        <a:rPr lang="es-ES" dirty="0">
                          <a:solidFill>
                            <a:schemeClr val="bg1"/>
                          </a:solidFill>
                          <a:latin typeface="Arial" panose="020B0604020202020204" pitchFamily="34" charset="0"/>
                          <a:cs typeface="Arial" panose="020B0604020202020204" pitchFamily="34" charset="0"/>
                        </a:rPr>
                        <a:t>TAMIZAJE FINAL </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1F1A34"/>
                    </a:solidFill>
                  </a:tcPr>
                </a:tc>
                <a:tc hMerge="1">
                  <a:txBody>
                    <a:bodyPr/>
                    <a:lstStyle/>
                    <a:p>
                      <a:endParaRPr lang="es-ES"/>
                    </a:p>
                  </a:txBody>
                  <a:tcPr/>
                </a:tc>
                <a:tc hMerge="1">
                  <a:txBody>
                    <a:bodyPr/>
                    <a:lstStyle/>
                    <a:p>
                      <a:endParaRPr lang="es-ES" dirty="0">
                        <a:latin typeface="+mn-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3">
                        <a:lumMod val="40000"/>
                        <a:lumOff val="60000"/>
                      </a:schemeClr>
                    </a:solidFill>
                  </a:tcPr>
                </a:tc>
                <a:tc hMerge="1">
                  <a:txBody>
                    <a:bodyPr/>
                    <a:lstStyle/>
                    <a:p>
                      <a:endParaRPr lang="es-ES"/>
                    </a:p>
                  </a:txBody>
                  <a:tcPr/>
                </a:tc>
                <a:extLst>
                  <a:ext uri="{0D108BD9-81ED-4DB2-BD59-A6C34878D82A}">
                    <a16:rowId xmlns:a16="http://schemas.microsoft.com/office/drawing/2014/main" val="10000"/>
                  </a:ext>
                </a:extLst>
              </a:tr>
              <a:tr h="291201">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1" i="0" u="none" strike="noStrike" cap="none" normalizeH="0" baseline="0" dirty="0">
                          <a:ln>
                            <a:noFill/>
                          </a:ln>
                          <a:solidFill>
                            <a:schemeClr val="bg1"/>
                          </a:solidFill>
                          <a:effectLst/>
                          <a:latin typeface="Arial" panose="020B0604020202020204" pitchFamily="34" charset="0"/>
                          <a:ea typeface="Times New Roman" pitchFamily="18" charset="0"/>
                          <a:cs typeface="Arial" panose="020B0604020202020204" pitchFamily="34" charset="0"/>
                        </a:rPr>
                        <a:t>ESTADO NUTRICIONAL</a:t>
                      </a:r>
                    </a:p>
                  </a:txBody>
                  <a:tcPr marT="45724" marB="45724"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5">
                        <a:lumMod val="50000"/>
                      </a:schemeClr>
                    </a:solidFill>
                  </a:tcPr>
                </a:tc>
                <a:tc hMerge="1">
                  <a:txBody>
                    <a:bodyPr/>
                    <a:lstStyle/>
                    <a:p>
                      <a:endParaRPr lang="es-E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1" i="0" u="none" strike="noStrike" cap="none" normalizeH="0" baseline="0" dirty="0">
                          <a:ln>
                            <a:noFill/>
                          </a:ln>
                          <a:solidFill>
                            <a:schemeClr val="bg1"/>
                          </a:solidFill>
                          <a:effectLst/>
                          <a:latin typeface="Arial" panose="020B0604020202020204" pitchFamily="34" charset="0"/>
                          <a:ea typeface="Times New Roman" pitchFamily="18" charset="0"/>
                          <a:cs typeface="Arial" panose="020B0604020202020204" pitchFamily="34" charset="0"/>
                        </a:rPr>
                        <a:t>SEVERIDAD DE LA ENFERMEDAD</a:t>
                      </a:r>
                    </a:p>
                  </a:txBody>
                  <a:tcPr marT="45724" marB="45724"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5">
                        <a:lumMod val="50000"/>
                      </a:schemeClr>
                    </a:solidFill>
                  </a:tcPr>
                </a:tc>
                <a:tc hMerge="1">
                  <a:txBody>
                    <a:bodyPr/>
                    <a:lstStyle/>
                    <a:p>
                      <a:endParaRPr lang="es-ES"/>
                    </a:p>
                  </a:txBody>
                  <a:tcPr/>
                </a:tc>
                <a:extLst>
                  <a:ext uri="{0D108BD9-81ED-4DB2-BD59-A6C34878D82A}">
                    <a16:rowId xmlns:a16="http://schemas.microsoft.com/office/drawing/2014/main" val="10001"/>
                  </a:ext>
                </a:extLst>
              </a:tr>
              <a:tr h="49503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1" i="0" u="none" strike="noStrike" cap="none" normalizeH="0" baseline="0" dirty="0">
                          <a:ln>
                            <a:noFill/>
                          </a:ln>
                          <a:solidFill>
                            <a:srgbClr val="1F1A34"/>
                          </a:solidFill>
                          <a:effectLst/>
                          <a:latin typeface="Arial" panose="020B0604020202020204" pitchFamily="34" charset="0"/>
                          <a:ea typeface="Times New Roman" pitchFamily="18" charset="0"/>
                          <a:cs typeface="Arial" panose="020B0604020202020204" pitchFamily="34" charset="0"/>
                        </a:rPr>
                        <a:t>Ausente</a:t>
                      </a:r>
                      <a:endParaRPr kumimoji="0" lang="es-ES" sz="1400" b="0" i="0" u="none" strike="noStrike" cap="none" normalizeH="0" baseline="0" dirty="0">
                        <a:ln>
                          <a:noFill/>
                        </a:ln>
                        <a:solidFill>
                          <a:srgbClr val="1F1A34"/>
                        </a:solidFill>
                        <a:effectLst/>
                        <a:latin typeface="Arial" panose="020B0604020202020204" pitchFamily="34" charset="0"/>
                        <a:ea typeface="Times New Roman" pitchFamily="18"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s-ES" sz="1400" b="1" i="0" u="none" strike="noStrike" cap="none" normalizeH="0" baseline="0" dirty="0">
                          <a:ln>
                            <a:noFill/>
                          </a:ln>
                          <a:solidFill>
                            <a:srgbClr val="1F1A34"/>
                          </a:solidFill>
                          <a:effectLst/>
                          <a:latin typeface="Arial" panose="020B0604020202020204" pitchFamily="34" charset="0"/>
                          <a:ea typeface="Times New Roman" pitchFamily="18" charset="0"/>
                          <a:cs typeface="Arial" panose="020B0604020202020204" pitchFamily="34" charset="0"/>
                        </a:rPr>
                        <a:t>0 Puntos</a:t>
                      </a:r>
                      <a:endParaRPr kumimoji="0" lang="es-ES" sz="1400" b="0" i="0" u="none" strike="noStrike" cap="none" normalizeH="0" baseline="0" dirty="0">
                        <a:ln>
                          <a:noFill/>
                        </a:ln>
                        <a:solidFill>
                          <a:srgbClr val="1F1A34"/>
                        </a:solidFill>
                        <a:effectLst/>
                        <a:latin typeface="Arial" panose="020B0604020202020204" pitchFamily="34" charset="0"/>
                        <a:ea typeface="Times New Roman" pitchFamily="18" charset="0"/>
                        <a:cs typeface="Arial" panose="020B0604020202020204" pitchFamily="34" charset="0"/>
                      </a:endParaRPr>
                    </a:p>
                  </a:txBody>
                  <a:tcPr marT="45724" marB="45724" anchor="ct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400" b="0" i="0" u="none" strike="noStrike" cap="none" normalizeH="0" baseline="0" dirty="0">
                          <a:ln>
                            <a:noFill/>
                          </a:ln>
                          <a:solidFill>
                            <a:srgbClr val="1F1A34"/>
                          </a:solidFill>
                          <a:effectLst/>
                          <a:latin typeface="Arial" panose="020B0604020202020204" pitchFamily="34" charset="0"/>
                          <a:ea typeface="Times New Roman" pitchFamily="18" charset="0"/>
                          <a:cs typeface="Arial" panose="020B0604020202020204" pitchFamily="34" charset="0"/>
                        </a:rPr>
                        <a:t>Estado nutricional normal</a:t>
                      </a:r>
                    </a:p>
                  </a:txBody>
                  <a:tcPr marT="45724" marB="45724" anchor="ct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1" i="0" u="none" strike="noStrike" cap="none" normalizeH="0" baseline="0" dirty="0">
                          <a:ln>
                            <a:noFill/>
                          </a:ln>
                          <a:solidFill>
                            <a:srgbClr val="1F1A34"/>
                          </a:solidFill>
                          <a:effectLst/>
                          <a:latin typeface="Arial" panose="020B0604020202020204" pitchFamily="34" charset="0"/>
                          <a:ea typeface="Times New Roman" pitchFamily="18" charset="0"/>
                          <a:cs typeface="Arial" panose="020B0604020202020204" pitchFamily="34" charset="0"/>
                        </a:rPr>
                        <a:t>Ausente</a:t>
                      </a:r>
                      <a:endParaRPr kumimoji="0" lang="es-ES" sz="1400" b="0" i="0" u="none" strike="noStrike" cap="none" normalizeH="0" baseline="0" dirty="0">
                        <a:ln>
                          <a:noFill/>
                        </a:ln>
                        <a:solidFill>
                          <a:srgbClr val="1F1A34"/>
                        </a:solidFill>
                        <a:effectLst/>
                        <a:latin typeface="Arial" panose="020B0604020202020204" pitchFamily="34" charset="0"/>
                        <a:ea typeface="Times New Roman" pitchFamily="18"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s-ES" sz="1400" b="1" i="0" u="none" strike="noStrike" cap="none" normalizeH="0" baseline="0" dirty="0">
                          <a:ln>
                            <a:noFill/>
                          </a:ln>
                          <a:solidFill>
                            <a:srgbClr val="1F1A34"/>
                          </a:solidFill>
                          <a:effectLst/>
                          <a:latin typeface="Arial" panose="020B0604020202020204" pitchFamily="34" charset="0"/>
                          <a:ea typeface="Times New Roman" pitchFamily="18" charset="0"/>
                          <a:cs typeface="Arial" panose="020B0604020202020204" pitchFamily="34" charset="0"/>
                        </a:rPr>
                        <a:t>0 Puntos</a:t>
                      </a:r>
                      <a:endParaRPr kumimoji="0" lang="es-ES" sz="1400" b="0" i="0" u="none" strike="noStrike" cap="none" normalizeH="0" baseline="0" dirty="0">
                        <a:ln>
                          <a:noFill/>
                        </a:ln>
                        <a:solidFill>
                          <a:srgbClr val="1F1A34"/>
                        </a:solidFill>
                        <a:effectLst/>
                        <a:latin typeface="Arial" panose="020B0604020202020204" pitchFamily="34" charset="0"/>
                        <a:ea typeface="Times New Roman" pitchFamily="18" charset="0"/>
                        <a:cs typeface="Arial" panose="020B0604020202020204" pitchFamily="34" charset="0"/>
                      </a:endParaRPr>
                    </a:p>
                  </a:txBody>
                  <a:tcPr marT="45724" marB="45724" anchor="ct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400" b="0" i="0" u="none" strike="noStrike" cap="none" normalizeH="0" baseline="0" dirty="0">
                          <a:ln>
                            <a:noFill/>
                          </a:ln>
                          <a:solidFill>
                            <a:srgbClr val="1F1A34"/>
                          </a:solidFill>
                          <a:effectLst/>
                          <a:latin typeface="Arial" panose="020B0604020202020204" pitchFamily="34" charset="0"/>
                          <a:ea typeface="Times New Roman" pitchFamily="18" charset="0"/>
                          <a:cs typeface="Arial" panose="020B0604020202020204" pitchFamily="34" charset="0"/>
                        </a:rPr>
                        <a:t>Requerimientos nutricionales normales</a:t>
                      </a:r>
                    </a:p>
                  </a:txBody>
                  <a:tcPr marT="45724" marB="45724" anchor="ct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90270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1" i="0" u="none" strike="noStrike" cap="none" normalizeH="0" baseline="0" dirty="0">
                          <a:ln>
                            <a:noFill/>
                          </a:ln>
                          <a:solidFill>
                            <a:srgbClr val="1F1A34"/>
                          </a:solidFill>
                          <a:effectLst/>
                          <a:latin typeface="Arial" panose="020B0604020202020204" pitchFamily="34" charset="0"/>
                          <a:ea typeface="Times New Roman" pitchFamily="18" charset="0"/>
                          <a:cs typeface="Arial" panose="020B0604020202020204" pitchFamily="34" charset="0"/>
                        </a:rPr>
                        <a:t>Leve</a:t>
                      </a:r>
                      <a:endParaRPr kumimoji="0" lang="es-ES" sz="1400" b="0" i="0" u="none" strike="noStrike" cap="none" normalizeH="0" baseline="0" dirty="0">
                        <a:ln>
                          <a:noFill/>
                        </a:ln>
                        <a:solidFill>
                          <a:srgbClr val="1F1A34"/>
                        </a:solidFill>
                        <a:effectLst/>
                        <a:latin typeface="Arial" panose="020B0604020202020204" pitchFamily="34" charset="0"/>
                        <a:ea typeface="Times New Roman" pitchFamily="18"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s-ES" sz="1400" b="1" i="0" u="none" strike="noStrike" cap="none" normalizeH="0" baseline="0" dirty="0">
                          <a:ln>
                            <a:noFill/>
                          </a:ln>
                          <a:solidFill>
                            <a:srgbClr val="1F1A34"/>
                          </a:solidFill>
                          <a:effectLst/>
                          <a:latin typeface="Arial" panose="020B0604020202020204" pitchFamily="34" charset="0"/>
                          <a:ea typeface="Times New Roman" pitchFamily="18" charset="0"/>
                          <a:cs typeface="Arial" panose="020B0604020202020204" pitchFamily="34" charset="0"/>
                        </a:rPr>
                        <a:t>1 Punto</a:t>
                      </a:r>
                      <a:endParaRPr kumimoji="0" lang="es-ES" sz="1400" b="0" i="0" u="none" strike="noStrike" cap="none" normalizeH="0" baseline="0" dirty="0">
                        <a:ln>
                          <a:noFill/>
                        </a:ln>
                        <a:solidFill>
                          <a:srgbClr val="1F1A34"/>
                        </a:solidFill>
                        <a:effectLst/>
                        <a:latin typeface="Arial" panose="020B0604020202020204" pitchFamily="34" charset="0"/>
                        <a:ea typeface="Times New Roman" pitchFamily="18" charset="0"/>
                        <a:cs typeface="Arial" panose="020B0604020202020204" pitchFamily="34" charset="0"/>
                      </a:endParaRPr>
                    </a:p>
                  </a:txBody>
                  <a:tcPr marT="45724" marB="45724" anchor="ct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400" b="0" i="0" u="none" strike="noStrike" cap="none" normalizeH="0" baseline="0" dirty="0">
                          <a:ln>
                            <a:noFill/>
                          </a:ln>
                          <a:solidFill>
                            <a:srgbClr val="1F1A34"/>
                          </a:solidFill>
                          <a:effectLst/>
                          <a:latin typeface="Arial" panose="020B0604020202020204" pitchFamily="34" charset="0"/>
                          <a:ea typeface="Times New Roman" pitchFamily="18" charset="0"/>
                          <a:cs typeface="Arial" panose="020B0604020202020204" pitchFamily="34" charset="0"/>
                        </a:rPr>
                        <a:t>Pérdida de peso &gt;5% en 3 meses ó ingesta</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sz="1400" b="0" i="0" u="none" strike="noStrike" cap="none" normalizeH="0" baseline="0" dirty="0">
                          <a:ln>
                            <a:noFill/>
                          </a:ln>
                          <a:solidFill>
                            <a:srgbClr val="1F1A34"/>
                          </a:solidFill>
                          <a:effectLst/>
                          <a:latin typeface="Arial" panose="020B0604020202020204" pitchFamily="34" charset="0"/>
                          <a:ea typeface="Times New Roman" pitchFamily="18" charset="0"/>
                          <a:cs typeface="Arial" panose="020B0604020202020204" pitchFamily="34" charset="0"/>
                        </a:rPr>
                        <a:t>50-75% requerimientos en la última semana</a:t>
                      </a:r>
                    </a:p>
                  </a:txBody>
                  <a:tcPr marT="45724" marB="45724" anchor="ct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1" i="0" u="none" strike="noStrike" cap="none" normalizeH="0" baseline="0" dirty="0">
                          <a:ln>
                            <a:noFill/>
                          </a:ln>
                          <a:solidFill>
                            <a:srgbClr val="1F1A34"/>
                          </a:solidFill>
                          <a:effectLst/>
                          <a:latin typeface="Arial" panose="020B0604020202020204" pitchFamily="34" charset="0"/>
                          <a:ea typeface="Times New Roman" pitchFamily="18" charset="0"/>
                          <a:cs typeface="Arial" panose="020B0604020202020204" pitchFamily="34" charset="0"/>
                        </a:rPr>
                        <a:t>Leve</a:t>
                      </a:r>
                      <a:endParaRPr kumimoji="0" lang="es-ES" sz="1400" b="0" i="0" u="none" strike="noStrike" cap="none" normalizeH="0" baseline="0" dirty="0">
                        <a:ln>
                          <a:noFill/>
                        </a:ln>
                        <a:solidFill>
                          <a:srgbClr val="1F1A34"/>
                        </a:solidFill>
                        <a:effectLst/>
                        <a:latin typeface="Arial" panose="020B0604020202020204" pitchFamily="34" charset="0"/>
                        <a:ea typeface="Times New Roman" pitchFamily="18"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s-ES" sz="1400" b="1" i="0" u="none" strike="noStrike" cap="none" normalizeH="0" baseline="0" dirty="0">
                          <a:ln>
                            <a:noFill/>
                          </a:ln>
                          <a:solidFill>
                            <a:srgbClr val="1F1A34"/>
                          </a:solidFill>
                          <a:effectLst/>
                          <a:latin typeface="Arial" panose="020B0604020202020204" pitchFamily="34" charset="0"/>
                          <a:ea typeface="Times New Roman" pitchFamily="18" charset="0"/>
                          <a:cs typeface="Arial" panose="020B0604020202020204" pitchFamily="34" charset="0"/>
                        </a:rPr>
                        <a:t>1 Punto</a:t>
                      </a:r>
                      <a:endParaRPr kumimoji="0" lang="es-ES" sz="1400" b="0" i="0" u="none" strike="noStrike" cap="none" normalizeH="0" baseline="0" dirty="0">
                        <a:ln>
                          <a:noFill/>
                        </a:ln>
                        <a:solidFill>
                          <a:srgbClr val="1F1A34"/>
                        </a:solidFill>
                        <a:effectLst/>
                        <a:latin typeface="Arial" panose="020B0604020202020204" pitchFamily="34" charset="0"/>
                        <a:ea typeface="Times New Roman" pitchFamily="18" charset="0"/>
                        <a:cs typeface="Arial" panose="020B0604020202020204" pitchFamily="34" charset="0"/>
                      </a:endParaRPr>
                    </a:p>
                  </a:txBody>
                  <a:tcPr marT="45724" marB="45724" anchor="ct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400" b="0" i="0" u="none" strike="noStrike" cap="none" normalizeH="0" baseline="0" dirty="0">
                          <a:ln>
                            <a:noFill/>
                          </a:ln>
                          <a:solidFill>
                            <a:srgbClr val="1F1A34"/>
                          </a:solidFill>
                          <a:effectLst/>
                          <a:latin typeface="Arial" panose="020B0604020202020204" pitchFamily="34" charset="0"/>
                          <a:ea typeface="Times New Roman" pitchFamily="18" charset="0"/>
                          <a:cs typeface="Arial" panose="020B0604020202020204" pitchFamily="34" charset="0"/>
                        </a:rPr>
                        <a:t>Fractura cadera, pacientes</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sz="1400" b="0" i="0" u="none" strike="noStrike" cap="none" normalizeH="0" baseline="0" dirty="0">
                          <a:ln>
                            <a:noFill/>
                          </a:ln>
                          <a:solidFill>
                            <a:srgbClr val="1F1A34"/>
                          </a:solidFill>
                          <a:effectLst/>
                          <a:latin typeface="Arial" panose="020B0604020202020204" pitchFamily="34" charset="0"/>
                          <a:ea typeface="Times New Roman" pitchFamily="18" charset="0"/>
                          <a:cs typeface="Arial" panose="020B0604020202020204" pitchFamily="34" charset="0"/>
                        </a:rPr>
                        <a:t>crónicos (cirrosis, EPOC,</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sz="1400" b="0" i="0" u="none" strike="noStrike" cap="none" normalizeH="0" baseline="0" dirty="0">
                          <a:ln>
                            <a:noFill/>
                          </a:ln>
                          <a:solidFill>
                            <a:srgbClr val="1F1A34"/>
                          </a:solidFill>
                          <a:effectLst/>
                          <a:latin typeface="Arial" panose="020B0604020202020204" pitchFamily="34" charset="0"/>
                          <a:ea typeface="Times New Roman" pitchFamily="18" charset="0"/>
                          <a:cs typeface="Arial" panose="020B0604020202020204" pitchFamily="34" charset="0"/>
                        </a:rPr>
                        <a:t>hemodiálisis, DM, oncológicos)</a:t>
                      </a:r>
                    </a:p>
                  </a:txBody>
                  <a:tcPr marT="45724" marB="45724" anchor="ct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131038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1" i="0" u="none" strike="noStrike" cap="none" normalizeH="0" baseline="0" dirty="0">
                          <a:ln>
                            <a:noFill/>
                          </a:ln>
                          <a:solidFill>
                            <a:srgbClr val="1F1A34"/>
                          </a:solidFill>
                          <a:effectLst/>
                          <a:latin typeface="Arial" panose="020B0604020202020204" pitchFamily="34" charset="0"/>
                          <a:ea typeface="Times New Roman" pitchFamily="18" charset="0"/>
                          <a:cs typeface="Arial" panose="020B0604020202020204" pitchFamily="34" charset="0"/>
                        </a:rPr>
                        <a:t>Moderado</a:t>
                      </a:r>
                      <a:endParaRPr kumimoji="0" lang="es-ES" sz="1400" b="0" i="0" u="none" strike="noStrike" cap="none" normalizeH="0" baseline="0" dirty="0">
                        <a:ln>
                          <a:noFill/>
                        </a:ln>
                        <a:solidFill>
                          <a:srgbClr val="1F1A34"/>
                        </a:solidFill>
                        <a:effectLst/>
                        <a:latin typeface="Arial" panose="020B0604020202020204" pitchFamily="34" charset="0"/>
                        <a:ea typeface="Times New Roman" pitchFamily="18"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s-ES" sz="1400" b="1" i="0" u="none" strike="noStrike" cap="none" normalizeH="0" baseline="0" dirty="0">
                          <a:ln>
                            <a:noFill/>
                          </a:ln>
                          <a:solidFill>
                            <a:srgbClr val="1F1A34"/>
                          </a:solidFill>
                          <a:effectLst/>
                          <a:latin typeface="Arial" panose="020B0604020202020204" pitchFamily="34" charset="0"/>
                          <a:ea typeface="Times New Roman" pitchFamily="18" charset="0"/>
                          <a:cs typeface="Arial" panose="020B0604020202020204" pitchFamily="34" charset="0"/>
                        </a:rPr>
                        <a:t>2 Puntos</a:t>
                      </a:r>
                      <a:endParaRPr kumimoji="0" lang="es-ES" sz="1400" b="0" i="0" u="none" strike="noStrike" cap="none" normalizeH="0" baseline="0" dirty="0">
                        <a:ln>
                          <a:noFill/>
                        </a:ln>
                        <a:solidFill>
                          <a:srgbClr val="1F1A34"/>
                        </a:solidFill>
                        <a:effectLst/>
                        <a:latin typeface="Arial" panose="020B0604020202020204" pitchFamily="34" charset="0"/>
                        <a:ea typeface="Times New Roman" pitchFamily="18" charset="0"/>
                        <a:cs typeface="Arial" panose="020B0604020202020204" pitchFamily="34" charset="0"/>
                      </a:endParaRPr>
                    </a:p>
                  </a:txBody>
                  <a:tcPr marT="45724" marB="45724" anchor="ct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400" b="0" i="0" u="none" strike="noStrike" cap="none" normalizeH="0" baseline="0" dirty="0">
                          <a:ln>
                            <a:noFill/>
                          </a:ln>
                          <a:solidFill>
                            <a:srgbClr val="1F1A34"/>
                          </a:solidFill>
                          <a:effectLst/>
                          <a:latin typeface="Arial" panose="020B0604020202020204" pitchFamily="34" charset="0"/>
                          <a:ea typeface="Times New Roman" pitchFamily="18" charset="0"/>
                          <a:cs typeface="Arial" panose="020B0604020202020204" pitchFamily="34" charset="0"/>
                        </a:rPr>
                        <a:t>Pérdida de peso &gt;5% en 2 meses o IMC</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sz="1400" b="0" i="0" u="none" strike="noStrike" cap="none" normalizeH="0" baseline="0" dirty="0">
                          <a:ln>
                            <a:noFill/>
                          </a:ln>
                          <a:solidFill>
                            <a:srgbClr val="1F1A34"/>
                          </a:solidFill>
                          <a:effectLst/>
                          <a:latin typeface="Arial" panose="020B0604020202020204" pitchFamily="34" charset="0"/>
                          <a:ea typeface="Times New Roman" pitchFamily="18" charset="0"/>
                          <a:cs typeface="Arial" panose="020B0604020202020204" pitchFamily="34" charset="0"/>
                        </a:rPr>
                        <a:t>18.5-20-5 + deterioro estado general ó</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sz="1400" b="0" i="0" u="none" strike="noStrike" cap="none" normalizeH="0" baseline="0" dirty="0">
                          <a:ln>
                            <a:noFill/>
                          </a:ln>
                          <a:solidFill>
                            <a:srgbClr val="1F1A34"/>
                          </a:solidFill>
                          <a:effectLst/>
                          <a:latin typeface="Arial" panose="020B0604020202020204" pitchFamily="34" charset="0"/>
                          <a:ea typeface="Times New Roman" pitchFamily="18" charset="0"/>
                          <a:cs typeface="Arial" panose="020B0604020202020204" pitchFamily="34" charset="0"/>
                        </a:rPr>
                        <a:t>ingesta 25-60% requerimientos en la última semana</a:t>
                      </a:r>
                    </a:p>
                  </a:txBody>
                  <a:tcPr marT="45724" marB="45724" anchor="ct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1" i="0" u="none" strike="noStrike" cap="none" normalizeH="0" baseline="0" dirty="0">
                          <a:ln>
                            <a:noFill/>
                          </a:ln>
                          <a:solidFill>
                            <a:srgbClr val="1F1A34"/>
                          </a:solidFill>
                          <a:effectLst/>
                          <a:latin typeface="Arial" panose="020B0604020202020204" pitchFamily="34" charset="0"/>
                          <a:ea typeface="Times New Roman" pitchFamily="18" charset="0"/>
                          <a:cs typeface="Arial" panose="020B0604020202020204" pitchFamily="34" charset="0"/>
                        </a:rPr>
                        <a:t>Moderado</a:t>
                      </a:r>
                      <a:endParaRPr kumimoji="0" lang="es-ES" sz="1400" b="0" i="0" u="none" strike="noStrike" cap="none" normalizeH="0" baseline="0" dirty="0">
                        <a:ln>
                          <a:noFill/>
                        </a:ln>
                        <a:solidFill>
                          <a:srgbClr val="1F1A34"/>
                        </a:solidFill>
                        <a:effectLst/>
                        <a:latin typeface="Arial" panose="020B0604020202020204" pitchFamily="34" charset="0"/>
                        <a:ea typeface="Times New Roman" pitchFamily="18"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s-ES" sz="1400" b="1" i="0" u="none" strike="noStrike" cap="none" normalizeH="0" baseline="0" dirty="0">
                          <a:ln>
                            <a:noFill/>
                          </a:ln>
                          <a:solidFill>
                            <a:srgbClr val="1F1A34"/>
                          </a:solidFill>
                          <a:effectLst/>
                          <a:latin typeface="Arial" panose="020B0604020202020204" pitchFamily="34" charset="0"/>
                          <a:ea typeface="Times New Roman" pitchFamily="18" charset="0"/>
                          <a:cs typeface="Arial" panose="020B0604020202020204" pitchFamily="34" charset="0"/>
                        </a:rPr>
                        <a:t>2 Puntos</a:t>
                      </a:r>
                      <a:endParaRPr kumimoji="0" lang="es-ES" sz="1400" b="0" i="0" u="none" strike="noStrike" cap="none" normalizeH="0" baseline="0" dirty="0">
                        <a:ln>
                          <a:noFill/>
                        </a:ln>
                        <a:solidFill>
                          <a:srgbClr val="1F1A34"/>
                        </a:solidFill>
                        <a:effectLst/>
                        <a:latin typeface="Arial" panose="020B0604020202020204" pitchFamily="34" charset="0"/>
                        <a:ea typeface="Times New Roman" pitchFamily="18" charset="0"/>
                        <a:cs typeface="Arial" panose="020B0604020202020204" pitchFamily="34" charset="0"/>
                      </a:endParaRPr>
                    </a:p>
                  </a:txBody>
                  <a:tcPr marT="45724" marB="45724" anchor="ct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400" b="0" i="0" u="none" strike="noStrike" cap="none" normalizeH="0" baseline="0" dirty="0">
                          <a:ln>
                            <a:noFill/>
                          </a:ln>
                          <a:solidFill>
                            <a:srgbClr val="1F1A34"/>
                          </a:solidFill>
                          <a:effectLst/>
                          <a:latin typeface="Arial" panose="020B0604020202020204" pitchFamily="34" charset="0"/>
                          <a:ea typeface="Times New Roman" pitchFamily="18" charset="0"/>
                          <a:cs typeface="Arial" panose="020B0604020202020204" pitchFamily="34" charset="0"/>
                        </a:rPr>
                        <a:t>Cirugía mayor abdominal,</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sz="1400" b="0" i="0" u="none" strike="noStrike" cap="none" normalizeH="0" baseline="0" dirty="0">
                          <a:ln>
                            <a:noFill/>
                          </a:ln>
                          <a:solidFill>
                            <a:srgbClr val="1F1A34"/>
                          </a:solidFill>
                          <a:effectLst/>
                          <a:latin typeface="Arial" panose="020B0604020202020204" pitchFamily="34" charset="0"/>
                          <a:ea typeface="Times New Roman" pitchFamily="18" charset="0"/>
                          <a:cs typeface="Arial" panose="020B0604020202020204" pitchFamily="34" charset="0"/>
                        </a:rPr>
                        <a:t>neumonía grave,</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sz="1400" b="0" i="0" u="none" strike="noStrike" cap="none" normalizeH="0" baseline="0" dirty="0">
                          <a:ln>
                            <a:noFill/>
                          </a:ln>
                          <a:solidFill>
                            <a:srgbClr val="1F1A34"/>
                          </a:solidFill>
                          <a:effectLst/>
                          <a:latin typeface="Arial" panose="020B0604020202020204" pitchFamily="34" charset="0"/>
                          <a:ea typeface="Times New Roman" pitchFamily="18" charset="0"/>
                          <a:cs typeface="Arial" panose="020B0604020202020204" pitchFamily="34" charset="0"/>
                        </a:rPr>
                        <a:t>Neoplasias hematológicas.</a:t>
                      </a:r>
                    </a:p>
                  </a:txBody>
                  <a:tcPr marT="45724" marB="45724" anchor="ct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151422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1" i="0" u="none" strike="noStrike" cap="none" normalizeH="0" baseline="0" dirty="0">
                          <a:ln>
                            <a:noFill/>
                          </a:ln>
                          <a:solidFill>
                            <a:srgbClr val="1F1A34"/>
                          </a:solidFill>
                          <a:effectLst/>
                          <a:latin typeface="Arial" panose="020B0604020202020204" pitchFamily="34" charset="0"/>
                          <a:ea typeface="Times New Roman" pitchFamily="18" charset="0"/>
                          <a:cs typeface="Arial" panose="020B0604020202020204" pitchFamily="34" charset="0"/>
                        </a:rPr>
                        <a:t>Severo</a:t>
                      </a:r>
                      <a:endParaRPr kumimoji="0" lang="es-ES" sz="1400" b="0" i="0" u="none" strike="noStrike" cap="none" normalizeH="0" baseline="0" dirty="0">
                        <a:ln>
                          <a:noFill/>
                        </a:ln>
                        <a:solidFill>
                          <a:srgbClr val="1F1A34"/>
                        </a:solidFill>
                        <a:effectLst/>
                        <a:latin typeface="Arial" panose="020B0604020202020204" pitchFamily="34" charset="0"/>
                        <a:ea typeface="Times New Roman" pitchFamily="18"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s-ES" sz="1400" b="1" i="0" u="none" strike="noStrike" cap="none" normalizeH="0" baseline="0" dirty="0">
                          <a:ln>
                            <a:noFill/>
                          </a:ln>
                          <a:solidFill>
                            <a:srgbClr val="1F1A34"/>
                          </a:solidFill>
                          <a:effectLst/>
                          <a:latin typeface="Arial" panose="020B0604020202020204" pitchFamily="34" charset="0"/>
                          <a:ea typeface="Times New Roman" pitchFamily="18" charset="0"/>
                          <a:cs typeface="Arial" panose="020B0604020202020204" pitchFamily="34" charset="0"/>
                        </a:rPr>
                        <a:t>3 Puntos</a:t>
                      </a:r>
                      <a:endParaRPr kumimoji="0" lang="es-ES" sz="3200" b="0" i="0" u="none" strike="noStrike" cap="none" normalizeH="0" baseline="0" dirty="0">
                        <a:ln>
                          <a:noFill/>
                        </a:ln>
                        <a:solidFill>
                          <a:srgbClr val="1F1A34"/>
                        </a:solidFill>
                        <a:effectLst/>
                        <a:latin typeface="Arial" panose="020B0604020202020204" pitchFamily="34" charset="0"/>
                        <a:ea typeface="Times New Roman" pitchFamily="18" charset="0"/>
                        <a:cs typeface="Arial" panose="020B0604020202020204" pitchFamily="34" charset="0"/>
                      </a:endParaRPr>
                    </a:p>
                  </a:txBody>
                  <a:tcPr marT="45731" marB="45731" anchor="ct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400" b="0" i="0" u="none" strike="noStrike" cap="none" normalizeH="0" baseline="0" dirty="0">
                          <a:ln>
                            <a:noFill/>
                          </a:ln>
                          <a:solidFill>
                            <a:srgbClr val="1F1A34"/>
                          </a:solidFill>
                          <a:effectLst/>
                          <a:latin typeface="Arial" panose="020B0604020202020204" pitchFamily="34" charset="0"/>
                          <a:ea typeface="Times New Roman" pitchFamily="18" charset="0"/>
                          <a:cs typeface="Arial" panose="020B0604020202020204" pitchFamily="34" charset="0"/>
                        </a:rPr>
                        <a:t>Pérdida de peso &gt;5% en 1 mes (&gt;15% en 3</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sz="1400" b="0" i="0" u="none" strike="noStrike" cap="none" normalizeH="0" baseline="0" dirty="0">
                          <a:ln>
                            <a:noFill/>
                          </a:ln>
                          <a:solidFill>
                            <a:srgbClr val="1F1A34"/>
                          </a:solidFill>
                          <a:effectLst/>
                          <a:latin typeface="Arial" panose="020B0604020202020204" pitchFamily="34" charset="0"/>
                          <a:ea typeface="Times New Roman" pitchFamily="18" charset="0"/>
                          <a:cs typeface="Arial" panose="020B0604020202020204" pitchFamily="34" charset="0"/>
                        </a:rPr>
                        <a:t>meses) o IMC &lt;18.5 + deterioro estado</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sz="1400" b="0" i="0" u="none" strike="noStrike" cap="none" normalizeH="0" baseline="0" dirty="0">
                          <a:ln>
                            <a:noFill/>
                          </a:ln>
                          <a:solidFill>
                            <a:srgbClr val="1F1A34"/>
                          </a:solidFill>
                          <a:effectLst/>
                          <a:latin typeface="Arial" panose="020B0604020202020204" pitchFamily="34" charset="0"/>
                          <a:ea typeface="Times New Roman" pitchFamily="18" charset="0"/>
                          <a:cs typeface="Arial" panose="020B0604020202020204" pitchFamily="34" charset="0"/>
                        </a:rPr>
                        <a:t>general ó ingesta 0-25% requerimientos en la última semana</a:t>
                      </a:r>
                    </a:p>
                  </a:txBody>
                  <a:tcPr marT="45731" marB="45731" anchor="ct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1" i="0" u="none" strike="noStrike" cap="none" normalizeH="0" baseline="0" dirty="0">
                          <a:ln>
                            <a:noFill/>
                          </a:ln>
                          <a:solidFill>
                            <a:srgbClr val="1F1A34"/>
                          </a:solidFill>
                          <a:effectLst/>
                          <a:latin typeface="Arial" panose="020B0604020202020204" pitchFamily="34" charset="0"/>
                          <a:ea typeface="Times New Roman" pitchFamily="18" charset="0"/>
                          <a:cs typeface="Arial" panose="020B0604020202020204" pitchFamily="34" charset="0"/>
                        </a:rPr>
                        <a:t>Severo</a:t>
                      </a:r>
                      <a:endParaRPr kumimoji="0" lang="es-ES" sz="1400" b="0" i="0" u="none" strike="noStrike" cap="none" normalizeH="0" baseline="0" dirty="0">
                        <a:ln>
                          <a:noFill/>
                        </a:ln>
                        <a:solidFill>
                          <a:srgbClr val="1F1A34"/>
                        </a:solidFill>
                        <a:effectLst/>
                        <a:latin typeface="Arial" panose="020B0604020202020204" pitchFamily="34" charset="0"/>
                        <a:ea typeface="Times New Roman" pitchFamily="18"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s-ES" sz="1400" b="1" i="0" u="none" strike="noStrike" cap="none" normalizeH="0" baseline="0" dirty="0">
                          <a:ln>
                            <a:noFill/>
                          </a:ln>
                          <a:solidFill>
                            <a:srgbClr val="1F1A34"/>
                          </a:solidFill>
                          <a:effectLst/>
                          <a:latin typeface="Arial" panose="020B0604020202020204" pitchFamily="34" charset="0"/>
                          <a:ea typeface="Times New Roman" pitchFamily="18" charset="0"/>
                          <a:cs typeface="Arial" panose="020B0604020202020204" pitchFamily="34" charset="0"/>
                        </a:rPr>
                        <a:t>3 Puntos</a:t>
                      </a:r>
                      <a:endParaRPr kumimoji="0" lang="es-ES" sz="3200" b="0" i="0" u="none" strike="noStrike" cap="none" normalizeH="0" baseline="0" dirty="0">
                        <a:ln>
                          <a:noFill/>
                        </a:ln>
                        <a:solidFill>
                          <a:srgbClr val="1F1A34"/>
                        </a:solidFill>
                        <a:effectLst/>
                        <a:latin typeface="Arial" panose="020B0604020202020204" pitchFamily="34" charset="0"/>
                        <a:ea typeface="Times New Roman" pitchFamily="18" charset="0"/>
                        <a:cs typeface="Arial" panose="020B0604020202020204" pitchFamily="34" charset="0"/>
                      </a:endParaRPr>
                    </a:p>
                  </a:txBody>
                  <a:tcPr marT="45731" marB="45731" anchor="ct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400" b="0" i="0" u="none" strike="noStrike" cap="none" normalizeH="0" baseline="0" dirty="0">
                          <a:ln>
                            <a:noFill/>
                          </a:ln>
                          <a:solidFill>
                            <a:srgbClr val="1F1A34"/>
                          </a:solidFill>
                          <a:effectLst/>
                          <a:latin typeface="Arial" panose="020B0604020202020204" pitchFamily="34" charset="0"/>
                          <a:ea typeface="Times New Roman" pitchFamily="18" charset="0"/>
                          <a:cs typeface="Arial" panose="020B0604020202020204" pitchFamily="34" charset="0"/>
                        </a:rPr>
                        <a:t>TCE, Pacientes críticos</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sz="1400" b="0" i="0" u="none" strike="noStrike" cap="none" normalizeH="0" baseline="0" dirty="0">
                          <a:ln>
                            <a:noFill/>
                          </a:ln>
                          <a:solidFill>
                            <a:srgbClr val="1F1A34"/>
                          </a:solidFill>
                          <a:effectLst/>
                          <a:latin typeface="Arial" panose="020B0604020202020204" pitchFamily="34" charset="0"/>
                          <a:ea typeface="Times New Roman" pitchFamily="18" charset="0"/>
                          <a:cs typeface="Arial" panose="020B0604020202020204" pitchFamily="34" charset="0"/>
                        </a:rPr>
                        <a:t>(UCI)</a:t>
                      </a:r>
                    </a:p>
                  </a:txBody>
                  <a:tcPr marT="45731" marB="45731" anchor="ct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93949">
                <a:tc gridSpan="4">
                  <a: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s-ES" sz="1400" b="1" i="0" u="none" strike="noStrike" cap="none" normalizeH="0" baseline="0" dirty="0">
                          <a:ln>
                            <a:noFill/>
                          </a:ln>
                          <a:solidFill>
                            <a:srgbClr val="1F1A34"/>
                          </a:solidFill>
                          <a:effectLst/>
                          <a:latin typeface="Arial" panose="020B0604020202020204" pitchFamily="34" charset="0"/>
                          <a:ea typeface="Times New Roman" pitchFamily="18" charset="0"/>
                          <a:cs typeface="Arial" panose="020B0604020202020204" pitchFamily="34" charset="0"/>
                        </a:rPr>
                        <a:t>Edad: </a:t>
                      </a:r>
                      <a:r>
                        <a:rPr kumimoji="0" lang="es-ES" sz="1400" b="0" i="0" u="none" strike="noStrike" cap="none" normalizeH="0" baseline="0" dirty="0">
                          <a:ln>
                            <a:noFill/>
                          </a:ln>
                          <a:solidFill>
                            <a:srgbClr val="1F1A34"/>
                          </a:solidFill>
                          <a:effectLst/>
                          <a:latin typeface="Arial" panose="020B0604020202020204" pitchFamily="34" charset="0"/>
                          <a:ea typeface="Times New Roman" pitchFamily="18" charset="0"/>
                          <a:cs typeface="Arial" panose="020B0604020202020204" pitchFamily="34" charset="0"/>
                        </a:rPr>
                        <a:t>Si ≥ 70 años, añadir 1 punto a la suma total</a:t>
                      </a:r>
                    </a:p>
                  </a:txBody>
                  <a:tcPr marT="45731" marB="45731"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sz="1400" b="0" i="0" u="none" strike="noStrike" cap="none" normalizeH="0" baseline="0" dirty="0">
                        <a:ln>
                          <a:noFill/>
                        </a:ln>
                        <a:solidFill>
                          <a:schemeClr val="tx2">
                            <a:lumMod val="50000"/>
                          </a:schemeClr>
                        </a:solidFill>
                        <a:effectLst/>
                        <a:latin typeface="+mn-lt"/>
                        <a:ea typeface="Times New Roman" pitchFamily="18" charset="0"/>
                        <a:cs typeface="Arial" pitchFamily="34" charset="0"/>
                      </a:endParaRPr>
                    </a:p>
                  </a:txBody>
                  <a:tcPr marT="45731" marB="45731" anchor="ct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h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 sz="3200" b="0" i="0" u="none" strike="noStrike" cap="none" normalizeH="0" baseline="0" dirty="0">
                        <a:ln>
                          <a:noFill/>
                        </a:ln>
                        <a:solidFill>
                          <a:schemeClr val="tx2">
                            <a:lumMod val="50000"/>
                          </a:schemeClr>
                        </a:solidFill>
                        <a:effectLst/>
                        <a:latin typeface="+mn-lt"/>
                        <a:ea typeface="Times New Roman" pitchFamily="18" charset="0"/>
                        <a:cs typeface="Arial" pitchFamily="34" charset="0"/>
                      </a:endParaRPr>
                    </a:p>
                  </a:txBody>
                  <a:tcPr marT="45731" marB="45731"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sz="1400" b="0" i="0" u="none" strike="noStrike" cap="none" normalizeH="0" baseline="0" dirty="0">
                        <a:ln>
                          <a:noFill/>
                        </a:ln>
                        <a:solidFill>
                          <a:schemeClr val="tx2">
                            <a:lumMod val="50000"/>
                          </a:schemeClr>
                        </a:solidFill>
                        <a:effectLst/>
                        <a:latin typeface="+mn-lt"/>
                        <a:ea typeface="Times New Roman" pitchFamily="18" charset="0"/>
                        <a:cs typeface="Arial" pitchFamily="34" charset="0"/>
                      </a:endParaRPr>
                    </a:p>
                  </a:txBody>
                  <a:tcPr marT="45731" marB="45731" anchor="ct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pic>
        <p:nvPicPr>
          <p:cNvPr id="6" name="Imagen 5">
            <a:extLst>
              <a:ext uri="{FF2B5EF4-FFF2-40B4-BE49-F238E27FC236}">
                <a16:creationId xmlns:a16="http://schemas.microsoft.com/office/drawing/2014/main" id="{5EB2ED15-8309-3743-98EB-8DD4A4139C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96913" y="49636"/>
            <a:ext cx="1683520" cy="969420"/>
          </a:xfrm>
          <a:prstGeom prst="rect">
            <a:avLst/>
          </a:prstGeom>
        </p:spPr>
      </p:pic>
    </p:spTree>
    <p:extLst>
      <p:ext uri="{BB962C8B-B14F-4D97-AF65-F5344CB8AC3E}">
        <p14:creationId xmlns:p14="http://schemas.microsoft.com/office/powerpoint/2010/main" val="3128771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02256" y="156803"/>
            <a:ext cx="6581775" cy="1143000"/>
          </a:xfrm>
        </p:spPr>
        <p:txBody>
          <a:bodyPr>
            <a:normAutofit/>
          </a:bodyPr>
          <a:lstStyle/>
          <a:p>
            <a:pPr algn="ctr"/>
            <a:r>
              <a:rPr lang="es-ES" sz="3200" b="1" dirty="0">
                <a:solidFill>
                  <a:srgbClr val="1F1A34"/>
                </a:solidFill>
                <a:latin typeface="Arial" panose="020B0604020202020204" pitchFamily="34" charset="0"/>
                <a:cs typeface="Arial" panose="020B0604020202020204" pitchFamily="34" charset="0"/>
              </a:rPr>
              <a:t>NRS-2002: Plan de Intervención</a:t>
            </a:r>
            <a:endParaRPr lang="es-ES" sz="3200" dirty="0">
              <a:solidFill>
                <a:srgbClr val="1F1A34"/>
              </a:solidFill>
              <a:latin typeface="Arial" panose="020B0604020202020204" pitchFamily="34" charset="0"/>
              <a:cs typeface="Arial" panose="020B0604020202020204" pitchFamily="34" charset="0"/>
            </a:endParaRPr>
          </a:p>
        </p:txBody>
      </p:sp>
      <p:sp>
        <p:nvSpPr>
          <p:cNvPr id="4" name="CuadroTexto 3"/>
          <p:cNvSpPr txBox="1"/>
          <p:nvPr/>
        </p:nvSpPr>
        <p:spPr>
          <a:xfrm>
            <a:off x="1182806" y="1855739"/>
            <a:ext cx="4176464" cy="683264"/>
          </a:xfrm>
          <a:prstGeom prst="rect">
            <a:avLst/>
          </a:prstGeom>
          <a:solidFill>
            <a:schemeClr val="accent5">
              <a:lumMod val="50000"/>
            </a:schemeClr>
          </a:solidFill>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lnSpc>
                <a:spcPct val="80000"/>
              </a:lnSpc>
              <a:defRPr/>
            </a:pPr>
            <a:r>
              <a:rPr lang="es-ES" sz="2400" b="1" dirty="0">
                <a:solidFill>
                  <a:schemeClr val="bg1"/>
                </a:solidFill>
                <a:latin typeface="Arial" panose="020B0604020202020204" pitchFamily="34" charset="0"/>
                <a:cs typeface="Arial" panose="020B0604020202020204" pitchFamily="34" charset="0"/>
              </a:rPr>
              <a:t>≥ 3 puntos: Riesgo Nutricional</a:t>
            </a:r>
            <a:endParaRPr lang="es-ES" sz="2400" dirty="0">
              <a:solidFill>
                <a:schemeClr val="bg1"/>
              </a:solidFill>
              <a:latin typeface="Arial" panose="020B0604020202020204" pitchFamily="34" charset="0"/>
              <a:cs typeface="Arial" panose="020B0604020202020204" pitchFamily="34" charset="0"/>
            </a:endParaRPr>
          </a:p>
        </p:txBody>
      </p:sp>
      <p:sp>
        <p:nvSpPr>
          <p:cNvPr id="5" name="CuadroTexto 4"/>
          <p:cNvSpPr txBox="1"/>
          <p:nvPr/>
        </p:nvSpPr>
        <p:spPr>
          <a:xfrm>
            <a:off x="6813906" y="1891268"/>
            <a:ext cx="4188290" cy="387798"/>
          </a:xfrm>
          <a:prstGeom prst="rect">
            <a:avLst/>
          </a:prstGeom>
          <a:solidFill>
            <a:schemeClr val="accent5">
              <a:lumMod val="50000"/>
            </a:schemeClr>
          </a:solidFill>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lnSpc>
                <a:spcPct val="80000"/>
              </a:lnSpc>
              <a:defRPr/>
            </a:pPr>
            <a:r>
              <a:rPr lang="es-ES" sz="2400" b="1" dirty="0">
                <a:solidFill>
                  <a:schemeClr val="bg1"/>
                </a:solidFill>
                <a:latin typeface="Arial" panose="020B0604020202020204" pitchFamily="34" charset="0"/>
                <a:cs typeface="Arial" panose="020B0604020202020204" pitchFamily="34" charset="0"/>
              </a:rPr>
              <a:t>&lt; 3 puntos: Bajo riesgo</a:t>
            </a:r>
          </a:p>
        </p:txBody>
      </p:sp>
      <p:sp>
        <p:nvSpPr>
          <p:cNvPr id="7" name="Rectángulo 6"/>
          <p:cNvSpPr/>
          <p:nvPr/>
        </p:nvSpPr>
        <p:spPr>
          <a:xfrm>
            <a:off x="1525393" y="2563627"/>
            <a:ext cx="3491290" cy="1606594"/>
          </a:xfrm>
          <a:prstGeom prst="rect">
            <a:avLst/>
          </a:prstGeom>
        </p:spPr>
        <p:txBody>
          <a:bodyPr wrap="square">
            <a:spAutoFit/>
          </a:bodyPr>
          <a:lstStyle/>
          <a:p>
            <a:pPr>
              <a:defRPr/>
            </a:pPr>
            <a:endParaRPr lang="es-ES" sz="2400" dirty="0">
              <a:solidFill>
                <a:srgbClr val="1F1A34"/>
              </a:solidFill>
              <a:latin typeface="Arial" panose="020B0604020202020204" pitchFamily="34" charset="0"/>
              <a:cs typeface="Arial" panose="020B0604020202020204" pitchFamily="34" charset="0"/>
            </a:endParaRPr>
          </a:p>
          <a:p>
            <a:pPr algn="ctr"/>
            <a:r>
              <a:rPr lang="es-ES" sz="2400" dirty="0">
                <a:solidFill>
                  <a:srgbClr val="1F1A34"/>
                </a:solidFill>
                <a:latin typeface="Arial" panose="020B0604020202020204" pitchFamily="34" charset="0"/>
                <a:cs typeface="Arial" panose="020B0604020202020204" pitchFamily="34" charset="0"/>
              </a:rPr>
              <a:t>Es necesario implementar soporte nutricional</a:t>
            </a:r>
          </a:p>
        </p:txBody>
      </p:sp>
      <p:sp>
        <p:nvSpPr>
          <p:cNvPr id="8" name="Rectángulo 7"/>
          <p:cNvSpPr/>
          <p:nvPr/>
        </p:nvSpPr>
        <p:spPr>
          <a:xfrm>
            <a:off x="6806629" y="2134530"/>
            <a:ext cx="4195567" cy="2677656"/>
          </a:xfrm>
          <a:prstGeom prst="rect">
            <a:avLst/>
          </a:prstGeom>
        </p:spPr>
        <p:txBody>
          <a:bodyPr wrap="square">
            <a:spAutoFit/>
          </a:bodyPr>
          <a:lstStyle/>
          <a:p>
            <a:pPr algn="ctr">
              <a:defRPr/>
            </a:pPr>
            <a:endParaRPr lang="es-ES" sz="2400" b="1" dirty="0">
              <a:solidFill>
                <a:srgbClr val="1F1A34"/>
              </a:solidFill>
              <a:latin typeface="Arial" panose="020B0604020202020204" pitchFamily="34" charset="0"/>
              <a:cs typeface="Arial" panose="020B0604020202020204" pitchFamily="34" charset="0"/>
            </a:endParaRPr>
          </a:p>
          <a:p>
            <a:pPr algn="ctr"/>
            <a:r>
              <a:rPr lang="es-ES" sz="2400" dirty="0">
                <a:solidFill>
                  <a:srgbClr val="1F1A34"/>
                </a:solidFill>
                <a:latin typeface="Arial" panose="020B0604020202020204" pitchFamily="34" charset="0"/>
                <a:cs typeface="Arial" panose="020B0604020202020204" pitchFamily="34" charset="0"/>
              </a:rPr>
              <a:t>Realizar tamización nutricional semanal</a:t>
            </a:r>
          </a:p>
          <a:p>
            <a:pPr algn="ctr"/>
            <a:endParaRPr lang="es-ES" sz="2400" dirty="0">
              <a:solidFill>
                <a:srgbClr val="1F1A34"/>
              </a:solidFill>
              <a:latin typeface="Arial" panose="020B0604020202020204" pitchFamily="34" charset="0"/>
              <a:cs typeface="Arial" panose="020B0604020202020204" pitchFamily="34" charset="0"/>
            </a:endParaRPr>
          </a:p>
          <a:p>
            <a:pPr algn="ctr"/>
            <a:r>
              <a:rPr lang="es-ES" sz="2400" dirty="0">
                <a:solidFill>
                  <a:srgbClr val="1F1A34"/>
                </a:solidFill>
                <a:latin typeface="Arial" panose="020B0604020202020204" pitchFamily="34" charset="0"/>
                <a:cs typeface="Arial" panose="020B0604020202020204" pitchFamily="34" charset="0"/>
              </a:rPr>
              <a:t>Si el paciente va a ser llevado a cirugía debe recibir aporte nutricional preventivo</a:t>
            </a:r>
          </a:p>
        </p:txBody>
      </p:sp>
      <p:sp>
        <p:nvSpPr>
          <p:cNvPr id="9" name="Rectángulo 8"/>
          <p:cNvSpPr/>
          <p:nvPr/>
        </p:nvSpPr>
        <p:spPr>
          <a:xfrm>
            <a:off x="778429" y="6092686"/>
            <a:ext cx="11165041" cy="246221"/>
          </a:xfrm>
          <a:prstGeom prst="rect">
            <a:avLst/>
          </a:prstGeom>
          <a:noFill/>
        </p:spPr>
        <p:txBody>
          <a:bodyPr wrap="square">
            <a:spAutoFit/>
          </a:bodyPr>
          <a:lstStyle/>
          <a:p>
            <a:r>
              <a:rPr lang="es-ES" sz="1000" b="1" i="1" dirty="0" err="1">
                <a:solidFill>
                  <a:schemeClr val="bg2">
                    <a:lumMod val="50000"/>
                  </a:schemeClr>
                </a:solidFill>
                <a:latin typeface="Arial" panose="020B0604020202020204" pitchFamily="34" charset="0"/>
                <a:cs typeface="Arial" panose="020B0604020202020204" pitchFamily="34" charset="0"/>
              </a:rPr>
              <a:t>Kondrup</a:t>
            </a:r>
            <a:r>
              <a:rPr lang="es-ES" sz="1000" b="1" i="1" dirty="0">
                <a:solidFill>
                  <a:schemeClr val="bg2">
                    <a:lumMod val="50000"/>
                  </a:schemeClr>
                </a:solidFill>
                <a:latin typeface="Arial" panose="020B0604020202020204" pitchFamily="34" charset="0"/>
                <a:cs typeface="Arial" panose="020B0604020202020204" pitchFamily="34" charset="0"/>
              </a:rPr>
              <a:t> J, </a:t>
            </a:r>
            <a:r>
              <a:rPr lang="es-ES" sz="1000" b="1" i="1" dirty="0" err="1">
                <a:solidFill>
                  <a:schemeClr val="bg2">
                    <a:lumMod val="50000"/>
                  </a:schemeClr>
                </a:solidFill>
                <a:latin typeface="Arial" panose="020B0604020202020204" pitchFamily="34" charset="0"/>
                <a:cs typeface="Arial" panose="020B0604020202020204" pitchFamily="34" charset="0"/>
              </a:rPr>
              <a:t>Rasmussen</a:t>
            </a:r>
            <a:r>
              <a:rPr lang="es-ES" sz="1000" b="1" i="1" dirty="0">
                <a:solidFill>
                  <a:schemeClr val="bg2">
                    <a:lumMod val="50000"/>
                  </a:schemeClr>
                </a:solidFill>
                <a:latin typeface="Arial" panose="020B0604020202020204" pitchFamily="34" charset="0"/>
                <a:cs typeface="Arial" panose="020B0604020202020204" pitchFamily="34" charset="0"/>
              </a:rPr>
              <a:t> H H, </a:t>
            </a:r>
            <a:r>
              <a:rPr lang="es-ES" sz="1000" b="1" i="1" dirty="0" err="1">
                <a:solidFill>
                  <a:schemeClr val="bg2">
                    <a:lumMod val="50000"/>
                  </a:schemeClr>
                </a:solidFill>
                <a:latin typeface="Arial" panose="020B0604020202020204" pitchFamily="34" charset="0"/>
                <a:cs typeface="Arial" panose="020B0604020202020204" pitchFamily="34" charset="0"/>
              </a:rPr>
              <a:t>Hamberg</a:t>
            </a:r>
            <a:r>
              <a:rPr lang="es-ES" sz="1000" b="1" i="1" dirty="0">
                <a:solidFill>
                  <a:schemeClr val="bg2">
                    <a:lumMod val="50000"/>
                  </a:schemeClr>
                </a:solidFill>
                <a:latin typeface="Arial" panose="020B0604020202020204" pitchFamily="34" charset="0"/>
                <a:cs typeface="Arial" panose="020B0604020202020204" pitchFamily="34" charset="0"/>
              </a:rPr>
              <a:t> O et al. </a:t>
            </a:r>
            <a:r>
              <a:rPr lang="es-ES" sz="1000" b="1" i="1" dirty="0" err="1">
                <a:solidFill>
                  <a:schemeClr val="bg2">
                    <a:lumMod val="50000"/>
                  </a:schemeClr>
                </a:solidFill>
                <a:latin typeface="Arial" panose="020B0604020202020204" pitchFamily="34" charset="0"/>
                <a:cs typeface="Arial" panose="020B0604020202020204" pitchFamily="34" charset="0"/>
              </a:rPr>
              <a:t>Nutritional</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Risk</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Screening</a:t>
            </a:r>
            <a:r>
              <a:rPr lang="es-ES" sz="1000" b="1" i="1" dirty="0">
                <a:solidFill>
                  <a:schemeClr val="bg2">
                    <a:lumMod val="50000"/>
                  </a:schemeClr>
                </a:solidFill>
                <a:latin typeface="Arial" panose="020B0604020202020204" pitchFamily="34" charset="0"/>
                <a:cs typeface="Arial" panose="020B0604020202020204" pitchFamily="34" charset="0"/>
              </a:rPr>
              <a:t> (NRS 2002): a new </a:t>
            </a:r>
            <a:r>
              <a:rPr lang="es-ES" sz="1000" b="1" i="1" dirty="0" err="1">
                <a:solidFill>
                  <a:schemeClr val="bg2">
                    <a:lumMod val="50000"/>
                  </a:schemeClr>
                </a:solidFill>
                <a:latin typeface="Arial" panose="020B0604020202020204" pitchFamily="34" charset="0"/>
                <a:cs typeface="Arial" panose="020B0604020202020204" pitchFamily="34" charset="0"/>
              </a:rPr>
              <a:t>method</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based</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on</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an</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analysis</a:t>
            </a:r>
            <a:r>
              <a:rPr lang="es-ES" sz="1000" b="1" i="1" dirty="0">
                <a:solidFill>
                  <a:schemeClr val="bg2">
                    <a:lumMod val="50000"/>
                  </a:schemeClr>
                </a:solidFill>
                <a:latin typeface="Arial" panose="020B0604020202020204" pitchFamily="34" charset="0"/>
                <a:cs typeface="Arial" panose="020B0604020202020204" pitchFamily="34" charset="0"/>
              </a:rPr>
              <a:t> of </a:t>
            </a:r>
            <a:r>
              <a:rPr lang="es-ES" sz="1000" b="1" i="1" dirty="0" err="1">
                <a:solidFill>
                  <a:schemeClr val="bg2">
                    <a:lumMod val="50000"/>
                  </a:schemeClr>
                </a:solidFill>
                <a:latin typeface="Arial" panose="020B0604020202020204" pitchFamily="34" charset="0"/>
                <a:cs typeface="Arial" panose="020B0604020202020204" pitchFamily="34" charset="0"/>
              </a:rPr>
              <a:t>controlled</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clinical</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trials</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Clin</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Nutr</a:t>
            </a:r>
            <a:r>
              <a:rPr lang="es-ES" sz="1000" b="1" i="1" dirty="0">
                <a:solidFill>
                  <a:schemeClr val="bg2">
                    <a:lumMod val="50000"/>
                  </a:schemeClr>
                </a:solidFill>
                <a:latin typeface="Arial" panose="020B0604020202020204" pitchFamily="34" charset="0"/>
                <a:cs typeface="Arial" panose="020B0604020202020204" pitchFamily="34" charset="0"/>
              </a:rPr>
              <a:t> 2003; 22: 321–336</a:t>
            </a:r>
          </a:p>
        </p:txBody>
      </p:sp>
    </p:spTree>
    <p:extLst>
      <p:ext uri="{BB962C8B-B14F-4D97-AF65-F5344CB8AC3E}">
        <p14:creationId xmlns:p14="http://schemas.microsoft.com/office/powerpoint/2010/main" val="872084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34C04D-7E7B-A944-83FF-8F3D92C77439}"/>
              </a:ext>
            </a:extLst>
          </p:cNvPr>
          <p:cNvSpPr>
            <a:spLocks noGrp="1"/>
          </p:cNvSpPr>
          <p:nvPr>
            <p:ph type="title"/>
          </p:nvPr>
        </p:nvSpPr>
        <p:spPr>
          <a:xfrm>
            <a:off x="2255520" y="2766218"/>
            <a:ext cx="7680960" cy="1325563"/>
          </a:xfrm>
        </p:spPr>
        <p:txBody>
          <a:bodyPr>
            <a:normAutofit/>
          </a:bodyPr>
          <a:lstStyle/>
          <a:p>
            <a:pPr algn="ctr"/>
            <a:r>
              <a:rPr lang="es-CO" sz="3200" b="1" dirty="0">
                <a:solidFill>
                  <a:srgbClr val="1F1A34"/>
                </a:solidFill>
                <a:latin typeface="Arial" panose="020B0604020202020204" pitchFamily="34" charset="0"/>
                <a:cs typeface="Arial" panose="020B0604020202020204" pitchFamily="34" charset="0"/>
              </a:rPr>
              <a:t>Herramientas de Tamización para poblaciones específicas</a:t>
            </a:r>
          </a:p>
        </p:txBody>
      </p:sp>
      <p:pic>
        <p:nvPicPr>
          <p:cNvPr id="4" name="Imagen 3">
            <a:extLst>
              <a:ext uri="{FF2B5EF4-FFF2-40B4-BE49-F238E27FC236}">
                <a16:creationId xmlns:a16="http://schemas.microsoft.com/office/drawing/2014/main" id="{8F594FFA-6FCC-DA44-90B7-468C8A2078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96913" y="49636"/>
            <a:ext cx="1683520" cy="969420"/>
          </a:xfrm>
          <a:prstGeom prst="rect">
            <a:avLst/>
          </a:prstGeom>
        </p:spPr>
      </p:pic>
    </p:spTree>
    <p:extLst>
      <p:ext uri="{BB962C8B-B14F-4D97-AF65-F5344CB8AC3E}">
        <p14:creationId xmlns:p14="http://schemas.microsoft.com/office/powerpoint/2010/main" val="591859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a:extLst>
              <a:ext uri="{FF2B5EF4-FFF2-40B4-BE49-F238E27FC236}">
                <a16:creationId xmlns:a16="http://schemas.microsoft.com/office/drawing/2014/main" id="{C22270D2-670E-394D-B868-9287747A40A6}"/>
              </a:ext>
            </a:extLst>
          </p:cNvPr>
          <p:cNvGraphicFramePr>
            <a:graphicFrameLocks noGrp="1"/>
          </p:cNvGraphicFramePr>
          <p:nvPr>
            <p:extLst>
              <p:ext uri="{D42A27DB-BD31-4B8C-83A1-F6EECF244321}">
                <p14:modId xmlns:p14="http://schemas.microsoft.com/office/powerpoint/2010/main" val="508060554"/>
              </p:ext>
            </p:extLst>
          </p:nvPr>
        </p:nvGraphicFramePr>
        <p:xfrm>
          <a:off x="2400413" y="820598"/>
          <a:ext cx="7164966" cy="5522996"/>
        </p:xfrm>
        <a:graphic>
          <a:graphicData uri="http://schemas.openxmlformats.org/drawingml/2006/table">
            <a:tbl>
              <a:tblPr firstRow="1" bandRow="1">
                <a:tableStyleId>{5C22544A-7EE6-4342-B048-85BDC9FD1C3A}</a:tableStyleId>
              </a:tblPr>
              <a:tblGrid>
                <a:gridCol w="4530964">
                  <a:extLst>
                    <a:ext uri="{9D8B030D-6E8A-4147-A177-3AD203B41FA5}">
                      <a16:colId xmlns:a16="http://schemas.microsoft.com/office/drawing/2014/main" val="20000"/>
                    </a:ext>
                  </a:extLst>
                </a:gridCol>
                <a:gridCol w="2634002">
                  <a:extLst>
                    <a:ext uri="{9D8B030D-6E8A-4147-A177-3AD203B41FA5}">
                      <a16:colId xmlns:a16="http://schemas.microsoft.com/office/drawing/2014/main" val="20001"/>
                    </a:ext>
                  </a:extLst>
                </a:gridCol>
              </a:tblGrid>
              <a:tr h="200901">
                <a:tc>
                  <a:txBody>
                    <a:bodyPr/>
                    <a:lstStyle/>
                    <a:p>
                      <a:pPr algn="ctr"/>
                      <a:r>
                        <a:rPr lang="es-ES" sz="1700" dirty="0">
                          <a:solidFill>
                            <a:schemeClr val="bg1"/>
                          </a:solidFill>
                          <a:latin typeface="Arial" panose="020B0604020202020204" pitchFamily="34" charset="0"/>
                          <a:cs typeface="Arial" panose="020B0604020202020204" pitchFamily="34" charset="0"/>
                        </a:rPr>
                        <a:t>PREGUNTA</a:t>
                      </a:r>
                    </a:p>
                  </a:txBody>
                  <a:tcPr marL="84094" marR="84094" marT="42047" marB="42047">
                    <a:lnB w="12700" cap="flat" cmpd="sng" algn="ctr">
                      <a:solidFill>
                        <a:scrgbClr r="0" g="0" b="0"/>
                      </a:solidFill>
                      <a:prstDash val="solid"/>
                      <a:round/>
                      <a:headEnd type="none" w="med" len="med"/>
                      <a:tailEnd type="none" w="med" len="med"/>
                    </a:lnB>
                    <a:solidFill>
                      <a:srgbClr val="1F1A34"/>
                    </a:solidFill>
                  </a:tcPr>
                </a:tc>
                <a:tc>
                  <a:txBody>
                    <a:bodyPr/>
                    <a:lstStyle/>
                    <a:p>
                      <a:pPr algn="ctr"/>
                      <a:r>
                        <a:rPr lang="es-ES" sz="1700" dirty="0">
                          <a:solidFill>
                            <a:schemeClr val="bg1"/>
                          </a:solidFill>
                          <a:latin typeface="Arial" panose="020B0604020202020204" pitchFamily="34" charset="0"/>
                          <a:cs typeface="Arial" panose="020B0604020202020204" pitchFamily="34" charset="0"/>
                        </a:rPr>
                        <a:t>INTERPRETACIÓN</a:t>
                      </a:r>
                    </a:p>
                  </a:txBody>
                  <a:tcPr marL="84094" marR="84094" marT="42047" marB="42047">
                    <a:lnB w="12700" cap="flat" cmpd="sng" algn="ctr">
                      <a:solidFill>
                        <a:scrgbClr r="0" g="0" b="0"/>
                      </a:solidFill>
                      <a:prstDash val="solid"/>
                      <a:round/>
                      <a:headEnd type="none" w="med" len="med"/>
                      <a:tailEnd type="none" w="med" len="med"/>
                    </a:lnB>
                    <a:solidFill>
                      <a:srgbClr val="1F1A34"/>
                    </a:solidFill>
                  </a:tcPr>
                </a:tc>
                <a:extLst>
                  <a:ext uri="{0D108BD9-81ED-4DB2-BD59-A6C34878D82A}">
                    <a16:rowId xmlns:a16="http://schemas.microsoft.com/office/drawing/2014/main" val="10000"/>
                  </a:ext>
                </a:extLst>
              </a:tr>
              <a:tr h="500438">
                <a:tc>
                  <a:txBody>
                    <a:bodyPr/>
                    <a:lstStyle/>
                    <a:p>
                      <a:pPr marL="0" marR="0" indent="0" algn="l" defTabSz="457200" rtl="0" eaLnBrk="1" fontAlgn="auto" latinLnBrk="0" hangingPunct="1">
                        <a:lnSpc>
                          <a:spcPct val="110000"/>
                        </a:lnSpc>
                        <a:spcBef>
                          <a:spcPts val="0"/>
                        </a:spcBef>
                        <a:spcAft>
                          <a:spcPts val="0"/>
                        </a:spcAft>
                        <a:buClrTx/>
                        <a:buSzTx/>
                        <a:buFontTx/>
                        <a:buNone/>
                        <a:tabLst/>
                        <a:defRPr/>
                      </a:pPr>
                      <a:r>
                        <a:rPr lang="es-CO" sz="1300" dirty="0">
                          <a:solidFill>
                            <a:srgbClr val="1F1A34"/>
                          </a:solidFill>
                          <a:effectLst/>
                          <a:latin typeface="Arial" panose="020B0604020202020204" pitchFamily="34" charset="0"/>
                          <a:ea typeface="Calibri"/>
                          <a:cs typeface="Arial" panose="020B0604020202020204" pitchFamily="34" charset="0"/>
                        </a:rPr>
                        <a:t> A) ¿Ha comido menos por falta de apetito, problemas digestivos, dificultades de masticación o deglución en los últimos 3 meses?</a:t>
                      </a:r>
                      <a:endParaRPr lang="es-ES_tradnl" sz="1300" dirty="0">
                        <a:solidFill>
                          <a:srgbClr val="1F1A34"/>
                        </a:solidFill>
                        <a:effectLst/>
                        <a:latin typeface="Arial" panose="020B0604020202020204" pitchFamily="34" charset="0"/>
                        <a:ea typeface="Calibri"/>
                        <a:cs typeface="Arial" panose="020B0604020202020204" pitchFamily="34" charset="0"/>
                      </a:endParaRPr>
                    </a:p>
                    <a:p>
                      <a:pPr algn="ctr">
                        <a:lnSpc>
                          <a:spcPct val="110000"/>
                        </a:lnSpc>
                        <a:spcAft>
                          <a:spcPts val="0"/>
                        </a:spcAft>
                      </a:pPr>
                      <a:endParaRPr lang="es-ES_tradnl" sz="1300" dirty="0">
                        <a:solidFill>
                          <a:srgbClr val="1F1A34"/>
                        </a:solidFill>
                        <a:effectLst/>
                        <a:latin typeface="Arial" panose="020B0604020202020204" pitchFamily="34" charset="0"/>
                        <a:ea typeface="Calibri"/>
                        <a:cs typeface="Arial" panose="020B0604020202020204" pitchFamily="34" charset="0"/>
                      </a:endParaRPr>
                    </a:p>
                  </a:txBody>
                  <a:tcPr marL="63071" marR="63071"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pPr>
                        <a:spcAft>
                          <a:spcPts val="0"/>
                        </a:spcAft>
                      </a:pPr>
                      <a:r>
                        <a:rPr lang="es-CO" sz="1100" dirty="0">
                          <a:solidFill>
                            <a:srgbClr val="1F1A34"/>
                          </a:solidFill>
                          <a:effectLst/>
                          <a:latin typeface="Arial" panose="020B0604020202020204" pitchFamily="34" charset="0"/>
                          <a:ea typeface="Calibri"/>
                          <a:cs typeface="Arial" panose="020B0604020202020204" pitchFamily="34" charset="0"/>
                        </a:rPr>
                        <a:t>0 = ha comido mucho menos</a:t>
                      </a:r>
                    </a:p>
                    <a:p>
                      <a:pPr marL="0" marR="0" indent="0" algn="l" defTabSz="457200" rtl="0" eaLnBrk="1" fontAlgn="auto" latinLnBrk="0" hangingPunct="1">
                        <a:lnSpc>
                          <a:spcPct val="100000"/>
                        </a:lnSpc>
                        <a:spcBef>
                          <a:spcPts val="0"/>
                        </a:spcBef>
                        <a:spcAft>
                          <a:spcPts val="0"/>
                        </a:spcAft>
                        <a:buClrTx/>
                        <a:buSzTx/>
                        <a:buFontTx/>
                        <a:buNone/>
                        <a:tabLst/>
                        <a:defRPr/>
                      </a:pPr>
                      <a:r>
                        <a:rPr lang="es-CO" sz="1100" dirty="0">
                          <a:solidFill>
                            <a:srgbClr val="1F1A34"/>
                          </a:solidFill>
                          <a:effectLst/>
                          <a:latin typeface="Arial" panose="020B0604020202020204" pitchFamily="34" charset="0"/>
                          <a:ea typeface="Calibri"/>
                          <a:cs typeface="Arial" panose="020B0604020202020204" pitchFamily="34" charset="0"/>
                        </a:rPr>
                        <a:t>1 = ha comido menos</a:t>
                      </a:r>
                      <a:endParaRPr lang="es-ES_tradnl" sz="1100" dirty="0">
                        <a:solidFill>
                          <a:srgbClr val="1F1A34"/>
                        </a:solidFill>
                        <a:effectLst/>
                        <a:latin typeface="Arial" panose="020B0604020202020204" pitchFamily="34" charset="0"/>
                        <a:ea typeface="Calibri"/>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s-CO" sz="1100" dirty="0">
                          <a:solidFill>
                            <a:srgbClr val="1F1A34"/>
                          </a:solidFill>
                          <a:effectLst/>
                          <a:latin typeface="Arial" panose="020B0604020202020204" pitchFamily="34" charset="0"/>
                          <a:ea typeface="Calibri"/>
                          <a:cs typeface="Arial" panose="020B0604020202020204" pitchFamily="34" charset="0"/>
                        </a:rPr>
                        <a:t>2 = ha comido igual</a:t>
                      </a:r>
                      <a:endParaRPr lang="es-ES_tradnl" sz="1100" dirty="0">
                        <a:solidFill>
                          <a:srgbClr val="1F1A34"/>
                        </a:solidFill>
                        <a:effectLst/>
                        <a:latin typeface="Arial" panose="020B0604020202020204" pitchFamily="34" charset="0"/>
                        <a:ea typeface="Calibri"/>
                        <a:cs typeface="Arial" panose="020B0604020202020204" pitchFamily="34" charset="0"/>
                      </a:endParaRPr>
                    </a:p>
                  </a:txBody>
                  <a:tcPr marL="63071" marR="63071"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90699">
                <a:tc>
                  <a:txBody>
                    <a:bodyPr/>
                    <a:lstStyle/>
                    <a:p>
                      <a:pPr marL="0" marR="0" indent="0" algn="l" defTabSz="457200" rtl="0" eaLnBrk="1" fontAlgn="auto" latinLnBrk="0" hangingPunct="1">
                        <a:lnSpc>
                          <a:spcPct val="110000"/>
                        </a:lnSpc>
                        <a:spcBef>
                          <a:spcPts val="0"/>
                        </a:spcBef>
                        <a:spcAft>
                          <a:spcPts val="0"/>
                        </a:spcAft>
                        <a:buClrTx/>
                        <a:buSzTx/>
                        <a:buFontTx/>
                        <a:buNone/>
                        <a:tabLst/>
                        <a:defRPr/>
                      </a:pPr>
                      <a:r>
                        <a:rPr lang="es-CO" sz="1300" dirty="0">
                          <a:solidFill>
                            <a:srgbClr val="1F1A34"/>
                          </a:solidFill>
                          <a:effectLst/>
                          <a:latin typeface="Arial" panose="020B0604020202020204" pitchFamily="34" charset="0"/>
                          <a:ea typeface="Calibri"/>
                          <a:cs typeface="Arial" panose="020B0604020202020204" pitchFamily="34" charset="0"/>
                        </a:rPr>
                        <a:t> B) Pérdida reciente de peso (&lt;3 meses)</a:t>
                      </a:r>
                      <a:endParaRPr lang="es-ES_tradnl" sz="1300" dirty="0">
                        <a:solidFill>
                          <a:srgbClr val="1F1A34"/>
                        </a:solidFill>
                        <a:effectLst/>
                        <a:latin typeface="Arial" panose="020B0604020202020204" pitchFamily="34" charset="0"/>
                        <a:ea typeface="Calibri"/>
                        <a:cs typeface="Arial" panose="020B0604020202020204" pitchFamily="34" charset="0"/>
                      </a:endParaRPr>
                    </a:p>
                    <a:p>
                      <a:pPr algn="l">
                        <a:lnSpc>
                          <a:spcPct val="110000"/>
                        </a:lnSpc>
                        <a:spcAft>
                          <a:spcPts val="0"/>
                        </a:spcAft>
                      </a:pPr>
                      <a:endParaRPr lang="es-ES_tradnl" sz="1300" dirty="0">
                        <a:solidFill>
                          <a:srgbClr val="1F1A34"/>
                        </a:solidFill>
                        <a:effectLst/>
                        <a:latin typeface="Arial" panose="020B0604020202020204" pitchFamily="34" charset="0"/>
                        <a:ea typeface="Calibri"/>
                        <a:cs typeface="Arial" panose="020B0604020202020204" pitchFamily="34" charset="0"/>
                      </a:endParaRPr>
                    </a:p>
                  </a:txBody>
                  <a:tcPr marL="63071" marR="63071"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pPr>
                        <a:spcAft>
                          <a:spcPts val="0"/>
                        </a:spcAft>
                      </a:pPr>
                      <a:r>
                        <a:rPr lang="es-CO" sz="1100" dirty="0">
                          <a:solidFill>
                            <a:srgbClr val="1F1A34"/>
                          </a:solidFill>
                          <a:effectLst/>
                          <a:latin typeface="Arial" panose="020B0604020202020204" pitchFamily="34" charset="0"/>
                          <a:ea typeface="Calibri"/>
                          <a:cs typeface="Arial" panose="020B0604020202020204" pitchFamily="34" charset="0"/>
                        </a:rPr>
                        <a:t>0 = pérdida de peso &gt; 3 kg</a:t>
                      </a:r>
                    </a:p>
                    <a:p>
                      <a:pPr marL="0" marR="0" indent="0" algn="l" defTabSz="457200" rtl="0" eaLnBrk="1" fontAlgn="auto" latinLnBrk="0" hangingPunct="1">
                        <a:lnSpc>
                          <a:spcPct val="100000"/>
                        </a:lnSpc>
                        <a:spcBef>
                          <a:spcPts val="0"/>
                        </a:spcBef>
                        <a:spcAft>
                          <a:spcPts val="0"/>
                        </a:spcAft>
                        <a:buClrTx/>
                        <a:buSzTx/>
                        <a:buFontTx/>
                        <a:buNone/>
                        <a:tabLst/>
                        <a:defRPr/>
                      </a:pPr>
                      <a:r>
                        <a:rPr lang="es-CO" sz="1100" dirty="0">
                          <a:solidFill>
                            <a:srgbClr val="1F1A34"/>
                          </a:solidFill>
                          <a:effectLst/>
                          <a:latin typeface="Arial" panose="020B0604020202020204" pitchFamily="34" charset="0"/>
                          <a:ea typeface="Calibri"/>
                          <a:cs typeface="Arial" panose="020B0604020202020204" pitchFamily="34" charset="0"/>
                        </a:rPr>
                        <a:t>1 = no lo sabe</a:t>
                      </a:r>
                    </a:p>
                    <a:p>
                      <a:pPr marL="0" marR="0" indent="0" algn="l" defTabSz="457200" rtl="0" eaLnBrk="1" fontAlgn="auto" latinLnBrk="0" hangingPunct="1">
                        <a:lnSpc>
                          <a:spcPct val="100000"/>
                        </a:lnSpc>
                        <a:spcBef>
                          <a:spcPts val="0"/>
                        </a:spcBef>
                        <a:spcAft>
                          <a:spcPts val="0"/>
                        </a:spcAft>
                        <a:buClrTx/>
                        <a:buSzTx/>
                        <a:buFontTx/>
                        <a:buNone/>
                        <a:tabLst/>
                        <a:defRPr/>
                      </a:pPr>
                      <a:r>
                        <a:rPr lang="es-CO" sz="1100" dirty="0">
                          <a:solidFill>
                            <a:srgbClr val="1F1A34"/>
                          </a:solidFill>
                          <a:effectLst/>
                          <a:latin typeface="Arial" panose="020B0604020202020204" pitchFamily="34" charset="0"/>
                          <a:ea typeface="Calibri"/>
                          <a:cs typeface="Arial" panose="020B0604020202020204" pitchFamily="34" charset="0"/>
                        </a:rPr>
                        <a:t>2 = pérdida de peso entre 1 y 3 kg</a:t>
                      </a:r>
                      <a:endParaRPr lang="es-ES_tradnl" sz="1100" dirty="0">
                        <a:solidFill>
                          <a:srgbClr val="1F1A34"/>
                        </a:solidFill>
                        <a:effectLst/>
                        <a:latin typeface="Arial" panose="020B0604020202020204" pitchFamily="34" charset="0"/>
                        <a:ea typeface="Calibri"/>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s-CO" sz="1100" dirty="0">
                          <a:solidFill>
                            <a:srgbClr val="1F1A34"/>
                          </a:solidFill>
                          <a:effectLst/>
                          <a:latin typeface="Arial" panose="020B0604020202020204" pitchFamily="34" charset="0"/>
                          <a:ea typeface="Calibri"/>
                          <a:cs typeface="Arial" panose="020B0604020202020204" pitchFamily="34" charset="0"/>
                        </a:rPr>
                        <a:t>3 = no ha habido pérdida de peso</a:t>
                      </a:r>
                      <a:endParaRPr lang="es-ES_tradnl" sz="1100" dirty="0">
                        <a:solidFill>
                          <a:srgbClr val="1F1A34"/>
                        </a:solidFill>
                        <a:effectLst/>
                        <a:latin typeface="Arial" panose="020B0604020202020204" pitchFamily="34" charset="0"/>
                        <a:ea typeface="Calibri"/>
                        <a:cs typeface="Arial" panose="020B0604020202020204" pitchFamily="34" charset="0"/>
                      </a:endParaRPr>
                    </a:p>
                    <a:p>
                      <a:pPr>
                        <a:spcAft>
                          <a:spcPts val="0"/>
                        </a:spcAft>
                      </a:pPr>
                      <a:endParaRPr lang="es-ES_tradnl" sz="1100" dirty="0">
                        <a:solidFill>
                          <a:srgbClr val="1F1A34"/>
                        </a:solidFill>
                        <a:effectLst/>
                        <a:latin typeface="Arial" panose="020B0604020202020204" pitchFamily="34" charset="0"/>
                        <a:ea typeface="Calibri"/>
                        <a:cs typeface="Arial" panose="020B0604020202020204" pitchFamily="34" charset="0"/>
                      </a:endParaRPr>
                    </a:p>
                  </a:txBody>
                  <a:tcPr marL="63071" marR="63071"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92559">
                <a:tc>
                  <a:txBody>
                    <a:bodyPr/>
                    <a:lstStyle/>
                    <a:p>
                      <a:pPr marL="0" marR="0" indent="0" algn="l" defTabSz="457200" rtl="0" eaLnBrk="1" fontAlgn="auto" latinLnBrk="0" hangingPunct="1">
                        <a:lnSpc>
                          <a:spcPct val="110000"/>
                        </a:lnSpc>
                        <a:spcBef>
                          <a:spcPts val="0"/>
                        </a:spcBef>
                        <a:spcAft>
                          <a:spcPts val="0"/>
                        </a:spcAft>
                        <a:buClrTx/>
                        <a:buSzTx/>
                        <a:buFontTx/>
                        <a:buNone/>
                        <a:tabLst/>
                        <a:defRPr/>
                      </a:pPr>
                      <a:r>
                        <a:rPr lang="es-CO" sz="1300" dirty="0">
                          <a:solidFill>
                            <a:srgbClr val="1F1A34"/>
                          </a:solidFill>
                          <a:effectLst/>
                          <a:latin typeface="Arial" panose="020B0604020202020204" pitchFamily="34" charset="0"/>
                          <a:ea typeface="Calibri"/>
                          <a:cs typeface="Arial" panose="020B0604020202020204" pitchFamily="34" charset="0"/>
                        </a:rPr>
                        <a:t> C) Movilidad</a:t>
                      </a:r>
                      <a:endParaRPr lang="es-ES_tradnl" sz="1300" dirty="0">
                        <a:solidFill>
                          <a:srgbClr val="1F1A34"/>
                        </a:solidFill>
                        <a:effectLst/>
                        <a:latin typeface="Arial" panose="020B0604020202020204" pitchFamily="34" charset="0"/>
                        <a:ea typeface="Calibri"/>
                        <a:cs typeface="Arial" panose="020B0604020202020204" pitchFamily="34" charset="0"/>
                      </a:endParaRPr>
                    </a:p>
                  </a:txBody>
                  <a:tcPr marL="63071" marR="63071"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pPr>
                        <a:spcAft>
                          <a:spcPts val="0"/>
                        </a:spcAft>
                      </a:pPr>
                      <a:r>
                        <a:rPr lang="es-CO" sz="1100" dirty="0">
                          <a:solidFill>
                            <a:srgbClr val="1F1A34"/>
                          </a:solidFill>
                          <a:effectLst/>
                          <a:latin typeface="Arial" panose="020B0604020202020204" pitchFamily="34" charset="0"/>
                          <a:ea typeface="Calibri"/>
                          <a:cs typeface="Arial" panose="020B0604020202020204" pitchFamily="34" charset="0"/>
                        </a:rPr>
                        <a:t>0 = de la cama al sillón</a:t>
                      </a:r>
                    </a:p>
                    <a:p>
                      <a:pPr marL="0" marR="0" indent="0" algn="l" defTabSz="457200" rtl="0" eaLnBrk="1" fontAlgn="auto" latinLnBrk="0" hangingPunct="1">
                        <a:lnSpc>
                          <a:spcPct val="100000"/>
                        </a:lnSpc>
                        <a:spcBef>
                          <a:spcPts val="0"/>
                        </a:spcBef>
                        <a:spcAft>
                          <a:spcPts val="0"/>
                        </a:spcAft>
                        <a:buClrTx/>
                        <a:buSzTx/>
                        <a:buFontTx/>
                        <a:buNone/>
                        <a:tabLst/>
                        <a:defRPr/>
                      </a:pPr>
                      <a:r>
                        <a:rPr lang="es-CO" sz="1100" dirty="0">
                          <a:solidFill>
                            <a:srgbClr val="1F1A34"/>
                          </a:solidFill>
                          <a:effectLst/>
                          <a:latin typeface="Arial" panose="020B0604020202020204" pitchFamily="34" charset="0"/>
                          <a:ea typeface="Calibri"/>
                          <a:cs typeface="Arial" panose="020B0604020202020204" pitchFamily="34" charset="0"/>
                        </a:rPr>
                        <a:t>1 = autonomía en el interior </a:t>
                      </a:r>
                    </a:p>
                    <a:p>
                      <a:pPr marL="0" marR="0" indent="0" algn="l" defTabSz="457200" rtl="0" eaLnBrk="1" fontAlgn="auto" latinLnBrk="0" hangingPunct="1">
                        <a:lnSpc>
                          <a:spcPct val="100000"/>
                        </a:lnSpc>
                        <a:spcBef>
                          <a:spcPts val="0"/>
                        </a:spcBef>
                        <a:spcAft>
                          <a:spcPts val="0"/>
                        </a:spcAft>
                        <a:buClrTx/>
                        <a:buSzTx/>
                        <a:buFontTx/>
                        <a:buNone/>
                        <a:tabLst/>
                        <a:defRPr/>
                      </a:pPr>
                      <a:r>
                        <a:rPr lang="es-CO" sz="1100" dirty="0">
                          <a:solidFill>
                            <a:srgbClr val="1F1A34"/>
                          </a:solidFill>
                          <a:effectLst/>
                          <a:latin typeface="Arial" panose="020B0604020202020204" pitchFamily="34" charset="0"/>
                          <a:ea typeface="Calibri"/>
                          <a:cs typeface="Arial" panose="020B0604020202020204" pitchFamily="34" charset="0"/>
                        </a:rPr>
                        <a:t>2 = sale del domicilio</a:t>
                      </a:r>
                      <a:endParaRPr lang="es-ES_tradnl" sz="1100" dirty="0">
                        <a:solidFill>
                          <a:srgbClr val="1F1A34"/>
                        </a:solidFill>
                        <a:effectLst/>
                        <a:latin typeface="Arial" panose="020B0604020202020204" pitchFamily="34" charset="0"/>
                        <a:ea typeface="Calibri"/>
                        <a:cs typeface="Arial" panose="020B0604020202020204" pitchFamily="34" charset="0"/>
                      </a:endParaRPr>
                    </a:p>
                    <a:p>
                      <a:pPr>
                        <a:spcAft>
                          <a:spcPts val="0"/>
                        </a:spcAft>
                      </a:pPr>
                      <a:endParaRPr lang="es-ES_tradnl" sz="1100" dirty="0">
                        <a:solidFill>
                          <a:srgbClr val="1F1A34"/>
                        </a:solidFill>
                        <a:effectLst/>
                        <a:latin typeface="Arial" panose="020B0604020202020204" pitchFamily="34" charset="0"/>
                        <a:ea typeface="Calibri"/>
                        <a:cs typeface="Arial" panose="020B0604020202020204" pitchFamily="34" charset="0"/>
                      </a:endParaRPr>
                    </a:p>
                  </a:txBody>
                  <a:tcPr marL="63071" marR="63071"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0">
                <a:tc>
                  <a:txBody>
                    <a:bodyPr/>
                    <a:lstStyle/>
                    <a:p>
                      <a:pPr>
                        <a:lnSpc>
                          <a:spcPct val="110000"/>
                        </a:lnSpc>
                        <a:spcAft>
                          <a:spcPts val="0"/>
                        </a:spcAft>
                      </a:pPr>
                      <a:r>
                        <a:rPr lang="es-CO" sz="1300" dirty="0">
                          <a:solidFill>
                            <a:srgbClr val="1F1A34"/>
                          </a:solidFill>
                          <a:effectLst/>
                          <a:latin typeface="Arial" panose="020B0604020202020204" pitchFamily="34" charset="0"/>
                          <a:ea typeface="Calibri"/>
                          <a:cs typeface="Arial" panose="020B0604020202020204" pitchFamily="34" charset="0"/>
                        </a:rPr>
                        <a:t>D) Ha tenido una enfermedad aguda o situación de estrés psicológico en los últimos 3 meses</a:t>
                      </a:r>
                      <a:endParaRPr lang="es-ES_tradnl" sz="1300" dirty="0">
                        <a:solidFill>
                          <a:srgbClr val="1F1A34"/>
                        </a:solidFill>
                        <a:effectLst/>
                        <a:latin typeface="Arial" panose="020B0604020202020204" pitchFamily="34" charset="0"/>
                        <a:ea typeface="Calibri"/>
                        <a:cs typeface="Arial" panose="020B0604020202020204" pitchFamily="34" charset="0"/>
                      </a:endParaRPr>
                    </a:p>
                    <a:p>
                      <a:pPr algn="ctr">
                        <a:lnSpc>
                          <a:spcPct val="110000"/>
                        </a:lnSpc>
                        <a:spcAft>
                          <a:spcPts val="0"/>
                        </a:spcAft>
                      </a:pPr>
                      <a:r>
                        <a:rPr lang="es-CO" sz="1300" dirty="0">
                          <a:solidFill>
                            <a:srgbClr val="1F1A34"/>
                          </a:solidFill>
                          <a:effectLst/>
                          <a:latin typeface="Arial" panose="020B0604020202020204" pitchFamily="34" charset="0"/>
                          <a:ea typeface="Calibri"/>
                          <a:cs typeface="Arial" panose="020B0604020202020204" pitchFamily="34" charset="0"/>
                        </a:rPr>
                        <a:t> </a:t>
                      </a:r>
                      <a:endParaRPr lang="es-ES_tradnl" sz="1300" dirty="0">
                        <a:solidFill>
                          <a:srgbClr val="1F1A34"/>
                        </a:solidFill>
                        <a:effectLst/>
                        <a:latin typeface="Arial" panose="020B0604020202020204" pitchFamily="34" charset="0"/>
                        <a:ea typeface="Calibri"/>
                        <a:cs typeface="Arial" panose="020B0604020202020204" pitchFamily="34" charset="0"/>
                      </a:endParaRPr>
                    </a:p>
                  </a:txBody>
                  <a:tcPr marL="63071" marR="63071"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pPr>
                        <a:spcAft>
                          <a:spcPts val="0"/>
                        </a:spcAft>
                      </a:pPr>
                      <a:r>
                        <a:rPr lang="es-CO" sz="1100" dirty="0">
                          <a:solidFill>
                            <a:srgbClr val="1F1A34"/>
                          </a:solidFill>
                          <a:effectLst/>
                          <a:latin typeface="Arial" panose="020B0604020202020204" pitchFamily="34" charset="0"/>
                          <a:ea typeface="Calibri"/>
                          <a:cs typeface="Arial" panose="020B0604020202020204" pitchFamily="34" charset="0"/>
                        </a:rPr>
                        <a:t>0 = sí </a:t>
                      </a:r>
                    </a:p>
                    <a:p>
                      <a:pPr marL="0" marR="0" indent="0" algn="l" defTabSz="457200" rtl="0" eaLnBrk="1" fontAlgn="auto" latinLnBrk="0" hangingPunct="1">
                        <a:lnSpc>
                          <a:spcPct val="100000"/>
                        </a:lnSpc>
                        <a:spcBef>
                          <a:spcPts val="0"/>
                        </a:spcBef>
                        <a:spcAft>
                          <a:spcPts val="0"/>
                        </a:spcAft>
                        <a:buClrTx/>
                        <a:buSzTx/>
                        <a:buFontTx/>
                        <a:buNone/>
                        <a:tabLst/>
                        <a:defRPr/>
                      </a:pPr>
                      <a:r>
                        <a:rPr lang="es-CO" sz="1100" dirty="0">
                          <a:solidFill>
                            <a:srgbClr val="1F1A34"/>
                          </a:solidFill>
                          <a:effectLst/>
                          <a:latin typeface="Arial" panose="020B0604020202020204" pitchFamily="34" charset="0"/>
                          <a:ea typeface="Calibri"/>
                          <a:cs typeface="Arial" panose="020B0604020202020204" pitchFamily="34" charset="0"/>
                        </a:rPr>
                        <a:t>2 = no</a:t>
                      </a:r>
                      <a:endParaRPr lang="es-ES_tradnl" sz="1100" dirty="0">
                        <a:solidFill>
                          <a:srgbClr val="1F1A34"/>
                        </a:solidFill>
                        <a:effectLst/>
                        <a:latin typeface="Arial" panose="020B0604020202020204" pitchFamily="34" charset="0"/>
                        <a:ea typeface="Calibri"/>
                        <a:cs typeface="Arial" panose="020B0604020202020204" pitchFamily="34" charset="0"/>
                      </a:endParaRPr>
                    </a:p>
                  </a:txBody>
                  <a:tcPr marL="63071" marR="63071"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675">
                <a:tc>
                  <a:txBody>
                    <a:bodyPr/>
                    <a:lstStyle/>
                    <a:p>
                      <a:pPr>
                        <a:lnSpc>
                          <a:spcPct val="110000"/>
                        </a:lnSpc>
                        <a:spcAft>
                          <a:spcPts val="0"/>
                        </a:spcAft>
                      </a:pPr>
                      <a:r>
                        <a:rPr lang="es-CO" sz="1300" dirty="0">
                          <a:solidFill>
                            <a:srgbClr val="1F1A34"/>
                          </a:solidFill>
                          <a:effectLst/>
                          <a:latin typeface="Arial" panose="020B0604020202020204" pitchFamily="34" charset="0"/>
                          <a:ea typeface="Calibri"/>
                          <a:cs typeface="Arial" panose="020B0604020202020204" pitchFamily="34" charset="0"/>
                        </a:rPr>
                        <a:t>E) Problemas neuropsicológicos</a:t>
                      </a:r>
                      <a:endParaRPr lang="es-ES_tradnl" sz="1300" dirty="0">
                        <a:solidFill>
                          <a:srgbClr val="1F1A34"/>
                        </a:solidFill>
                        <a:effectLst/>
                        <a:latin typeface="Arial" panose="020B0604020202020204" pitchFamily="34" charset="0"/>
                        <a:ea typeface="Calibri"/>
                        <a:cs typeface="Arial" panose="020B0604020202020204" pitchFamily="34" charset="0"/>
                      </a:endParaRPr>
                    </a:p>
                  </a:txBody>
                  <a:tcPr marL="63071" marR="63071"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pPr>
                        <a:spcAft>
                          <a:spcPts val="0"/>
                        </a:spcAft>
                      </a:pPr>
                      <a:r>
                        <a:rPr lang="es-CO" sz="1100" dirty="0">
                          <a:solidFill>
                            <a:srgbClr val="1F1A34"/>
                          </a:solidFill>
                          <a:effectLst/>
                          <a:latin typeface="Arial" panose="020B0604020202020204" pitchFamily="34" charset="0"/>
                          <a:ea typeface="Calibri"/>
                          <a:cs typeface="Arial" panose="020B0604020202020204" pitchFamily="34" charset="0"/>
                        </a:rPr>
                        <a:t>0 = demencia o depresión grave</a:t>
                      </a:r>
                    </a:p>
                    <a:p>
                      <a:pPr marL="0" marR="0" indent="0" algn="l" defTabSz="457200" rtl="0" eaLnBrk="1" fontAlgn="auto" latinLnBrk="0" hangingPunct="1">
                        <a:lnSpc>
                          <a:spcPct val="100000"/>
                        </a:lnSpc>
                        <a:spcBef>
                          <a:spcPts val="0"/>
                        </a:spcBef>
                        <a:spcAft>
                          <a:spcPts val="0"/>
                        </a:spcAft>
                        <a:buClrTx/>
                        <a:buSzTx/>
                        <a:buFontTx/>
                        <a:buNone/>
                        <a:tabLst/>
                        <a:defRPr/>
                      </a:pPr>
                      <a:r>
                        <a:rPr lang="es-CO" sz="1100" dirty="0">
                          <a:solidFill>
                            <a:srgbClr val="1F1A34"/>
                          </a:solidFill>
                          <a:effectLst/>
                          <a:latin typeface="Arial" panose="020B0604020202020204" pitchFamily="34" charset="0"/>
                          <a:ea typeface="Calibri"/>
                          <a:cs typeface="Arial" panose="020B0604020202020204" pitchFamily="34" charset="0"/>
                        </a:rPr>
                        <a:t>1 = demencia moderada</a:t>
                      </a:r>
                    </a:p>
                    <a:p>
                      <a:pPr marL="0" marR="0" indent="0" algn="l" defTabSz="457200" rtl="0" eaLnBrk="1" fontAlgn="auto" latinLnBrk="0" hangingPunct="1">
                        <a:lnSpc>
                          <a:spcPct val="100000"/>
                        </a:lnSpc>
                        <a:spcBef>
                          <a:spcPts val="0"/>
                        </a:spcBef>
                        <a:spcAft>
                          <a:spcPts val="0"/>
                        </a:spcAft>
                        <a:buClrTx/>
                        <a:buSzTx/>
                        <a:buFontTx/>
                        <a:buNone/>
                        <a:tabLst/>
                        <a:defRPr/>
                      </a:pPr>
                      <a:r>
                        <a:rPr lang="es-CO" sz="1100" dirty="0">
                          <a:solidFill>
                            <a:srgbClr val="1F1A34"/>
                          </a:solidFill>
                          <a:effectLst/>
                          <a:latin typeface="Arial" panose="020B0604020202020204" pitchFamily="34" charset="0"/>
                          <a:ea typeface="Calibri"/>
                          <a:cs typeface="Arial" panose="020B0604020202020204" pitchFamily="34" charset="0"/>
                        </a:rPr>
                        <a:t>2 = sin problemas psicológicos</a:t>
                      </a:r>
                      <a:endParaRPr lang="es-ES_tradnl" sz="1100" dirty="0">
                        <a:solidFill>
                          <a:srgbClr val="1F1A34"/>
                        </a:solidFill>
                        <a:effectLst/>
                        <a:latin typeface="Arial" panose="020B0604020202020204" pitchFamily="34" charset="0"/>
                        <a:ea typeface="Calibri"/>
                        <a:cs typeface="Arial" panose="020B0604020202020204" pitchFamily="34" charset="0"/>
                      </a:endParaRPr>
                    </a:p>
                  </a:txBody>
                  <a:tcPr marL="63071" marR="63071"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490699">
                <a:tc>
                  <a:txBody>
                    <a:bodyPr/>
                    <a:lstStyle/>
                    <a:p>
                      <a:pPr algn="l">
                        <a:lnSpc>
                          <a:spcPct val="110000"/>
                        </a:lnSpc>
                        <a:spcAft>
                          <a:spcPts val="0"/>
                        </a:spcAft>
                      </a:pPr>
                      <a:r>
                        <a:rPr lang="es-CO" sz="1300" dirty="0">
                          <a:solidFill>
                            <a:srgbClr val="1F1A34"/>
                          </a:solidFill>
                          <a:effectLst/>
                          <a:latin typeface="Arial" panose="020B0604020202020204" pitchFamily="34" charset="0"/>
                          <a:ea typeface="Calibri"/>
                          <a:cs typeface="Arial" panose="020B0604020202020204" pitchFamily="34" charset="0"/>
                        </a:rPr>
                        <a:t>F1) Indice de masa corporal</a:t>
                      </a:r>
                      <a:endParaRPr lang="es-ES_tradnl" sz="1300" dirty="0">
                        <a:solidFill>
                          <a:srgbClr val="1F1A34"/>
                        </a:solidFill>
                        <a:effectLst/>
                        <a:latin typeface="Arial" panose="020B0604020202020204" pitchFamily="34" charset="0"/>
                        <a:ea typeface="Calibri"/>
                        <a:cs typeface="Arial" panose="020B0604020202020204" pitchFamily="34" charset="0"/>
                      </a:endParaRPr>
                    </a:p>
                    <a:p>
                      <a:pPr algn="l">
                        <a:lnSpc>
                          <a:spcPct val="110000"/>
                        </a:lnSpc>
                        <a:spcAft>
                          <a:spcPts val="0"/>
                        </a:spcAft>
                      </a:pPr>
                      <a:r>
                        <a:rPr lang="es-CO" sz="1300" dirty="0">
                          <a:solidFill>
                            <a:srgbClr val="1F1A34"/>
                          </a:solidFill>
                          <a:effectLst/>
                          <a:latin typeface="Arial" panose="020B0604020202020204" pitchFamily="34" charset="0"/>
                          <a:ea typeface="Calibri"/>
                          <a:cs typeface="Arial" panose="020B0604020202020204" pitchFamily="34" charset="0"/>
                        </a:rPr>
                        <a:t>(IMC = peso / (talla)2 en kg/m</a:t>
                      </a:r>
                      <a:r>
                        <a:rPr lang="es-CO" sz="1300" baseline="30000" dirty="0">
                          <a:solidFill>
                            <a:srgbClr val="1F1A34"/>
                          </a:solidFill>
                          <a:effectLst/>
                          <a:latin typeface="Arial" panose="020B0604020202020204" pitchFamily="34" charset="0"/>
                          <a:ea typeface="Calibri"/>
                          <a:cs typeface="Arial" panose="020B0604020202020204" pitchFamily="34" charset="0"/>
                        </a:rPr>
                        <a:t>2</a:t>
                      </a:r>
                      <a:r>
                        <a:rPr lang="es-CO" sz="1300" dirty="0">
                          <a:solidFill>
                            <a:srgbClr val="1F1A34"/>
                          </a:solidFill>
                          <a:effectLst/>
                          <a:latin typeface="Arial" panose="020B0604020202020204" pitchFamily="34" charset="0"/>
                          <a:ea typeface="Calibri"/>
                          <a:cs typeface="Arial" panose="020B0604020202020204" pitchFamily="34" charset="0"/>
                        </a:rPr>
                        <a:t>)</a:t>
                      </a:r>
                      <a:endParaRPr lang="es-ES_tradnl" sz="1300" dirty="0">
                        <a:solidFill>
                          <a:srgbClr val="1F1A34"/>
                        </a:solidFill>
                        <a:effectLst/>
                        <a:latin typeface="Arial" panose="020B0604020202020204" pitchFamily="34" charset="0"/>
                        <a:ea typeface="Calibri"/>
                        <a:cs typeface="Arial" panose="020B0604020202020204" pitchFamily="34" charset="0"/>
                      </a:endParaRPr>
                    </a:p>
                  </a:txBody>
                  <a:tcPr marL="63071" marR="63071"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pPr>
                        <a:spcAft>
                          <a:spcPts val="0"/>
                        </a:spcAft>
                      </a:pPr>
                      <a:r>
                        <a:rPr lang="es-CO" sz="1100" dirty="0">
                          <a:solidFill>
                            <a:srgbClr val="1F1A34"/>
                          </a:solidFill>
                          <a:effectLst/>
                          <a:latin typeface="Arial" panose="020B0604020202020204" pitchFamily="34" charset="0"/>
                          <a:ea typeface="Calibri"/>
                          <a:cs typeface="Arial" panose="020B0604020202020204" pitchFamily="34" charset="0"/>
                        </a:rPr>
                        <a:t>0 = IMC &lt;19</a:t>
                      </a:r>
                    </a:p>
                    <a:p>
                      <a:pPr marL="0" marR="0" indent="0" algn="l" defTabSz="457200" rtl="0" eaLnBrk="1" fontAlgn="auto" latinLnBrk="0" hangingPunct="1">
                        <a:lnSpc>
                          <a:spcPct val="100000"/>
                        </a:lnSpc>
                        <a:spcBef>
                          <a:spcPts val="0"/>
                        </a:spcBef>
                        <a:spcAft>
                          <a:spcPts val="0"/>
                        </a:spcAft>
                        <a:buClrTx/>
                        <a:buSzTx/>
                        <a:buFontTx/>
                        <a:buNone/>
                        <a:tabLst/>
                        <a:defRPr/>
                      </a:pPr>
                      <a:r>
                        <a:rPr lang="es-CO" sz="1100" dirty="0">
                          <a:solidFill>
                            <a:srgbClr val="1F1A34"/>
                          </a:solidFill>
                          <a:effectLst/>
                          <a:latin typeface="Arial" panose="020B0604020202020204" pitchFamily="34" charset="0"/>
                          <a:ea typeface="Calibri"/>
                          <a:cs typeface="Arial" panose="020B0604020202020204" pitchFamily="34" charset="0"/>
                        </a:rPr>
                        <a:t>1 = IMC 19 – 20.9</a:t>
                      </a:r>
                    </a:p>
                    <a:p>
                      <a:pPr marL="0" marR="0" indent="0" algn="l" defTabSz="457200" rtl="0" eaLnBrk="1" fontAlgn="auto" latinLnBrk="0" hangingPunct="1">
                        <a:lnSpc>
                          <a:spcPct val="100000"/>
                        </a:lnSpc>
                        <a:spcBef>
                          <a:spcPts val="0"/>
                        </a:spcBef>
                        <a:spcAft>
                          <a:spcPts val="0"/>
                        </a:spcAft>
                        <a:buClrTx/>
                        <a:buSzTx/>
                        <a:buFontTx/>
                        <a:buNone/>
                        <a:tabLst/>
                        <a:defRPr/>
                      </a:pPr>
                      <a:r>
                        <a:rPr lang="es-CO" sz="1100" dirty="0">
                          <a:solidFill>
                            <a:srgbClr val="1F1A34"/>
                          </a:solidFill>
                          <a:effectLst/>
                          <a:latin typeface="Arial" panose="020B0604020202020204" pitchFamily="34" charset="0"/>
                          <a:ea typeface="Calibri"/>
                          <a:cs typeface="Arial" panose="020B0604020202020204" pitchFamily="34" charset="0"/>
                        </a:rPr>
                        <a:t>2 =  IMC 21 – 23</a:t>
                      </a:r>
                    </a:p>
                    <a:p>
                      <a:pPr marL="0" marR="0" indent="0" algn="l" defTabSz="457200" rtl="0" eaLnBrk="1" fontAlgn="auto" latinLnBrk="0" hangingPunct="1">
                        <a:lnSpc>
                          <a:spcPct val="100000"/>
                        </a:lnSpc>
                        <a:spcBef>
                          <a:spcPts val="0"/>
                        </a:spcBef>
                        <a:spcAft>
                          <a:spcPts val="0"/>
                        </a:spcAft>
                        <a:buClrTx/>
                        <a:buSzTx/>
                        <a:buFontTx/>
                        <a:buNone/>
                        <a:tabLst/>
                        <a:defRPr/>
                      </a:pPr>
                      <a:r>
                        <a:rPr lang="es-CO" sz="1100" dirty="0">
                          <a:solidFill>
                            <a:srgbClr val="1F1A34"/>
                          </a:solidFill>
                          <a:effectLst/>
                          <a:latin typeface="Arial" panose="020B0604020202020204" pitchFamily="34" charset="0"/>
                          <a:ea typeface="Calibri"/>
                          <a:cs typeface="Arial" panose="020B0604020202020204" pitchFamily="34" charset="0"/>
                        </a:rPr>
                        <a:t>3 = IMC &gt; 23</a:t>
                      </a:r>
                      <a:endParaRPr lang="es-ES_tradnl" sz="1100" dirty="0">
                        <a:solidFill>
                          <a:srgbClr val="1F1A34"/>
                        </a:solidFill>
                        <a:effectLst/>
                        <a:latin typeface="Arial" panose="020B0604020202020204" pitchFamily="34" charset="0"/>
                        <a:ea typeface="Calibri"/>
                        <a:cs typeface="Arial" panose="020B0604020202020204" pitchFamily="34" charset="0"/>
                      </a:endParaRPr>
                    </a:p>
                    <a:p>
                      <a:pPr>
                        <a:spcAft>
                          <a:spcPts val="0"/>
                        </a:spcAft>
                      </a:pPr>
                      <a:endParaRPr lang="es-ES_tradnl" sz="1100" dirty="0">
                        <a:solidFill>
                          <a:srgbClr val="1F1A34"/>
                        </a:solidFill>
                        <a:effectLst/>
                        <a:latin typeface="Arial" panose="020B0604020202020204" pitchFamily="34" charset="0"/>
                        <a:ea typeface="Calibri"/>
                        <a:cs typeface="Arial" panose="020B0604020202020204" pitchFamily="34" charset="0"/>
                      </a:endParaRPr>
                    </a:p>
                  </a:txBody>
                  <a:tcPr marL="63071" marR="63071"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196279">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CO" sz="1100" b="1" kern="1200" dirty="0">
                          <a:solidFill>
                            <a:srgbClr val="1F1A34"/>
                          </a:solidFill>
                          <a:effectLst/>
                          <a:latin typeface="+mn-lt"/>
                          <a:ea typeface="+mn-ea"/>
                          <a:cs typeface="+mn-cs"/>
                        </a:rPr>
                        <a:t>SI EL ÍNDICE DE MASA CORPORAL NO ESTÁ DISPONIBLE, POR FAVOR SUSTITUYA LA PREGUNTA F1 CON LA F2.NO CONTESTE LA PREGUNTA F2 SI HA PODIDO CONTESTAR A LA F1.</a:t>
                      </a:r>
                      <a:endParaRPr lang="es-ES_tradnl" sz="1100" kern="1200" dirty="0">
                        <a:solidFill>
                          <a:srgbClr val="1F1A34"/>
                        </a:solidFill>
                        <a:effectLst/>
                        <a:latin typeface="+mn-lt"/>
                        <a:ea typeface="+mn-ea"/>
                        <a:cs typeface="+mn-cs"/>
                      </a:endParaRPr>
                    </a:p>
                  </a:txBody>
                  <a:tcPr marL="63071" marR="63071"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hMerge="1">
                  <a:txBody>
                    <a:bodyPr/>
                    <a:lstStyle/>
                    <a:p>
                      <a:endParaRPr lang="es-ES"/>
                    </a:p>
                  </a:txBody>
                  <a:tcPr/>
                </a:tc>
                <a:extLst>
                  <a:ext uri="{0D108BD9-81ED-4DB2-BD59-A6C34878D82A}">
                    <a16:rowId xmlns:a16="http://schemas.microsoft.com/office/drawing/2014/main" val="10007"/>
                  </a:ext>
                </a:extLst>
              </a:tr>
              <a:tr h="294419">
                <a:tc>
                  <a:txBody>
                    <a:bodyPr/>
                    <a:lstStyle/>
                    <a:p>
                      <a:pPr>
                        <a:spcAft>
                          <a:spcPts val="0"/>
                        </a:spcAft>
                      </a:pPr>
                      <a:r>
                        <a:rPr lang="es-CO" sz="1300" dirty="0">
                          <a:solidFill>
                            <a:srgbClr val="1F1A34"/>
                          </a:solidFill>
                          <a:effectLst/>
                          <a:latin typeface="Arial" panose="020B0604020202020204" pitchFamily="34" charset="0"/>
                          <a:ea typeface="Calibri"/>
                          <a:cs typeface="Arial" panose="020B0604020202020204" pitchFamily="34" charset="0"/>
                        </a:rPr>
                        <a:t>F2) Circunferencia de la pantorrilla </a:t>
                      </a:r>
                      <a:endParaRPr lang="es-ES_tradnl" sz="1300" dirty="0">
                        <a:solidFill>
                          <a:srgbClr val="1F1A34"/>
                        </a:solidFill>
                        <a:effectLst/>
                        <a:latin typeface="Arial" panose="020B0604020202020204" pitchFamily="34" charset="0"/>
                        <a:ea typeface="Calibri"/>
                        <a:cs typeface="Arial" panose="020B0604020202020204" pitchFamily="34" charset="0"/>
                      </a:endParaRPr>
                    </a:p>
                  </a:txBody>
                  <a:tcPr marL="63071" marR="63071"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pPr>
                        <a:spcAft>
                          <a:spcPts val="0"/>
                        </a:spcAft>
                      </a:pPr>
                      <a:r>
                        <a:rPr lang="es-CO" sz="1100" dirty="0">
                          <a:solidFill>
                            <a:srgbClr val="1F1A34"/>
                          </a:solidFill>
                          <a:effectLst/>
                          <a:latin typeface="Arial" panose="020B0604020202020204" pitchFamily="34" charset="0"/>
                          <a:ea typeface="Calibri"/>
                          <a:cs typeface="Arial" panose="020B0604020202020204" pitchFamily="34" charset="0"/>
                        </a:rPr>
                        <a:t>0 = CP &lt; 31cm</a:t>
                      </a:r>
                    </a:p>
                    <a:p>
                      <a:pPr marL="0" marR="0" indent="0" algn="l" defTabSz="457200" rtl="0" eaLnBrk="1" fontAlgn="auto" latinLnBrk="0" hangingPunct="1">
                        <a:lnSpc>
                          <a:spcPct val="100000"/>
                        </a:lnSpc>
                        <a:spcBef>
                          <a:spcPts val="0"/>
                        </a:spcBef>
                        <a:spcAft>
                          <a:spcPts val="0"/>
                        </a:spcAft>
                        <a:buClrTx/>
                        <a:buSzTx/>
                        <a:buFontTx/>
                        <a:buNone/>
                        <a:tabLst/>
                        <a:defRPr/>
                      </a:pPr>
                      <a:r>
                        <a:rPr lang="es-CO" sz="1100" dirty="0">
                          <a:solidFill>
                            <a:srgbClr val="1F1A34"/>
                          </a:solidFill>
                          <a:effectLst/>
                          <a:latin typeface="Arial" panose="020B0604020202020204" pitchFamily="34" charset="0"/>
                          <a:ea typeface="Calibri"/>
                          <a:cs typeface="Arial" panose="020B0604020202020204" pitchFamily="34" charset="0"/>
                        </a:rPr>
                        <a:t>3 = CP &gt; 31cm</a:t>
                      </a:r>
                      <a:endParaRPr lang="es-ES_tradnl" sz="1100" dirty="0">
                        <a:solidFill>
                          <a:srgbClr val="1F1A34"/>
                        </a:solidFill>
                        <a:effectLst/>
                        <a:latin typeface="Arial" panose="020B0604020202020204" pitchFamily="34" charset="0"/>
                        <a:ea typeface="Calibri"/>
                        <a:cs typeface="Arial" panose="020B0604020202020204" pitchFamily="34" charset="0"/>
                      </a:endParaRPr>
                    </a:p>
                    <a:p>
                      <a:pPr>
                        <a:spcAft>
                          <a:spcPts val="0"/>
                        </a:spcAft>
                      </a:pPr>
                      <a:endParaRPr lang="es-ES_tradnl" sz="1100" dirty="0">
                        <a:solidFill>
                          <a:srgbClr val="1F1A34"/>
                        </a:solidFill>
                        <a:effectLst/>
                        <a:latin typeface="Arial" panose="020B0604020202020204" pitchFamily="34" charset="0"/>
                        <a:ea typeface="Calibri"/>
                        <a:cs typeface="Arial" panose="020B0604020202020204" pitchFamily="34" charset="0"/>
                      </a:endParaRPr>
                    </a:p>
                  </a:txBody>
                  <a:tcPr marL="63071" marR="63071"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sp>
        <p:nvSpPr>
          <p:cNvPr id="2" name="Título 1">
            <a:extLst>
              <a:ext uri="{FF2B5EF4-FFF2-40B4-BE49-F238E27FC236}">
                <a16:creationId xmlns:a16="http://schemas.microsoft.com/office/drawing/2014/main" id="{7916D7B3-DDE6-CE45-AE18-58DBE4CC0D74}"/>
              </a:ext>
            </a:extLst>
          </p:cNvPr>
          <p:cNvSpPr>
            <a:spLocks noGrp="1"/>
          </p:cNvSpPr>
          <p:nvPr>
            <p:ph type="title"/>
          </p:nvPr>
        </p:nvSpPr>
        <p:spPr>
          <a:xfrm>
            <a:off x="2545454" y="121381"/>
            <a:ext cx="7019925" cy="841651"/>
          </a:xfrm>
        </p:spPr>
        <p:txBody>
          <a:bodyPr>
            <a:normAutofit/>
          </a:bodyPr>
          <a:lstStyle/>
          <a:p>
            <a:pPr algn="ctr"/>
            <a:r>
              <a:rPr lang="es-CO" sz="3200" b="1" dirty="0">
                <a:solidFill>
                  <a:srgbClr val="1F1A34"/>
                </a:solidFill>
                <a:latin typeface="Arial" panose="020B0604020202020204" pitchFamily="34" charset="0"/>
                <a:cs typeface="Arial" panose="020B0604020202020204" pitchFamily="34" charset="0"/>
              </a:rPr>
              <a:t>Población Geriátrica – MNA - SF</a:t>
            </a:r>
          </a:p>
        </p:txBody>
      </p:sp>
      <p:sp>
        <p:nvSpPr>
          <p:cNvPr id="7" name="Elipse 6">
            <a:extLst>
              <a:ext uri="{FF2B5EF4-FFF2-40B4-BE49-F238E27FC236}">
                <a16:creationId xmlns:a16="http://schemas.microsoft.com/office/drawing/2014/main" id="{1B807DA5-DB19-B247-AA92-DE7B85A573C2}"/>
              </a:ext>
            </a:extLst>
          </p:cNvPr>
          <p:cNvSpPr/>
          <p:nvPr/>
        </p:nvSpPr>
        <p:spPr>
          <a:xfrm>
            <a:off x="1939339" y="808308"/>
            <a:ext cx="5321985" cy="1922013"/>
          </a:xfrm>
          <a:prstGeom prst="ellipse">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a:extLst>
              <a:ext uri="{FF2B5EF4-FFF2-40B4-BE49-F238E27FC236}">
                <a16:creationId xmlns:a16="http://schemas.microsoft.com/office/drawing/2014/main" id="{DDE7A753-7A3E-9E48-B7F5-14CBEA6E4D70}"/>
              </a:ext>
            </a:extLst>
          </p:cNvPr>
          <p:cNvSpPr/>
          <p:nvPr/>
        </p:nvSpPr>
        <p:spPr>
          <a:xfrm>
            <a:off x="2400413" y="2809723"/>
            <a:ext cx="4505212" cy="658791"/>
          </a:xfrm>
          <a:prstGeom prst="rect">
            <a:avLst/>
          </a:prstGeom>
          <a:no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Rectángulo 8">
            <a:extLst>
              <a:ext uri="{FF2B5EF4-FFF2-40B4-BE49-F238E27FC236}">
                <a16:creationId xmlns:a16="http://schemas.microsoft.com/office/drawing/2014/main" id="{ECF4D18A-9D8B-0042-A3DA-140DD6E57305}"/>
              </a:ext>
            </a:extLst>
          </p:cNvPr>
          <p:cNvSpPr/>
          <p:nvPr/>
        </p:nvSpPr>
        <p:spPr>
          <a:xfrm>
            <a:off x="2400414" y="4180480"/>
            <a:ext cx="4505212" cy="509485"/>
          </a:xfrm>
          <a:prstGeom prst="rect">
            <a:avLst/>
          </a:prstGeom>
          <a:no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829132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2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457450" y="52679"/>
            <a:ext cx="7048500" cy="995091"/>
          </a:xfrm>
        </p:spPr>
        <p:txBody>
          <a:bodyPr>
            <a:normAutofit/>
          </a:bodyPr>
          <a:lstStyle/>
          <a:p>
            <a:pPr algn="ctr"/>
            <a:r>
              <a:rPr lang="es-ES" sz="3200" b="1" dirty="0">
                <a:solidFill>
                  <a:srgbClr val="1F1A34"/>
                </a:solidFill>
                <a:latin typeface="Arial" panose="020B0604020202020204" pitchFamily="34" charset="0"/>
                <a:cs typeface="Arial" panose="020B0604020202020204" pitchFamily="34" charset="0"/>
              </a:rPr>
              <a:t>Plan de intervención MNA - SF</a:t>
            </a:r>
          </a:p>
        </p:txBody>
      </p:sp>
      <p:sp>
        <p:nvSpPr>
          <p:cNvPr id="4" name="CuadroTexto 3"/>
          <p:cNvSpPr txBox="1"/>
          <p:nvPr/>
        </p:nvSpPr>
        <p:spPr>
          <a:xfrm>
            <a:off x="9225608" y="1312968"/>
            <a:ext cx="1766473" cy="584775"/>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a:solidFill>
              <a:srgbClr val="1F1A34"/>
            </a:solidFill>
          </a:ln>
          <a:effectLst>
            <a:outerShdw blurRad="50800" dist="38100" dir="16200000" rotWithShape="0">
              <a:prstClr val="black">
                <a:alpha val="40000"/>
              </a:prstClr>
            </a:outerShdw>
          </a:effectLst>
          <a:scene3d>
            <a:camera prst="orthographicFront"/>
            <a:lightRig rig="threePt" dir="t"/>
          </a:scene3d>
          <a:sp3d>
            <a:bevelT w="165100" prst="coolSlant"/>
          </a:sp3d>
        </p:spPr>
        <p:txBody>
          <a:bodyPr wrap="square" rtlCol="0">
            <a:spAutoFit/>
          </a:bodyPr>
          <a:lstStyle/>
          <a:p>
            <a:pPr algn="ctr"/>
            <a:r>
              <a:rPr lang="es-ES" sz="1600" b="1" dirty="0">
                <a:solidFill>
                  <a:srgbClr val="1F1A34"/>
                </a:solidFill>
                <a:latin typeface="Arial" panose="020B0604020202020204" pitchFamily="34" charset="0"/>
                <a:cs typeface="Arial" panose="020B0604020202020204" pitchFamily="34" charset="0"/>
              </a:rPr>
              <a:t>Desnutrición</a:t>
            </a:r>
          </a:p>
          <a:p>
            <a:pPr algn="ctr"/>
            <a:r>
              <a:rPr lang="es-ES" sz="1600" b="1" dirty="0">
                <a:solidFill>
                  <a:srgbClr val="1F1A34"/>
                </a:solidFill>
                <a:latin typeface="Arial" panose="020B0604020202020204" pitchFamily="34" charset="0"/>
                <a:cs typeface="Arial" panose="020B0604020202020204" pitchFamily="34" charset="0"/>
              </a:rPr>
              <a:t>0 - 7 puntos</a:t>
            </a:r>
          </a:p>
        </p:txBody>
      </p:sp>
      <p:sp>
        <p:nvSpPr>
          <p:cNvPr id="5" name="CuadroTexto 4"/>
          <p:cNvSpPr txBox="1"/>
          <p:nvPr/>
        </p:nvSpPr>
        <p:spPr>
          <a:xfrm>
            <a:off x="5125238" y="1312968"/>
            <a:ext cx="2350323" cy="584775"/>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a:solidFill>
              <a:srgbClr val="1F1A34"/>
            </a:solidFill>
          </a:ln>
          <a:scene3d>
            <a:camera prst="orthographicFront"/>
            <a:lightRig rig="threePt" dir="t"/>
          </a:scene3d>
          <a:sp3d>
            <a:bevelT w="165100" prst="coolSlant"/>
          </a:sp3d>
        </p:spPr>
        <p:style>
          <a:lnRef idx="0">
            <a:schemeClr val="accent6"/>
          </a:lnRef>
          <a:fillRef idx="3">
            <a:schemeClr val="accent6"/>
          </a:fillRef>
          <a:effectRef idx="3">
            <a:schemeClr val="accent6"/>
          </a:effectRef>
          <a:fontRef idx="minor">
            <a:schemeClr val="lt1"/>
          </a:fontRef>
        </p:style>
        <p:txBody>
          <a:bodyPr wrap="none" rtlCol="0">
            <a:spAutoFit/>
          </a:bodyPr>
          <a:lstStyle/>
          <a:p>
            <a:pPr algn="ctr"/>
            <a:r>
              <a:rPr lang="es-ES" sz="1600" b="1" dirty="0">
                <a:solidFill>
                  <a:srgbClr val="1F1A34"/>
                </a:solidFill>
                <a:latin typeface="Arial" panose="020B0604020202020204" pitchFamily="34" charset="0"/>
                <a:cs typeface="Arial" panose="020B0604020202020204" pitchFamily="34" charset="0"/>
              </a:rPr>
              <a:t>Riesgo a Desnutrición</a:t>
            </a:r>
          </a:p>
          <a:p>
            <a:pPr algn="ctr"/>
            <a:r>
              <a:rPr lang="es-ES" sz="1600" b="1" dirty="0">
                <a:solidFill>
                  <a:srgbClr val="1F1A34"/>
                </a:solidFill>
                <a:latin typeface="Arial" panose="020B0604020202020204" pitchFamily="34" charset="0"/>
                <a:cs typeface="Arial" panose="020B0604020202020204" pitchFamily="34" charset="0"/>
              </a:rPr>
              <a:t>8 – 11 puntos</a:t>
            </a:r>
          </a:p>
        </p:txBody>
      </p:sp>
      <p:sp>
        <p:nvSpPr>
          <p:cNvPr id="6" name="CuadroTexto 5"/>
          <p:cNvSpPr txBox="1"/>
          <p:nvPr/>
        </p:nvSpPr>
        <p:spPr>
          <a:xfrm>
            <a:off x="1084375" y="1312968"/>
            <a:ext cx="2222662" cy="584775"/>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a:solidFill>
              <a:srgbClr val="1F1A34"/>
            </a:solidFill>
          </a:ln>
          <a:scene3d>
            <a:camera prst="orthographicFront"/>
            <a:lightRig rig="threePt" dir="t"/>
          </a:scene3d>
          <a:sp3d>
            <a:bevelT w="165100" prst="coolSlant"/>
          </a:sp3d>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s-ES" sz="1600" b="1" dirty="0">
                <a:solidFill>
                  <a:srgbClr val="1F1A34"/>
                </a:solidFill>
                <a:latin typeface="Arial" panose="020B0604020202020204" pitchFamily="34" charset="0"/>
                <a:cs typeface="Arial" panose="020B0604020202020204" pitchFamily="34" charset="0"/>
              </a:rPr>
              <a:t>Normal</a:t>
            </a:r>
          </a:p>
          <a:p>
            <a:pPr algn="ctr"/>
            <a:r>
              <a:rPr lang="es-ES" sz="1600" b="1" dirty="0">
                <a:solidFill>
                  <a:srgbClr val="1F1A34"/>
                </a:solidFill>
                <a:latin typeface="Arial" panose="020B0604020202020204" pitchFamily="34" charset="0"/>
                <a:cs typeface="Arial" panose="020B0604020202020204" pitchFamily="34" charset="0"/>
              </a:rPr>
              <a:t>12 - 14 puntos</a:t>
            </a:r>
          </a:p>
        </p:txBody>
      </p:sp>
      <p:sp>
        <p:nvSpPr>
          <p:cNvPr id="7" name="CuadroTexto 6"/>
          <p:cNvSpPr txBox="1"/>
          <p:nvPr/>
        </p:nvSpPr>
        <p:spPr>
          <a:xfrm>
            <a:off x="1084375" y="2973468"/>
            <a:ext cx="2222663" cy="2800767"/>
          </a:xfrm>
          <a:prstGeom prst="rect">
            <a:avLst/>
          </a:prstGeom>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ln w="19050"/>
          <a:effectLst>
            <a:innerShdw blurRad="63500" dist="50800" dir="54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1600" b="1" dirty="0">
                <a:solidFill>
                  <a:srgbClr val="1F1A34"/>
                </a:solidFill>
                <a:latin typeface="Arial" panose="020B0604020202020204" pitchFamily="34" charset="0"/>
                <a:cs typeface="Arial" panose="020B0604020202020204" pitchFamily="34" charset="0"/>
              </a:rPr>
              <a:t>REEVALUACIÓN</a:t>
            </a:r>
          </a:p>
          <a:p>
            <a:pPr>
              <a:buSzPct val="50000"/>
            </a:pPr>
            <a:r>
              <a:rPr lang="es-ES" sz="1600" dirty="0">
                <a:solidFill>
                  <a:srgbClr val="1F1A34"/>
                </a:solidFill>
                <a:latin typeface="Arial" panose="020B0604020202020204" pitchFamily="34" charset="0"/>
                <a:cs typeface="Arial" panose="020B0604020202020204" pitchFamily="34" charset="0"/>
              </a:rPr>
              <a:t>Después de enfermedad Aguda</a:t>
            </a:r>
          </a:p>
          <a:p>
            <a:pPr>
              <a:buSzPct val="50000"/>
            </a:pPr>
            <a:endParaRPr lang="es-ES" sz="1600" dirty="0">
              <a:solidFill>
                <a:srgbClr val="1F1A34"/>
              </a:solidFill>
              <a:latin typeface="Arial" panose="020B0604020202020204" pitchFamily="34" charset="0"/>
              <a:cs typeface="Arial" panose="020B0604020202020204" pitchFamily="34" charset="0"/>
            </a:endParaRPr>
          </a:p>
          <a:p>
            <a:pPr>
              <a:buSzPct val="50000"/>
            </a:pPr>
            <a:r>
              <a:rPr lang="es-ES" sz="1600" dirty="0">
                <a:solidFill>
                  <a:srgbClr val="1F1A34"/>
                </a:solidFill>
                <a:latin typeface="Arial" panose="020B0604020202020204" pitchFamily="34" charset="0"/>
                <a:cs typeface="Arial" panose="020B0604020202020204" pitchFamily="34" charset="0"/>
              </a:rPr>
              <a:t>Una vez al año a quien vive en domicilio</a:t>
            </a:r>
          </a:p>
          <a:p>
            <a:pPr>
              <a:buSzPct val="50000"/>
            </a:pPr>
            <a:endParaRPr lang="es-ES" sz="1600" dirty="0">
              <a:solidFill>
                <a:srgbClr val="1F1A34"/>
              </a:solidFill>
              <a:latin typeface="Arial" panose="020B0604020202020204" pitchFamily="34" charset="0"/>
              <a:cs typeface="Arial" panose="020B0604020202020204" pitchFamily="34" charset="0"/>
            </a:endParaRPr>
          </a:p>
          <a:p>
            <a:pPr>
              <a:buSzPct val="50000"/>
            </a:pPr>
            <a:r>
              <a:rPr lang="es-ES" sz="1600" dirty="0">
                <a:solidFill>
                  <a:srgbClr val="1F1A34"/>
                </a:solidFill>
                <a:latin typeface="Arial" panose="020B0604020202020204" pitchFamily="34" charset="0"/>
                <a:cs typeface="Arial" panose="020B0604020202020204" pitchFamily="34" charset="0"/>
              </a:rPr>
              <a:t>Cada tres meses en residentes de hogares y hospitalizados</a:t>
            </a:r>
          </a:p>
        </p:txBody>
      </p:sp>
      <p:sp>
        <p:nvSpPr>
          <p:cNvPr id="8" name="CuadroTexto 7"/>
          <p:cNvSpPr txBox="1"/>
          <p:nvPr/>
        </p:nvSpPr>
        <p:spPr>
          <a:xfrm>
            <a:off x="4219864" y="2272044"/>
            <a:ext cx="1563248" cy="584775"/>
          </a:xfrm>
          <a:prstGeom prst="rect">
            <a:avLst/>
          </a:prstGeom>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ln w="19050"/>
          <a:effectLst>
            <a:innerShdw blurRad="63500" dist="50800" dir="54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wrap="none" rtlCol="0">
            <a:spAutoFit/>
          </a:bodyPr>
          <a:lstStyle/>
          <a:p>
            <a:pPr algn="ctr"/>
            <a:r>
              <a:rPr lang="es-ES" sz="1600" dirty="0">
                <a:solidFill>
                  <a:srgbClr val="1F1A34"/>
                </a:solidFill>
                <a:latin typeface="Arial" panose="020B0604020202020204" pitchFamily="34" charset="0"/>
                <a:cs typeface="Arial" panose="020B0604020202020204" pitchFamily="34" charset="0"/>
              </a:rPr>
              <a:t>Sin pérdida de </a:t>
            </a:r>
          </a:p>
          <a:p>
            <a:pPr algn="ctr"/>
            <a:r>
              <a:rPr lang="es-ES" sz="1600" dirty="0">
                <a:solidFill>
                  <a:srgbClr val="1F1A34"/>
                </a:solidFill>
                <a:latin typeface="Arial" panose="020B0604020202020204" pitchFamily="34" charset="0"/>
                <a:cs typeface="Arial" panose="020B0604020202020204" pitchFamily="34" charset="0"/>
              </a:rPr>
              <a:t>peso</a:t>
            </a:r>
          </a:p>
        </p:txBody>
      </p:sp>
      <p:sp>
        <p:nvSpPr>
          <p:cNvPr id="9" name="CuadroTexto 8"/>
          <p:cNvSpPr txBox="1"/>
          <p:nvPr/>
        </p:nvSpPr>
        <p:spPr>
          <a:xfrm>
            <a:off x="6718541" y="2304073"/>
            <a:ext cx="1643400" cy="584775"/>
          </a:xfrm>
          <a:prstGeom prst="rect">
            <a:avLst/>
          </a:prstGeom>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ln w="19050"/>
          <a:effectLst>
            <a:innerShdw blurRad="63500" dist="50800" dir="54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wrap="none" rtlCol="0">
            <a:spAutoFit/>
          </a:bodyPr>
          <a:lstStyle/>
          <a:p>
            <a:pPr algn="ctr"/>
            <a:r>
              <a:rPr lang="es-ES" sz="1600" dirty="0">
                <a:solidFill>
                  <a:srgbClr val="1F1A34"/>
                </a:solidFill>
                <a:latin typeface="Arial" panose="020B0604020202020204" pitchFamily="34" charset="0"/>
                <a:cs typeface="Arial" panose="020B0604020202020204" pitchFamily="34" charset="0"/>
              </a:rPr>
              <a:t>Con pérdida de </a:t>
            </a:r>
          </a:p>
          <a:p>
            <a:pPr algn="ctr"/>
            <a:r>
              <a:rPr lang="es-ES" sz="1600" dirty="0">
                <a:solidFill>
                  <a:srgbClr val="1F1A34"/>
                </a:solidFill>
                <a:latin typeface="Arial" panose="020B0604020202020204" pitchFamily="34" charset="0"/>
                <a:cs typeface="Arial" panose="020B0604020202020204" pitchFamily="34" charset="0"/>
              </a:rPr>
              <a:t>peso</a:t>
            </a:r>
          </a:p>
        </p:txBody>
      </p:sp>
      <p:sp>
        <p:nvSpPr>
          <p:cNvPr id="10" name="CuadroTexto 9"/>
          <p:cNvSpPr txBox="1"/>
          <p:nvPr/>
        </p:nvSpPr>
        <p:spPr>
          <a:xfrm>
            <a:off x="4137790" y="3100203"/>
            <a:ext cx="1727397" cy="2062103"/>
          </a:xfrm>
          <a:prstGeom prst="rect">
            <a:avLst/>
          </a:prstGeom>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ln w="19050"/>
          <a:effectLst>
            <a:innerShdw blurRad="63500" dist="50800" dir="54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1600" b="1" dirty="0">
                <a:solidFill>
                  <a:srgbClr val="1F1A34"/>
                </a:solidFill>
                <a:latin typeface="Arial" panose="020B0604020202020204" pitchFamily="34" charset="0"/>
                <a:cs typeface="Arial" panose="020B0604020202020204" pitchFamily="34" charset="0"/>
              </a:rPr>
              <a:t>CONTROL</a:t>
            </a:r>
          </a:p>
          <a:p>
            <a:pPr>
              <a:buSzPct val="50000"/>
            </a:pPr>
            <a:r>
              <a:rPr lang="es-ES" sz="1600" dirty="0">
                <a:solidFill>
                  <a:srgbClr val="1F1A34"/>
                </a:solidFill>
                <a:latin typeface="Arial" panose="020B0604020202020204" pitchFamily="34" charset="0"/>
                <a:cs typeface="Arial" panose="020B0604020202020204" pitchFamily="34" charset="0"/>
              </a:rPr>
              <a:t>Control exhaustivo de peso</a:t>
            </a:r>
          </a:p>
          <a:p>
            <a:pPr>
              <a:buSzPct val="50000"/>
            </a:pPr>
            <a:endParaRPr lang="es-ES" sz="1600" dirty="0">
              <a:solidFill>
                <a:srgbClr val="1F1A34"/>
              </a:solidFill>
              <a:latin typeface="Arial" panose="020B0604020202020204" pitchFamily="34" charset="0"/>
              <a:cs typeface="Arial" panose="020B0604020202020204" pitchFamily="34" charset="0"/>
            </a:endParaRPr>
          </a:p>
          <a:p>
            <a:pPr>
              <a:buSzPct val="50000"/>
            </a:pPr>
            <a:r>
              <a:rPr lang="es-ES" sz="1600" dirty="0">
                <a:solidFill>
                  <a:srgbClr val="1F1A34"/>
                </a:solidFill>
                <a:latin typeface="Arial" panose="020B0604020202020204" pitchFamily="34" charset="0"/>
                <a:cs typeface="Arial" panose="020B0604020202020204" pitchFamily="34" charset="0"/>
              </a:rPr>
              <a:t>Reevaluación cada tres meses</a:t>
            </a:r>
          </a:p>
          <a:p>
            <a:pPr marL="285750" indent="-285750">
              <a:buSzPct val="50000"/>
              <a:buFont typeface="Arial"/>
              <a:buChar char="•"/>
            </a:pPr>
            <a:endParaRPr lang="es-ES" sz="1600" dirty="0">
              <a:solidFill>
                <a:srgbClr val="1F1A34"/>
              </a:solidFill>
              <a:latin typeface="Arial" panose="020B0604020202020204" pitchFamily="34" charset="0"/>
              <a:cs typeface="Arial" panose="020B0604020202020204" pitchFamily="34" charset="0"/>
            </a:endParaRPr>
          </a:p>
        </p:txBody>
      </p:sp>
      <p:sp>
        <p:nvSpPr>
          <p:cNvPr id="11" name="CuadroTexto 10"/>
          <p:cNvSpPr txBox="1"/>
          <p:nvPr/>
        </p:nvSpPr>
        <p:spPr>
          <a:xfrm>
            <a:off x="6619562" y="3132231"/>
            <a:ext cx="1841354" cy="2800767"/>
          </a:xfrm>
          <a:prstGeom prst="rect">
            <a:avLst/>
          </a:prstGeom>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ln w="19050"/>
          <a:effectLst>
            <a:innerShdw blurRad="63500" dist="50800" dir="54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1600" b="1" dirty="0">
                <a:solidFill>
                  <a:srgbClr val="1F1A34"/>
                </a:solidFill>
                <a:latin typeface="Arial" panose="020B0604020202020204" pitchFamily="34" charset="0"/>
                <a:cs typeface="Arial" panose="020B0604020202020204" pitchFamily="34" charset="0"/>
              </a:rPr>
              <a:t>TRATAMIENTO</a:t>
            </a:r>
            <a:endParaRPr lang="es-ES" sz="1600" dirty="0">
              <a:solidFill>
                <a:srgbClr val="1F1A34"/>
              </a:solidFill>
              <a:latin typeface="Arial" panose="020B0604020202020204" pitchFamily="34" charset="0"/>
              <a:cs typeface="Arial" panose="020B0604020202020204" pitchFamily="34" charset="0"/>
            </a:endParaRPr>
          </a:p>
          <a:p>
            <a:pPr>
              <a:buSzPct val="50000"/>
            </a:pPr>
            <a:r>
              <a:rPr lang="es-ES" sz="1600" dirty="0">
                <a:solidFill>
                  <a:srgbClr val="1F1A34"/>
                </a:solidFill>
                <a:latin typeface="Arial" panose="020B0604020202020204" pitchFamily="34" charset="0"/>
                <a:cs typeface="Arial" panose="020B0604020202020204" pitchFamily="34" charset="0"/>
              </a:rPr>
              <a:t>Enriquecimiento de la dieta</a:t>
            </a:r>
          </a:p>
          <a:p>
            <a:pPr>
              <a:buSzPct val="50000"/>
            </a:pPr>
            <a:endParaRPr lang="es-ES" sz="1600" dirty="0">
              <a:solidFill>
                <a:srgbClr val="1F1A34"/>
              </a:solidFill>
              <a:latin typeface="Arial" panose="020B0604020202020204" pitchFamily="34" charset="0"/>
              <a:cs typeface="Arial" panose="020B0604020202020204" pitchFamily="34" charset="0"/>
            </a:endParaRPr>
          </a:p>
          <a:p>
            <a:pPr>
              <a:buSzPct val="50000"/>
            </a:pPr>
            <a:r>
              <a:rPr lang="es-ES" sz="1600" dirty="0">
                <a:solidFill>
                  <a:srgbClr val="1F1A34"/>
                </a:solidFill>
                <a:latin typeface="Arial" panose="020B0604020202020204" pitchFamily="34" charset="0"/>
                <a:cs typeface="Arial" panose="020B0604020202020204" pitchFamily="34" charset="0"/>
              </a:rPr>
              <a:t>Suplementos nutricionales (400 kcal/día)</a:t>
            </a:r>
          </a:p>
          <a:p>
            <a:pPr>
              <a:buSzPct val="50000"/>
            </a:pPr>
            <a:endParaRPr lang="es-ES" sz="1600" dirty="0">
              <a:solidFill>
                <a:srgbClr val="1F1A34"/>
              </a:solidFill>
              <a:latin typeface="Arial" panose="020B0604020202020204" pitchFamily="34" charset="0"/>
              <a:cs typeface="Arial" panose="020B0604020202020204" pitchFamily="34" charset="0"/>
            </a:endParaRPr>
          </a:p>
          <a:p>
            <a:pPr>
              <a:buSzPct val="50000"/>
            </a:pPr>
            <a:r>
              <a:rPr lang="es-ES" sz="1600" dirty="0">
                <a:solidFill>
                  <a:srgbClr val="1F1A34"/>
                </a:solidFill>
                <a:latin typeface="Arial" panose="020B0604020202020204" pitchFamily="34" charset="0"/>
                <a:cs typeface="Arial" panose="020B0604020202020204" pitchFamily="34" charset="0"/>
              </a:rPr>
              <a:t>Control exhaustivo de peso</a:t>
            </a:r>
          </a:p>
        </p:txBody>
      </p:sp>
      <p:sp>
        <p:nvSpPr>
          <p:cNvPr id="12" name="CuadroTexto 11"/>
          <p:cNvSpPr txBox="1"/>
          <p:nvPr/>
        </p:nvSpPr>
        <p:spPr>
          <a:xfrm>
            <a:off x="9225608" y="3012911"/>
            <a:ext cx="1841460" cy="2800767"/>
          </a:xfrm>
          <a:prstGeom prst="rect">
            <a:avLst/>
          </a:prstGeom>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ln w="19050"/>
          <a:effectLst>
            <a:innerShdw blurRad="63500" dist="50800" dir="54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1600" b="1" dirty="0">
                <a:solidFill>
                  <a:srgbClr val="1F1A34"/>
                </a:solidFill>
                <a:latin typeface="Arial" panose="020B0604020202020204" pitchFamily="34" charset="0"/>
                <a:cs typeface="Arial" panose="020B0604020202020204" pitchFamily="34" charset="0"/>
              </a:rPr>
              <a:t>TRATAMIENTO</a:t>
            </a:r>
          </a:p>
          <a:p>
            <a:pPr>
              <a:buSzPct val="50000"/>
            </a:pPr>
            <a:r>
              <a:rPr lang="es-ES" sz="1600" dirty="0">
                <a:solidFill>
                  <a:srgbClr val="1F1A34"/>
                </a:solidFill>
                <a:latin typeface="Arial" panose="020B0604020202020204" pitchFamily="34" charset="0"/>
                <a:cs typeface="Arial" panose="020B0604020202020204" pitchFamily="34" charset="0"/>
              </a:rPr>
              <a:t>Suplementos nutricionales (400 - 600 kcal/día)</a:t>
            </a:r>
          </a:p>
          <a:p>
            <a:pPr>
              <a:buSzPct val="50000"/>
            </a:pPr>
            <a:endParaRPr lang="es-ES" sz="1600" dirty="0">
              <a:solidFill>
                <a:srgbClr val="1F1A34"/>
              </a:solidFill>
              <a:latin typeface="Arial" panose="020B0604020202020204" pitchFamily="34" charset="0"/>
              <a:cs typeface="Arial" panose="020B0604020202020204" pitchFamily="34" charset="0"/>
            </a:endParaRPr>
          </a:p>
          <a:p>
            <a:pPr>
              <a:buSzPct val="50000"/>
            </a:pPr>
            <a:r>
              <a:rPr lang="es-ES" sz="1600" dirty="0">
                <a:solidFill>
                  <a:srgbClr val="1F1A34"/>
                </a:solidFill>
                <a:latin typeface="Arial" panose="020B0604020202020204" pitchFamily="34" charset="0"/>
                <a:cs typeface="Arial" panose="020B0604020202020204" pitchFamily="34" charset="0"/>
              </a:rPr>
              <a:t>Enriquecimiento de la dieta</a:t>
            </a:r>
          </a:p>
          <a:p>
            <a:pPr>
              <a:buSzPct val="50000"/>
            </a:pPr>
            <a:endParaRPr lang="es-ES" sz="1600" dirty="0">
              <a:solidFill>
                <a:srgbClr val="1F1A34"/>
              </a:solidFill>
              <a:latin typeface="Arial" panose="020B0604020202020204" pitchFamily="34" charset="0"/>
              <a:cs typeface="Arial" panose="020B0604020202020204" pitchFamily="34" charset="0"/>
            </a:endParaRPr>
          </a:p>
          <a:p>
            <a:pPr>
              <a:buSzPct val="50000"/>
            </a:pPr>
            <a:r>
              <a:rPr lang="es-ES" sz="1600" dirty="0">
                <a:solidFill>
                  <a:srgbClr val="1F1A34"/>
                </a:solidFill>
                <a:latin typeface="Arial" panose="020B0604020202020204" pitchFamily="34" charset="0"/>
                <a:cs typeface="Arial" panose="020B0604020202020204" pitchFamily="34" charset="0"/>
              </a:rPr>
              <a:t>Control exhaustivo de peso</a:t>
            </a:r>
          </a:p>
        </p:txBody>
      </p:sp>
      <p:cxnSp>
        <p:nvCxnSpPr>
          <p:cNvPr id="16" name="Conector recto de flecha 15"/>
          <p:cNvCxnSpPr>
            <a:cxnSpLocks/>
            <a:stCxn id="4" idx="2"/>
            <a:endCxn id="12" idx="0"/>
          </p:cNvCxnSpPr>
          <p:nvPr/>
        </p:nvCxnSpPr>
        <p:spPr>
          <a:xfrm>
            <a:off x="10108845" y="1897743"/>
            <a:ext cx="37493" cy="1115168"/>
          </a:xfrm>
          <a:prstGeom prst="straightConnector1">
            <a:avLst/>
          </a:prstGeom>
          <a:ln w="19050">
            <a:solidFill>
              <a:srgbClr val="1F1A34"/>
            </a:solidFill>
            <a:tailEnd type="arrow"/>
          </a:ln>
        </p:spPr>
        <p:style>
          <a:lnRef idx="2">
            <a:schemeClr val="accent2"/>
          </a:lnRef>
          <a:fillRef idx="0">
            <a:schemeClr val="accent2"/>
          </a:fillRef>
          <a:effectRef idx="1">
            <a:schemeClr val="accent2"/>
          </a:effectRef>
          <a:fontRef idx="minor">
            <a:schemeClr val="tx1"/>
          </a:fontRef>
        </p:style>
      </p:cxnSp>
      <p:cxnSp>
        <p:nvCxnSpPr>
          <p:cNvPr id="17" name="Conector recto de flecha 16"/>
          <p:cNvCxnSpPr>
            <a:stCxn id="8" idx="2"/>
            <a:endCxn id="10" idx="0"/>
          </p:cNvCxnSpPr>
          <p:nvPr/>
        </p:nvCxnSpPr>
        <p:spPr>
          <a:xfrm>
            <a:off x="5001488" y="2856819"/>
            <a:ext cx="1" cy="243384"/>
          </a:xfrm>
          <a:prstGeom prst="straightConnector1">
            <a:avLst/>
          </a:prstGeom>
          <a:ln w="19050">
            <a:solidFill>
              <a:srgbClr val="1F1A34"/>
            </a:solidFill>
            <a:tailEnd type="arrow"/>
          </a:ln>
        </p:spPr>
        <p:style>
          <a:lnRef idx="2">
            <a:schemeClr val="accent3"/>
          </a:lnRef>
          <a:fillRef idx="0">
            <a:schemeClr val="accent3"/>
          </a:fillRef>
          <a:effectRef idx="1">
            <a:schemeClr val="accent3"/>
          </a:effectRef>
          <a:fontRef idx="minor">
            <a:schemeClr val="tx1"/>
          </a:fontRef>
        </p:style>
      </p:cxnSp>
      <p:cxnSp>
        <p:nvCxnSpPr>
          <p:cNvPr id="18" name="Conector recto de flecha 17"/>
          <p:cNvCxnSpPr>
            <a:stCxn id="9" idx="2"/>
            <a:endCxn id="11" idx="0"/>
          </p:cNvCxnSpPr>
          <p:nvPr/>
        </p:nvCxnSpPr>
        <p:spPr>
          <a:xfrm flipH="1">
            <a:off x="7540239" y="2888848"/>
            <a:ext cx="2" cy="243383"/>
          </a:xfrm>
          <a:prstGeom prst="straightConnector1">
            <a:avLst/>
          </a:prstGeom>
          <a:ln w="19050">
            <a:solidFill>
              <a:srgbClr val="1F1A34"/>
            </a:solidFill>
            <a:tailEnd type="arrow"/>
          </a:ln>
        </p:spPr>
        <p:style>
          <a:lnRef idx="2">
            <a:schemeClr val="accent3"/>
          </a:lnRef>
          <a:fillRef idx="0">
            <a:schemeClr val="accent3"/>
          </a:fillRef>
          <a:effectRef idx="1">
            <a:schemeClr val="accent3"/>
          </a:effectRef>
          <a:fontRef idx="minor">
            <a:schemeClr val="tx1"/>
          </a:fontRef>
        </p:style>
      </p:cxnSp>
      <p:sp>
        <p:nvSpPr>
          <p:cNvPr id="3" name="Rectángulo 2"/>
          <p:cNvSpPr/>
          <p:nvPr/>
        </p:nvSpPr>
        <p:spPr>
          <a:xfrm>
            <a:off x="965648" y="6057061"/>
            <a:ext cx="10218167" cy="400110"/>
          </a:xfrm>
          <a:prstGeom prst="rect">
            <a:avLst/>
          </a:prstGeom>
          <a:noFill/>
        </p:spPr>
        <p:txBody>
          <a:bodyPr wrap="square">
            <a:spAutoFit/>
          </a:bodyPr>
          <a:lstStyle/>
          <a:p>
            <a:r>
              <a:rPr lang="es-ES" sz="1000" b="1" i="1" dirty="0" err="1">
                <a:solidFill>
                  <a:schemeClr val="bg2">
                    <a:lumMod val="50000"/>
                  </a:schemeClr>
                </a:solidFill>
                <a:latin typeface="Arial" panose="020B0604020202020204" pitchFamily="34" charset="0"/>
                <a:cs typeface="Arial" panose="020B0604020202020204" pitchFamily="34" charset="0"/>
              </a:rPr>
              <a:t>Rubenstein</a:t>
            </a:r>
            <a:r>
              <a:rPr lang="es-ES" sz="1000" b="1" i="1" dirty="0">
                <a:solidFill>
                  <a:schemeClr val="bg2">
                    <a:lumMod val="50000"/>
                  </a:schemeClr>
                </a:solidFill>
                <a:latin typeface="Arial" panose="020B0604020202020204" pitchFamily="34" charset="0"/>
                <a:cs typeface="Arial" panose="020B0604020202020204" pitchFamily="34" charset="0"/>
              </a:rPr>
              <a:t> LZ, </a:t>
            </a:r>
            <a:r>
              <a:rPr lang="es-ES" sz="1000" b="1" i="1" dirty="0" err="1">
                <a:solidFill>
                  <a:schemeClr val="bg2">
                    <a:lumMod val="50000"/>
                  </a:schemeClr>
                </a:solidFill>
                <a:latin typeface="Arial" panose="020B0604020202020204" pitchFamily="34" charset="0"/>
                <a:cs typeface="Arial" panose="020B0604020202020204" pitchFamily="34" charset="0"/>
              </a:rPr>
              <a:t>Harker</a:t>
            </a:r>
            <a:r>
              <a:rPr lang="es-ES" sz="1000" b="1" i="1" dirty="0">
                <a:solidFill>
                  <a:schemeClr val="bg2">
                    <a:lumMod val="50000"/>
                  </a:schemeClr>
                </a:solidFill>
                <a:latin typeface="Arial" panose="020B0604020202020204" pitchFamily="34" charset="0"/>
                <a:cs typeface="Arial" panose="020B0604020202020204" pitchFamily="34" charset="0"/>
              </a:rPr>
              <a:t> JO, Salva A, </a:t>
            </a:r>
            <a:r>
              <a:rPr lang="es-ES" sz="1000" b="1" i="1" dirty="0" err="1">
                <a:solidFill>
                  <a:schemeClr val="bg2">
                    <a:lumMod val="50000"/>
                  </a:schemeClr>
                </a:solidFill>
                <a:latin typeface="Arial" panose="020B0604020202020204" pitchFamily="34" charset="0"/>
                <a:cs typeface="Arial" panose="020B0604020202020204" pitchFamily="34" charset="0"/>
              </a:rPr>
              <a:t>Guigoz</a:t>
            </a:r>
            <a:r>
              <a:rPr lang="es-ES" sz="1000" b="1" i="1" dirty="0">
                <a:solidFill>
                  <a:schemeClr val="bg2">
                    <a:lumMod val="50000"/>
                  </a:schemeClr>
                </a:solidFill>
                <a:latin typeface="Arial" panose="020B0604020202020204" pitchFamily="34" charset="0"/>
                <a:cs typeface="Arial" panose="020B0604020202020204" pitchFamily="34" charset="0"/>
              </a:rPr>
              <a:t> Y, </a:t>
            </a:r>
            <a:r>
              <a:rPr lang="es-ES" sz="1000" b="1" i="1" dirty="0" err="1">
                <a:solidFill>
                  <a:schemeClr val="bg2">
                    <a:lumMod val="50000"/>
                  </a:schemeClr>
                </a:solidFill>
                <a:latin typeface="Arial" panose="020B0604020202020204" pitchFamily="34" charset="0"/>
                <a:cs typeface="Arial" panose="020B0604020202020204" pitchFamily="34" charset="0"/>
              </a:rPr>
              <a:t>Vellas</a:t>
            </a:r>
            <a:r>
              <a:rPr lang="es-ES" sz="1000" b="1" i="1" dirty="0">
                <a:solidFill>
                  <a:schemeClr val="bg2">
                    <a:lumMod val="50000"/>
                  </a:schemeClr>
                </a:solidFill>
                <a:latin typeface="Arial" panose="020B0604020202020204" pitchFamily="34" charset="0"/>
                <a:cs typeface="Arial" panose="020B0604020202020204" pitchFamily="34" charset="0"/>
              </a:rPr>
              <a:t> B. </a:t>
            </a:r>
            <a:r>
              <a:rPr lang="es-ES" sz="1000" b="1" i="1" dirty="0" err="1">
                <a:solidFill>
                  <a:schemeClr val="bg2">
                    <a:lumMod val="50000"/>
                  </a:schemeClr>
                </a:solidFill>
                <a:latin typeface="Arial" panose="020B0604020202020204" pitchFamily="34" charset="0"/>
                <a:cs typeface="Arial" panose="020B0604020202020204" pitchFamily="34" charset="0"/>
              </a:rPr>
              <a:t>Screening</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for</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Undernutrition</a:t>
            </a:r>
            <a:r>
              <a:rPr lang="es-ES" sz="1000" b="1" i="1" dirty="0">
                <a:solidFill>
                  <a:schemeClr val="bg2">
                    <a:lumMod val="50000"/>
                  </a:schemeClr>
                </a:solidFill>
                <a:latin typeface="Arial" panose="020B0604020202020204" pitchFamily="34" charset="0"/>
                <a:cs typeface="Arial" panose="020B0604020202020204" pitchFamily="34" charset="0"/>
              </a:rPr>
              <a:t> in </a:t>
            </a:r>
            <a:r>
              <a:rPr lang="es-ES" sz="1000" b="1" i="1" dirty="0" err="1">
                <a:solidFill>
                  <a:schemeClr val="bg2">
                    <a:lumMod val="50000"/>
                  </a:schemeClr>
                </a:solidFill>
                <a:latin typeface="Arial" panose="020B0604020202020204" pitchFamily="34" charset="0"/>
                <a:cs typeface="Arial" panose="020B0604020202020204" pitchFamily="34" charset="0"/>
              </a:rPr>
              <a:t>Geriatric</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Practice</a:t>
            </a:r>
            <a:r>
              <a:rPr lang="es-ES" sz="1000" b="1" i="1" dirty="0">
                <a:solidFill>
                  <a:schemeClr val="bg2">
                    <a:lumMod val="50000"/>
                  </a:schemeClr>
                </a:solidFill>
                <a:latin typeface="Arial" panose="020B0604020202020204" pitchFamily="34" charset="0"/>
                <a:cs typeface="Arial" panose="020B0604020202020204" pitchFamily="34" charset="0"/>
              </a:rPr>
              <a:t> : </a:t>
            </a:r>
            <a:r>
              <a:rPr lang="es-ES" sz="1000" b="1" i="1" dirty="0" err="1">
                <a:solidFill>
                  <a:schemeClr val="bg2">
                    <a:lumMod val="50000"/>
                  </a:schemeClr>
                </a:solidFill>
                <a:latin typeface="Arial" panose="020B0604020202020204" pitchFamily="34" charset="0"/>
                <a:cs typeface="Arial" panose="020B0604020202020204" pitchFamily="34" charset="0"/>
              </a:rPr>
              <a:t>Developing</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the</a:t>
            </a:r>
            <a:r>
              <a:rPr lang="es-ES" sz="1000" b="1" i="1" dirty="0">
                <a:solidFill>
                  <a:schemeClr val="bg2">
                    <a:lumMod val="50000"/>
                  </a:schemeClr>
                </a:solidFill>
                <a:latin typeface="Arial" panose="020B0604020202020204" pitchFamily="34" charset="0"/>
                <a:cs typeface="Arial" panose="020B0604020202020204" pitchFamily="34" charset="0"/>
              </a:rPr>
              <a:t> Short-</a:t>
            </a:r>
            <a:r>
              <a:rPr lang="es-ES" sz="1000" b="1" i="1" dirty="0" err="1">
                <a:solidFill>
                  <a:schemeClr val="bg2">
                    <a:lumMod val="50000"/>
                  </a:schemeClr>
                </a:solidFill>
                <a:latin typeface="Arial" panose="020B0604020202020204" pitchFamily="34" charset="0"/>
                <a:cs typeface="Arial" panose="020B0604020202020204" pitchFamily="34" charset="0"/>
              </a:rPr>
              <a:t>Form</a:t>
            </a:r>
            <a:r>
              <a:rPr lang="es-ES" sz="1000" b="1" i="1" dirty="0">
                <a:solidFill>
                  <a:schemeClr val="bg2">
                    <a:lumMod val="50000"/>
                  </a:schemeClr>
                </a:solidFill>
                <a:latin typeface="Arial" panose="020B0604020202020204" pitchFamily="34" charset="0"/>
                <a:cs typeface="Arial" panose="020B0604020202020204" pitchFamily="34" charset="0"/>
              </a:rPr>
              <a:t> Mini </a:t>
            </a:r>
            <a:r>
              <a:rPr lang="es-ES" sz="1000" b="1" i="1" dirty="0" err="1">
                <a:solidFill>
                  <a:schemeClr val="bg2">
                    <a:lumMod val="50000"/>
                  </a:schemeClr>
                </a:solidFill>
                <a:latin typeface="Arial" panose="020B0604020202020204" pitchFamily="34" charset="0"/>
                <a:cs typeface="Arial" panose="020B0604020202020204" pitchFamily="34" charset="0"/>
              </a:rPr>
              <a:t>Nutritional</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Assessment</a:t>
            </a:r>
            <a:r>
              <a:rPr lang="es-ES" sz="1000" b="1" i="1" dirty="0">
                <a:solidFill>
                  <a:schemeClr val="bg2">
                    <a:lumMod val="50000"/>
                  </a:schemeClr>
                </a:solidFill>
                <a:latin typeface="Arial" panose="020B0604020202020204" pitchFamily="34" charset="0"/>
                <a:cs typeface="Arial" panose="020B0604020202020204" pitchFamily="34" charset="0"/>
              </a:rPr>
              <a:t> (MNA- SF). J. </a:t>
            </a:r>
            <a:r>
              <a:rPr lang="es-ES" sz="1000" b="1" i="1" dirty="0" err="1">
                <a:solidFill>
                  <a:schemeClr val="bg2">
                    <a:lumMod val="50000"/>
                  </a:schemeClr>
                </a:solidFill>
                <a:latin typeface="Arial" panose="020B0604020202020204" pitchFamily="34" charset="0"/>
                <a:cs typeface="Arial" panose="020B0604020202020204" pitchFamily="34" charset="0"/>
              </a:rPr>
              <a:t>Geront</a:t>
            </a:r>
            <a:r>
              <a:rPr lang="es-ES" sz="1000" b="1" i="1" dirty="0">
                <a:solidFill>
                  <a:schemeClr val="bg2">
                    <a:lumMod val="50000"/>
                  </a:schemeClr>
                </a:solidFill>
                <a:latin typeface="Arial" panose="020B0604020202020204" pitchFamily="34" charset="0"/>
                <a:cs typeface="Arial" panose="020B0604020202020204" pitchFamily="34" charset="0"/>
              </a:rPr>
              <a:t> 2001 </a:t>
            </a:r>
          </a:p>
        </p:txBody>
      </p:sp>
      <p:cxnSp>
        <p:nvCxnSpPr>
          <p:cNvPr id="25" name="Conector recto de flecha 24">
            <a:extLst>
              <a:ext uri="{FF2B5EF4-FFF2-40B4-BE49-F238E27FC236}">
                <a16:creationId xmlns:a16="http://schemas.microsoft.com/office/drawing/2014/main" id="{EB21D51C-CB4A-CB44-9585-2F24E917A299}"/>
              </a:ext>
            </a:extLst>
          </p:cNvPr>
          <p:cNvCxnSpPr>
            <a:stCxn id="6" idx="2"/>
            <a:endCxn id="7" idx="0"/>
          </p:cNvCxnSpPr>
          <p:nvPr/>
        </p:nvCxnSpPr>
        <p:spPr>
          <a:xfrm>
            <a:off x="2195706" y="1897743"/>
            <a:ext cx="1" cy="1075725"/>
          </a:xfrm>
          <a:prstGeom prst="straightConnector1">
            <a:avLst/>
          </a:prstGeom>
          <a:ln w="19050">
            <a:solidFill>
              <a:srgbClr val="1F1A3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ector angular 29">
            <a:extLst>
              <a:ext uri="{FF2B5EF4-FFF2-40B4-BE49-F238E27FC236}">
                <a16:creationId xmlns:a16="http://schemas.microsoft.com/office/drawing/2014/main" id="{F0653A59-C3B7-0840-8559-012A3F982A02}"/>
              </a:ext>
            </a:extLst>
          </p:cNvPr>
          <p:cNvCxnSpPr>
            <a:stCxn id="5" idx="3"/>
          </p:cNvCxnSpPr>
          <p:nvPr/>
        </p:nvCxnSpPr>
        <p:spPr>
          <a:xfrm>
            <a:off x="7475561" y="1605356"/>
            <a:ext cx="341663" cy="666688"/>
          </a:xfrm>
          <a:prstGeom prst="bentConnector2">
            <a:avLst/>
          </a:prstGeom>
          <a:ln>
            <a:solidFill>
              <a:srgbClr val="1F1A34"/>
            </a:solidFill>
            <a:tailEnd type="triangle"/>
          </a:ln>
        </p:spPr>
        <p:style>
          <a:lnRef idx="3">
            <a:schemeClr val="accent4"/>
          </a:lnRef>
          <a:fillRef idx="0">
            <a:schemeClr val="accent4"/>
          </a:fillRef>
          <a:effectRef idx="2">
            <a:schemeClr val="accent4"/>
          </a:effectRef>
          <a:fontRef idx="minor">
            <a:schemeClr val="tx1"/>
          </a:fontRef>
        </p:style>
      </p:cxnSp>
      <p:cxnSp>
        <p:nvCxnSpPr>
          <p:cNvPr id="32" name="Conector angular 31">
            <a:extLst>
              <a:ext uri="{FF2B5EF4-FFF2-40B4-BE49-F238E27FC236}">
                <a16:creationId xmlns:a16="http://schemas.microsoft.com/office/drawing/2014/main" id="{4526872E-242C-6845-8D28-BC574487A399}"/>
              </a:ext>
            </a:extLst>
          </p:cNvPr>
          <p:cNvCxnSpPr>
            <a:cxnSpLocks/>
            <a:stCxn id="5" idx="1"/>
          </p:cNvCxnSpPr>
          <p:nvPr/>
        </p:nvCxnSpPr>
        <p:spPr>
          <a:xfrm rot="10800000" flipV="1">
            <a:off x="4573500" y="1605355"/>
            <a:ext cx="551738" cy="638087"/>
          </a:xfrm>
          <a:prstGeom prst="bentConnector2">
            <a:avLst/>
          </a:prstGeom>
          <a:ln w="19050">
            <a:solidFill>
              <a:srgbClr val="1F1A3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328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356366-6ECA-A143-A521-BF72DC055091}"/>
              </a:ext>
            </a:extLst>
          </p:cNvPr>
          <p:cNvSpPr>
            <a:spLocks noGrp="1"/>
          </p:cNvSpPr>
          <p:nvPr>
            <p:ph type="title"/>
          </p:nvPr>
        </p:nvSpPr>
        <p:spPr>
          <a:xfrm>
            <a:off x="0" y="268687"/>
            <a:ext cx="12192000" cy="969420"/>
          </a:xfrm>
        </p:spPr>
        <p:txBody>
          <a:bodyPr>
            <a:normAutofit/>
          </a:bodyPr>
          <a:lstStyle/>
          <a:p>
            <a:pPr algn="ctr"/>
            <a:r>
              <a:rPr lang="es-CO" sz="3200" b="1" dirty="0">
                <a:solidFill>
                  <a:srgbClr val="1F1A34"/>
                </a:solidFill>
                <a:latin typeface="Arial" panose="020B0604020202020204" pitchFamily="34" charset="0"/>
                <a:cs typeface="Arial" panose="020B0604020202020204" pitchFamily="34" charset="0"/>
              </a:rPr>
              <a:t>Paciente en Cuidado Intensivo –</a:t>
            </a:r>
            <a:br>
              <a:rPr lang="es-CO" sz="3200" b="1" dirty="0">
                <a:solidFill>
                  <a:srgbClr val="1F1A34"/>
                </a:solidFill>
                <a:latin typeface="Arial" panose="020B0604020202020204" pitchFamily="34" charset="0"/>
                <a:cs typeface="Arial" panose="020B0604020202020204" pitchFamily="34" charset="0"/>
              </a:rPr>
            </a:br>
            <a:r>
              <a:rPr lang="es-CO" sz="3200" b="1" dirty="0">
                <a:solidFill>
                  <a:srgbClr val="1F1A34"/>
                </a:solidFill>
                <a:latin typeface="Arial" panose="020B0604020202020204" pitchFamily="34" charset="0"/>
                <a:cs typeface="Arial" panose="020B0604020202020204" pitchFamily="34" charset="0"/>
              </a:rPr>
              <a:t>NUTRIC SCORE</a:t>
            </a:r>
          </a:p>
        </p:txBody>
      </p:sp>
      <p:graphicFrame>
        <p:nvGraphicFramePr>
          <p:cNvPr id="5" name="Tabla 4">
            <a:extLst>
              <a:ext uri="{FF2B5EF4-FFF2-40B4-BE49-F238E27FC236}">
                <a16:creationId xmlns:a16="http://schemas.microsoft.com/office/drawing/2014/main" id="{ED745ED4-B98F-FC4B-B46A-46653E9E93C1}"/>
              </a:ext>
            </a:extLst>
          </p:cNvPr>
          <p:cNvGraphicFramePr>
            <a:graphicFrameLocks noGrp="1"/>
          </p:cNvGraphicFramePr>
          <p:nvPr>
            <p:extLst>
              <p:ext uri="{D42A27DB-BD31-4B8C-83A1-F6EECF244321}">
                <p14:modId xmlns:p14="http://schemas.microsoft.com/office/powerpoint/2010/main" val="3640944545"/>
              </p:ext>
            </p:extLst>
          </p:nvPr>
        </p:nvGraphicFramePr>
        <p:xfrm>
          <a:off x="575640" y="1293876"/>
          <a:ext cx="7166953" cy="4943265"/>
        </p:xfrm>
        <a:graphic>
          <a:graphicData uri="http://schemas.openxmlformats.org/drawingml/2006/table">
            <a:tbl>
              <a:tblPr firstRow="1" bandRow="1">
                <a:tableStyleId>{F5AB1C69-6EDB-4FF4-983F-18BD219EF322}</a:tableStyleId>
              </a:tblPr>
              <a:tblGrid>
                <a:gridCol w="3583476">
                  <a:extLst>
                    <a:ext uri="{9D8B030D-6E8A-4147-A177-3AD203B41FA5}">
                      <a16:colId xmlns:a16="http://schemas.microsoft.com/office/drawing/2014/main" val="20000"/>
                    </a:ext>
                  </a:extLst>
                </a:gridCol>
                <a:gridCol w="1855729">
                  <a:extLst>
                    <a:ext uri="{9D8B030D-6E8A-4147-A177-3AD203B41FA5}">
                      <a16:colId xmlns:a16="http://schemas.microsoft.com/office/drawing/2014/main" val="20001"/>
                    </a:ext>
                  </a:extLst>
                </a:gridCol>
                <a:gridCol w="1727748">
                  <a:extLst>
                    <a:ext uri="{9D8B030D-6E8A-4147-A177-3AD203B41FA5}">
                      <a16:colId xmlns:a16="http://schemas.microsoft.com/office/drawing/2014/main" val="20002"/>
                    </a:ext>
                  </a:extLst>
                </a:gridCol>
              </a:tblGrid>
              <a:tr h="329551">
                <a:tc>
                  <a:txBody>
                    <a:bodyPr/>
                    <a:lstStyle/>
                    <a:p>
                      <a:pPr algn="ctr"/>
                      <a:r>
                        <a:rPr lang="es-ES" sz="1600" dirty="0">
                          <a:latin typeface="Arial" panose="020B0604020202020204" pitchFamily="34" charset="0"/>
                          <a:cs typeface="Arial" panose="020B0604020202020204" pitchFamily="34" charset="0"/>
                        </a:rPr>
                        <a:t>Variable</a:t>
                      </a:r>
                    </a:p>
                  </a:txBody>
                  <a:tcPr marL="81259" marR="81259" marT="40630" marB="40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F1A34"/>
                    </a:solidFill>
                  </a:tcPr>
                </a:tc>
                <a:tc>
                  <a:txBody>
                    <a:bodyPr/>
                    <a:lstStyle/>
                    <a:p>
                      <a:pPr algn="ctr"/>
                      <a:r>
                        <a:rPr lang="es-ES" sz="1600" dirty="0">
                          <a:latin typeface="Arial" panose="020B0604020202020204" pitchFamily="34" charset="0"/>
                          <a:cs typeface="Arial" panose="020B0604020202020204" pitchFamily="34" charset="0"/>
                        </a:rPr>
                        <a:t>Rango</a:t>
                      </a:r>
                    </a:p>
                  </a:txBody>
                  <a:tcPr marL="81259" marR="81259" marT="40630" marB="40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F1A34"/>
                    </a:solidFill>
                  </a:tcPr>
                </a:tc>
                <a:tc>
                  <a:txBody>
                    <a:bodyPr/>
                    <a:lstStyle/>
                    <a:p>
                      <a:pPr algn="ctr"/>
                      <a:r>
                        <a:rPr lang="es-ES" sz="1600" dirty="0">
                          <a:latin typeface="Arial" panose="020B0604020202020204" pitchFamily="34" charset="0"/>
                          <a:cs typeface="Arial" panose="020B0604020202020204" pitchFamily="34" charset="0"/>
                        </a:rPr>
                        <a:t>Puntaje</a:t>
                      </a:r>
                    </a:p>
                  </a:txBody>
                  <a:tcPr marL="81259" marR="81259" marT="40630" marB="40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F1A34"/>
                    </a:solidFill>
                  </a:tcPr>
                </a:tc>
                <a:extLst>
                  <a:ext uri="{0D108BD9-81ED-4DB2-BD59-A6C34878D82A}">
                    <a16:rowId xmlns:a16="http://schemas.microsoft.com/office/drawing/2014/main" val="10000"/>
                  </a:ext>
                </a:extLst>
              </a:tr>
              <a:tr h="329551">
                <a:tc rowSpan="3">
                  <a:txBody>
                    <a:bodyPr/>
                    <a:lstStyle/>
                    <a:p>
                      <a:r>
                        <a:rPr lang="es-ES" sz="1600" dirty="0">
                          <a:solidFill>
                            <a:srgbClr val="1F1A34"/>
                          </a:solidFill>
                          <a:latin typeface="Arial" panose="020B0604020202020204" pitchFamily="34" charset="0"/>
                          <a:cs typeface="Arial" panose="020B0604020202020204" pitchFamily="34" charset="0"/>
                        </a:rPr>
                        <a:t>Edad</a:t>
                      </a:r>
                    </a:p>
                  </a:txBody>
                  <a:tcPr marL="81259" marR="81259" marT="40630" marB="40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600" dirty="0">
                          <a:latin typeface="Arial" panose="020B0604020202020204" pitchFamily="34" charset="0"/>
                          <a:cs typeface="Arial" panose="020B0604020202020204" pitchFamily="34" charset="0"/>
                        </a:rPr>
                        <a:t>&lt; 50 </a:t>
                      </a:r>
                    </a:p>
                  </a:txBody>
                  <a:tcPr marL="81259" marR="81259" marT="40630" marB="40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600" dirty="0">
                          <a:latin typeface="Arial" panose="020B0604020202020204" pitchFamily="34" charset="0"/>
                          <a:cs typeface="Arial" panose="020B0604020202020204" pitchFamily="34" charset="0"/>
                        </a:rPr>
                        <a:t>0</a:t>
                      </a:r>
                    </a:p>
                  </a:txBody>
                  <a:tcPr marL="81259" marR="81259" marT="40630" marB="40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29551">
                <a:tc vMerge="1">
                  <a:txBody>
                    <a:bodyPr/>
                    <a:lstStyle/>
                    <a:p>
                      <a:endParaRPr lang="es-E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s-ES" sz="1600" dirty="0">
                          <a:solidFill>
                            <a:srgbClr val="1F1A34"/>
                          </a:solidFill>
                          <a:latin typeface="Arial" panose="020B0604020202020204" pitchFamily="34" charset="0"/>
                          <a:cs typeface="Arial" panose="020B0604020202020204" pitchFamily="34" charset="0"/>
                        </a:rPr>
                        <a:t>50 - 75</a:t>
                      </a:r>
                    </a:p>
                  </a:txBody>
                  <a:tcPr marL="81259" marR="81259" marT="40630" marB="40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 sz="1600" dirty="0">
                          <a:solidFill>
                            <a:srgbClr val="1F1A34"/>
                          </a:solidFill>
                          <a:latin typeface="Arial" panose="020B0604020202020204" pitchFamily="34" charset="0"/>
                          <a:cs typeface="Arial" panose="020B0604020202020204" pitchFamily="34" charset="0"/>
                        </a:rPr>
                        <a:t>1</a:t>
                      </a:r>
                    </a:p>
                  </a:txBody>
                  <a:tcPr marL="81259" marR="81259" marT="40630" marB="40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29551">
                <a:tc vMerge="1">
                  <a:txBody>
                    <a:bodyPr/>
                    <a:lstStyle/>
                    <a:p>
                      <a:endParaRPr lang="es-E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s-ES" sz="1600" dirty="0">
                          <a:solidFill>
                            <a:srgbClr val="1F1A34"/>
                          </a:solidFill>
                          <a:latin typeface="Arial" panose="020B0604020202020204" pitchFamily="34" charset="0"/>
                          <a:cs typeface="Arial" panose="020B0604020202020204" pitchFamily="34" charset="0"/>
                        </a:rPr>
                        <a:t>&gt; 75</a:t>
                      </a:r>
                    </a:p>
                  </a:txBody>
                  <a:tcPr marL="81259" marR="81259" marT="40630" marB="40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600" dirty="0">
                          <a:solidFill>
                            <a:srgbClr val="1F1A34"/>
                          </a:solidFill>
                          <a:latin typeface="Arial" panose="020B0604020202020204" pitchFamily="34" charset="0"/>
                          <a:cs typeface="Arial" panose="020B0604020202020204" pitchFamily="34" charset="0"/>
                        </a:rPr>
                        <a:t>2</a:t>
                      </a:r>
                    </a:p>
                  </a:txBody>
                  <a:tcPr marL="81259" marR="81259" marT="40630" marB="40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29551">
                <a:tc rowSpan="4">
                  <a:txBody>
                    <a:bodyPr/>
                    <a:lstStyle/>
                    <a:p>
                      <a:r>
                        <a:rPr lang="es-ES" sz="1600" dirty="0">
                          <a:solidFill>
                            <a:srgbClr val="1F1A34"/>
                          </a:solidFill>
                          <a:latin typeface="Arial" panose="020B0604020202020204" pitchFamily="34" charset="0"/>
                          <a:cs typeface="Arial" panose="020B0604020202020204" pitchFamily="34" charset="0"/>
                        </a:rPr>
                        <a:t>APACHE</a:t>
                      </a:r>
                      <a:r>
                        <a:rPr lang="es-ES" sz="1600" baseline="0" dirty="0">
                          <a:solidFill>
                            <a:srgbClr val="1F1A34"/>
                          </a:solidFill>
                          <a:latin typeface="Arial" panose="020B0604020202020204" pitchFamily="34" charset="0"/>
                          <a:cs typeface="Arial" panose="020B0604020202020204" pitchFamily="34" charset="0"/>
                        </a:rPr>
                        <a:t> II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400" baseline="0" dirty="0">
                          <a:solidFill>
                            <a:srgbClr val="1F1A34"/>
                          </a:solidFill>
                          <a:latin typeface="Arial" panose="020B0604020202020204" pitchFamily="34" charset="0"/>
                          <a:cs typeface="Arial" panose="020B0604020202020204" pitchFamily="34" charset="0"/>
                        </a:rPr>
                        <a:t>(</a:t>
                      </a:r>
                      <a:r>
                        <a:rPr lang="es-ES" sz="1400" dirty="0">
                          <a:solidFill>
                            <a:srgbClr val="1F1A34"/>
                          </a:solidFill>
                          <a:latin typeface="Arial" panose="020B0604020202020204" pitchFamily="34" charset="0"/>
                          <a:cs typeface="Arial" panose="020B0604020202020204" pitchFamily="34" charset="0"/>
                        </a:rPr>
                        <a:t>Evaluación Fisiológica aguda y crónica)</a:t>
                      </a:r>
                    </a:p>
                  </a:txBody>
                  <a:tcPr marL="81259" marR="81259" marT="40630" marB="40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 sz="1600" dirty="0">
                          <a:solidFill>
                            <a:srgbClr val="1F1A34"/>
                          </a:solidFill>
                          <a:latin typeface="Arial" panose="020B0604020202020204" pitchFamily="34" charset="0"/>
                          <a:cs typeface="Arial" panose="020B0604020202020204" pitchFamily="34" charset="0"/>
                        </a:rPr>
                        <a:t>&lt; 15</a:t>
                      </a:r>
                    </a:p>
                  </a:txBody>
                  <a:tcPr marL="81259" marR="81259" marT="40630" marB="40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 sz="1600" dirty="0">
                          <a:solidFill>
                            <a:srgbClr val="1F1A34"/>
                          </a:solidFill>
                          <a:latin typeface="Arial" panose="020B0604020202020204" pitchFamily="34" charset="0"/>
                          <a:cs typeface="Arial" panose="020B0604020202020204" pitchFamily="34" charset="0"/>
                        </a:rPr>
                        <a:t>0</a:t>
                      </a:r>
                    </a:p>
                  </a:txBody>
                  <a:tcPr marL="81259" marR="81259" marT="40630" marB="40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29551">
                <a:tc vMerge="1">
                  <a:txBody>
                    <a:bodyPr/>
                    <a:lstStyle/>
                    <a:p>
                      <a:endParaRPr lang="es-E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s-ES" sz="1600" dirty="0">
                          <a:solidFill>
                            <a:srgbClr val="1F1A34"/>
                          </a:solidFill>
                          <a:latin typeface="Arial" panose="020B0604020202020204" pitchFamily="34" charset="0"/>
                          <a:cs typeface="Arial" panose="020B0604020202020204" pitchFamily="34" charset="0"/>
                        </a:rPr>
                        <a:t>15 -19</a:t>
                      </a:r>
                    </a:p>
                  </a:txBody>
                  <a:tcPr marL="81259" marR="81259" marT="40630" marB="40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600" dirty="0">
                          <a:solidFill>
                            <a:srgbClr val="1F1A34"/>
                          </a:solidFill>
                          <a:latin typeface="Arial" panose="020B0604020202020204" pitchFamily="34" charset="0"/>
                          <a:cs typeface="Arial" panose="020B0604020202020204" pitchFamily="34" charset="0"/>
                        </a:rPr>
                        <a:t>1</a:t>
                      </a:r>
                    </a:p>
                  </a:txBody>
                  <a:tcPr marL="81259" marR="81259" marT="40630" marB="40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29551">
                <a:tc vMerge="1">
                  <a:txBody>
                    <a:bodyPr/>
                    <a:lstStyle/>
                    <a:p>
                      <a:endParaRPr lang="es-E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s-ES" sz="1600" dirty="0">
                          <a:solidFill>
                            <a:srgbClr val="1F1A34"/>
                          </a:solidFill>
                          <a:latin typeface="Arial" panose="020B0604020202020204" pitchFamily="34" charset="0"/>
                          <a:cs typeface="Arial" panose="020B0604020202020204" pitchFamily="34" charset="0"/>
                        </a:rPr>
                        <a:t>20 - 28</a:t>
                      </a:r>
                    </a:p>
                  </a:txBody>
                  <a:tcPr marL="81259" marR="81259" marT="40630" marB="40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 sz="1600" dirty="0">
                          <a:solidFill>
                            <a:srgbClr val="1F1A34"/>
                          </a:solidFill>
                          <a:latin typeface="Arial" panose="020B0604020202020204" pitchFamily="34" charset="0"/>
                          <a:cs typeface="Arial" panose="020B0604020202020204" pitchFamily="34" charset="0"/>
                        </a:rPr>
                        <a:t>2</a:t>
                      </a:r>
                    </a:p>
                  </a:txBody>
                  <a:tcPr marL="81259" marR="81259" marT="40630" marB="40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29551">
                <a:tc vMerge="1">
                  <a:txBody>
                    <a:bodyPr/>
                    <a:lstStyle/>
                    <a:p>
                      <a:endParaRPr lang="es-E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s-ES" sz="1600" dirty="0">
                          <a:solidFill>
                            <a:srgbClr val="1F1A34"/>
                          </a:solidFill>
                          <a:latin typeface="Arial" panose="020B0604020202020204" pitchFamily="34" charset="0"/>
                          <a:cs typeface="Arial" panose="020B0604020202020204" pitchFamily="34" charset="0"/>
                        </a:rPr>
                        <a:t>&lt; 28</a:t>
                      </a:r>
                    </a:p>
                  </a:txBody>
                  <a:tcPr marL="81259" marR="81259" marT="40630" marB="40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600" dirty="0">
                          <a:solidFill>
                            <a:srgbClr val="1F1A34"/>
                          </a:solidFill>
                          <a:latin typeface="Arial" panose="020B0604020202020204" pitchFamily="34" charset="0"/>
                          <a:cs typeface="Arial" panose="020B0604020202020204" pitchFamily="34" charset="0"/>
                        </a:rPr>
                        <a:t>3</a:t>
                      </a:r>
                    </a:p>
                  </a:txBody>
                  <a:tcPr marL="81259" marR="81259" marT="40630" marB="40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29551">
                <a:tc rowSpan="3">
                  <a:txBody>
                    <a:bodyPr/>
                    <a:lstStyle/>
                    <a:p>
                      <a:r>
                        <a:rPr lang="es-ES" sz="1600" dirty="0">
                          <a:solidFill>
                            <a:srgbClr val="1F1A34"/>
                          </a:solidFill>
                          <a:latin typeface="Arial" panose="020B0604020202020204" pitchFamily="34" charset="0"/>
                          <a:cs typeface="Arial" panose="020B0604020202020204" pitchFamily="34" charset="0"/>
                        </a:rPr>
                        <a:t>SOFA </a:t>
                      </a:r>
                    </a:p>
                    <a:p>
                      <a:r>
                        <a:rPr lang="es-ES" sz="1400" dirty="0">
                          <a:solidFill>
                            <a:srgbClr val="1F1A34"/>
                          </a:solidFill>
                          <a:latin typeface="Arial" panose="020B0604020202020204" pitchFamily="34" charset="0"/>
                          <a:cs typeface="Arial" panose="020B0604020202020204" pitchFamily="34" charset="0"/>
                        </a:rPr>
                        <a:t>(</a:t>
                      </a:r>
                      <a:r>
                        <a:rPr lang="es-ES" sz="1400" kern="1200" dirty="0">
                          <a:solidFill>
                            <a:srgbClr val="1F1A34"/>
                          </a:solidFill>
                          <a:latin typeface="Arial" panose="020B0604020202020204" pitchFamily="34" charset="0"/>
                          <a:cs typeface="Arial" panose="020B0604020202020204" pitchFamily="34" charset="0"/>
                        </a:rPr>
                        <a:t>Evaluación de falla orgánica relacionada con la sepsis)</a:t>
                      </a:r>
                      <a:endParaRPr lang="es-ES" sz="1400" dirty="0">
                        <a:solidFill>
                          <a:srgbClr val="1F1A34"/>
                        </a:solidFill>
                        <a:latin typeface="Arial" panose="020B0604020202020204" pitchFamily="34" charset="0"/>
                        <a:cs typeface="Arial" panose="020B0604020202020204" pitchFamily="34" charset="0"/>
                      </a:endParaRPr>
                    </a:p>
                  </a:txBody>
                  <a:tcPr marL="81259" marR="81259" marT="40630" marB="40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600" dirty="0">
                          <a:solidFill>
                            <a:srgbClr val="1F1A34"/>
                          </a:solidFill>
                          <a:latin typeface="Arial" panose="020B0604020202020204" pitchFamily="34" charset="0"/>
                          <a:cs typeface="Arial" panose="020B0604020202020204" pitchFamily="34" charset="0"/>
                        </a:rPr>
                        <a:t>&lt; 6</a:t>
                      </a:r>
                    </a:p>
                  </a:txBody>
                  <a:tcPr marL="81259" marR="81259" marT="40630" marB="40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 sz="1600" dirty="0">
                          <a:solidFill>
                            <a:srgbClr val="1F1A34"/>
                          </a:solidFill>
                          <a:latin typeface="Arial" panose="020B0604020202020204" pitchFamily="34" charset="0"/>
                          <a:cs typeface="Arial" panose="020B0604020202020204" pitchFamily="34" charset="0"/>
                        </a:rPr>
                        <a:t>0</a:t>
                      </a:r>
                    </a:p>
                  </a:txBody>
                  <a:tcPr marL="81259" marR="81259" marT="40630" marB="40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329551">
                <a:tc vMerge="1">
                  <a:txBody>
                    <a:bodyPr/>
                    <a:lstStyle/>
                    <a:p>
                      <a:endParaRPr lang="es-E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s-ES" sz="1600" dirty="0">
                          <a:solidFill>
                            <a:srgbClr val="1F1A34"/>
                          </a:solidFill>
                          <a:latin typeface="Arial" panose="020B0604020202020204" pitchFamily="34" charset="0"/>
                          <a:cs typeface="Arial" panose="020B0604020202020204" pitchFamily="34" charset="0"/>
                        </a:rPr>
                        <a:t>6 – 10 </a:t>
                      </a:r>
                    </a:p>
                  </a:txBody>
                  <a:tcPr marL="81259" marR="81259" marT="40630" marB="40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600" dirty="0">
                          <a:solidFill>
                            <a:srgbClr val="1F1A34"/>
                          </a:solidFill>
                          <a:latin typeface="Arial" panose="020B0604020202020204" pitchFamily="34" charset="0"/>
                          <a:cs typeface="Arial" panose="020B0604020202020204" pitchFamily="34" charset="0"/>
                        </a:rPr>
                        <a:t>1</a:t>
                      </a:r>
                    </a:p>
                  </a:txBody>
                  <a:tcPr marL="81259" marR="81259" marT="40630" marB="40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29551">
                <a:tc vMerge="1">
                  <a:txBody>
                    <a:bodyPr/>
                    <a:lstStyle/>
                    <a:p>
                      <a:endParaRPr lang="es-E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s-ES" sz="1600" dirty="0">
                          <a:solidFill>
                            <a:srgbClr val="1F1A34"/>
                          </a:solidFill>
                          <a:latin typeface="Arial" panose="020B0604020202020204" pitchFamily="34" charset="0"/>
                          <a:cs typeface="Arial" panose="020B0604020202020204" pitchFamily="34" charset="0"/>
                        </a:rPr>
                        <a:t>&gt; 10</a:t>
                      </a:r>
                    </a:p>
                  </a:txBody>
                  <a:tcPr marL="81259" marR="81259" marT="40630" marB="40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 sz="1600" dirty="0">
                          <a:solidFill>
                            <a:srgbClr val="1F1A34"/>
                          </a:solidFill>
                          <a:latin typeface="Arial" panose="020B0604020202020204" pitchFamily="34" charset="0"/>
                          <a:cs typeface="Arial" panose="020B0604020202020204" pitchFamily="34" charset="0"/>
                        </a:rPr>
                        <a:t>2</a:t>
                      </a:r>
                    </a:p>
                  </a:txBody>
                  <a:tcPr marL="81259" marR="81259" marT="40630" marB="40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329551">
                <a:tc rowSpan="2">
                  <a:txBody>
                    <a:bodyPr/>
                    <a:lstStyle/>
                    <a:p>
                      <a:r>
                        <a:rPr lang="es-ES" sz="1600" dirty="0">
                          <a:solidFill>
                            <a:srgbClr val="1F1A34"/>
                          </a:solidFill>
                          <a:latin typeface="Arial" panose="020B0604020202020204" pitchFamily="34" charset="0"/>
                          <a:cs typeface="Arial" panose="020B0604020202020204" pitchFamily="34" charset="0"/>
                        </a:rPr>
                        <a:t>Número</a:t>
                      </a:r>
                      <a:r>
                        <a:rPr lang="es-ES" sz="1600" baseline="0" dirty="0">
                          <a:solidFill>
                            <a:srgbClr val="1F1A34"/>
                          </a:solidFill>
                          <a:latin typeface="Arial" panose="020B0604020202020204" pitchFamily="34" charset="0"/>
                          <a:cs typeface="Arial" panose="020B0604020202020204" pitchFamily="34" charset="0"/>
                        </a:rPr>
                        <a:t> de Comorbilidades</a:t>
                      </a:r>
                      <a:endParaRPr lang="es-ES" sz="1600" dirty="0">
                        <a:solidFill>
                          <a:srgbClr val="1F1A34"/>
                        </a:solidFill>
                        <a:latin typeface="Arial" panose="020B0604020202020204" pitchFamily="34" charset="0"/>
                        <a:cs typeface="Arial" panose="020B0604020202020204" pitchFamily="34" charset="0"/>
                      </a:endParaRPr>
                    </a:p>
                  </a:txBody>
                  <a:tcPr marL="81259" marR="81259" marT="40630" marB="40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 sz="1600" dirty="0">
                          <a:solidFill>
                            <a:srgbClr val="1F1A34"/>
                          </a:solidFill>
                          <a:latin typeface="Arial" panose="020B0604020202020204" pitchFamily="34" charset="0"/>
                          <a:cs typeface="Arial" panose="020B0604020202020204" pitchFamily="34" charset="0"/>
                        </a:rPr>
                        <a:t>0 - 1</a:t>
                      </a:r>
                    </a:p>
                  </a:txBody>
                  <a:tcPr marL="81259" marR="81259" marT="40630" marB="40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600" dirty="0">
                          <a:solidFill>
                            <a:srgbClr val="1F1A34"/>
                          </a:solidFill>
                          <a:latin typeface="Arial" panose="020B0604020202020204" pitchFamily="34" charset="0"/>
                          <a:cs typeface="Arial" panose="020B0604020202020204" pitchFamily="34" charset="0"/>
                        </a:rPr>
                        <a:t>0</a:t>
                      </a:r>
                    </a:p>
                  </a:txBody>
                  <a:tcPr marL="81259" marR="81259" marT="40630" marB="40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329551">
                <a:tc vMerge="1">
                  <a:txBody>
                    <a:bodyPr/>
                    <a:lstStyle/>
                    <a:p>
                      <a:endParaRPr lang="es-E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s-ES" sz="1600" dirty="0">
                          <a:solidFill>
                            <a:srgbClr val="1F1A34"/>
                          </a:solidFill>
                          <a:latin typeface="Arial" panose="020B0604020202020204" pitchFamily="34" charset="0"/>
                          <a:cs typeface="Arial" panose="020B0604020202020204" pitchFamily="34" charset="0"/>
                        </a:rPr>
                        <a:t>&gt; 2</a:t>
                      </a:r>
                    </a:p>
                  </a:txBody>
                  <a:tcPr marL="81259" marR="81259" marT="40630" marB="40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 sz="1600" dirty="0">
                          <a:solidFill>
                            <a:srgbClr val="1F1A34"/>
                          </a:solidFill>
                          <a:latin typeface="Arial" panose="020B0604020202020204" pitchFamily="34" charset="0"/>
                          <a:cs typeface="Arial" panose="020B0604020202020204" pitchFamily="34" charset="0"/>
                        </a:rPr>
                        <a:t>1</a:t>
                      </a:r>
                    </a:p>
                  </a:txBody>
                  <a:tcPr marL="81259" marR="81259" marT="40630" marB="40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329551">
                <a:tc rowSpan="2">
                  <a:txBody>
                    <a:bodyPr/>
                    <a:lstStyle/>
                    <a:p>
                      <a:r>
                        <a:rPr lang="es-ES" sz="1600" dirty="0">
                          <a:solidFill>
                            <a:srgbClr val="1F1A34"/>
                          </a:solidFill>
                          <a:latin typeface="Arial" panose="020B0604020202020204" pitchFamily="34" charset="0"/>
                          <a:cs typeface="Arial" panose="020B0604020202020204" pitchFamily="34" charset="0"/>
                        </a:rPr>
                        <a:t>Días en el hospital</a:t>
                      </a:r>
                      <a:r>
                        <a:rPr lang="es-ES" sz="1600" baseline="0" dirty="0">
                          <a:solidFill>
                            <a:srgbClr val="1F1A34"/>
                          </a:solidFill>
                          <a:latin typeface="Arial" panose="020B0604020202020204" pitchFamily="34" charset="0"/>
                          <a:cs typeface="Arial" panose="020B0604020202020204" pitchFamily="34" charset="0"/>
                        </a:rPr>
                        <a:t> hasta el ingreso a UCI</a:t>
                      </a:r>
                      <a:endParaRPr lang="es-ES" sz="1600" dirty="0">
                        <a:solidFill>
                          <a:srgbClr val="1F1A34"/>
                        </a:solidFill>
                        <a:latin typeface="Arial" panose="020B0604020202020204" pitchFamily="34" charset="0"/>
                        <a:cs typeface="Arial" panose="020B0604020202020204" pitchFamily="34" charset="0"/>
                      </a:endParaRPr>
                    </a:p>
                  </a:txBody>
                  <a:tcPr marL="81259" marR="81259" marT="40630" marB="40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600" dirty="0">
                          <a:solidFill>
                            <a:srgbClr val="1F1A34"/>
                          </a:solidFill>
                          <a:latin typeface="Arial" panose="020B0604020202020204" pitchFamily="34" charset="0"/>
                          <a:cs typeface="Arial" panose="020B0604020202020204" pitchFamily="34" charset="0"/>
                        </a:rPr>
                        <a:t>0 - 1</a:t>
                      </a:r>
                    </a:p>
                  </a:txBody>
                  <a:tcPr marL="81259" marR="81259" marT="40630" marB="40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600" dirty="0">
                          <a:solidFill>
                            <a:srgbClr val="1F1A34"/>
                          </a:solidFill>
                          <a:latin typeface="Arial" panose="020B0604020202020204" pitchFamily="34" charset="0"/>
                          <a:cs typeface="Arial" panose="020B0604020202020204" pitchFamily="34" charset="0"/>
                        </a:rPr>
                        <a:t>0</a:t>
                      </a:r>
                    </a:p>
                  </a:txBody>
                  <a:tcPr marL="81259" marR="81259" marT="40630" marB="40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329551">
                <a:tc vMerge="1">
                  <a:txBody>
                    <a:bodyPr/>
                    <a:lstStyle/>
                    <a:p>
                      <a:endParaRPr lang="es-E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s-ES" sz="1600" dirty="0">
                          <a:solidFill>
                            <a:srgbClr val="1F1A34"/>
                          </a:solidFill>
                          <a:latin typeface="Arial" panose="020B0604020202020204" pitchFamily="34" charset="0"/>
                          <a:cs typeface="Arial" panose="020B0604020202020204" pitchFamily="34" charset="0"/>
                        </a:rPr>
                        <a:t>&gt; 1</a:t>
                      </a:r>
                    </a:p>
                  </a:txBody>
                  <a:tcPr marL="81259" marR="81259" marT="40630" marB="40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 sz="1600" dirty="0">
                          <a:solidFill>
                            <a:srgbClr val="1F1A34"/>
                          </a:solidFill>
                          <a:latin typeface="Arial" panose="020B0604020202020204" pitchFamily="34" charset="0"/>
                          <a:cs typeface="Arial" panose="020B0604020202020204" pitchFamily="34" charset="0"/>
                        </a:rPr>
                        <a:t>1</a:t>
                      </a:r>
                    </a:p>
                  </a:txBody>
                  <a:tcPr marL="81259" marR="81259" marT="40630" marB="40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bl>
          </a:graphicData>
        </a:graphic>
      </p:graphicFrame>
      <p:sp>
        <p:nvSpPr>
          <p:cNvPr id="8" name="CuadroTexto 7">
            <a:extLst>
              <a:ext uri="{FF2B5EF4-FFF2-40B4-BE49-F238E27FC236}">
                <a16:creationId xmlns:a16="http://schemas.microsoft.com/office/drawing/2014/main" id="{9B695BEB-2F6A-E04D-9F5D-44A89ADCCE04}"/>
              </a:ext>
            </a:extLst>
          </p:cNvPr>
          <p:cNvSpPr txBox="1"/>
          <p:nvPr/>
        </p:nvSpPr>
        <p:spPr>
          <a:xfrm>
            <a:off x="8317848" y="2697890"/>
            <a:ext cx="3208202" cy="707886"/>
          </a:xfrm>
          <a:prstGeom prst="rect">
            <a:avLst/>
          </a:prstGeom>
          <a:noFill/>
        </p:spPr>
        <p:txBody>
          <a:bodyPr wrap="square" rtlCol="0">
            <a:spAutoFit/>
          </a:bodyPr>
          <a:lstStyle/>
          <a:p>
            <a:r>
              <a:rPr lang="es-CO" sz="2000" b="1" dirty="0">
                <a:solidFill>
                  <a:srgbClr val="1F1A34"/>
                </a:solidFill>
                <a:latin typeface="Arial" panose="020B0604020202020204" pitchFamily="34" charset="0"/>
                <a:cs typeface="Arial" panose="020B0604020202020204" pitchFamily="34" charset="0"/>
              </a:rPr>
              <a:t>Si se tiene disponible IL 6, tenerla en cuenta</a:t>
            </a:r>
          </a:p>
        </p:txBody>
      </p:sp>
      <p:graphicFrame>
        <p:nvGraphicFramePr>
          <p:cNvPr id="9" name="Tabla 8">
            <a:extLst>
              <a:ext uri="{FF2B5EF4-FFF2-40B4-BE49-F238E27FC236}">
                <a16:creationId xmlns:a16="http://schemas.microsoft.com/office/drawing/2014/main" id="{2F2D2B28-9F7A-7944-A1FB-7FF6E08B4173}"/>
              </a:ext>
            </a:extLst>
          </p:cNvPr>
          <p:cNvGraphicFramePr>
            <a:graphicFrameLocks noGrp="1"/>
          </p:cNvGraphicFramePr>
          <p:nvPr>
            <p:extLst>
              <p:ext uri="{D42A27DB-BD31-4B8C-83A1-F6EECF244321}">
                <p14:modId xmlns:p14="http://schemas.microsoft.com/office/powerpoint/2010/main" val="1713874480"/>
              </p:ext>
            </p:extLst>
          </p:nvPr>
        </p:nvGraphicFramePr>
        <p:xfrm>
          <a:off x="8211396" y="3769678"/>
          <a:ext cx="3421106" cy="741680"/>
        </p:xfrm>
        <a:graphic>
          <a:graphicData uri="http://schemas.openxmlformats.org/drawingml/2006/table">
            <a:tbl>
              <a:tblPr firstRow="1" bandRow="1">
                <a:tableStyleId>{5C22544A-7EE6-4342-B048-85BDC9FD1C3A}</a:tableStyleId>
              </a:tblPr>
              <a:tblGrid>
                <a:gridCol w="1710553">
                  <a:extLst>
                    <a:ext uri="{9D8B030D-6E8A-4147-A177-3AD203B41FA5}">
                      <a16:colId xmlns:a16="http://schemas.microsoft.com/office/drawing/2014/main" val="3238246601"/>
                    </a:ext>
                  </a:extLst>
                </a:gridCol>
                <a:gridCol w="1710553">
                  <a:extLst>
                    <a:ext uri="{9D8B030D-6E8A-4147-A177-3AD203B41FA5}">
                      <a16:colId xmlns:a16="http://schemas.microsoft.com/office/drawing/2014/main" val="2520355924"/>
                    </a:ext>
                  </a:extLst>
                </a:gridCol>
              </a:tblGrid>
              <a:tr h="370840">
                <a:tc>
                  <a:txBody>
                    <a:bodyPr/>
                    <a:lstStyle/>
                    <a:p>
                      <a:pPr algn="ctr"/>
                      <a:r>
                        <a:rPr lang="es-CO" b="0" dirty="0">
                          <a:solidFill>
                            <a:srgbClr val="1F1A34"/>
                          </a:solidFill>
                        </a:rPr>
                        <a:t>0 - &lt; 400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CO" b="0" dirty="0">
                          <a:solidFill>
                            <a:srgbClr val="1F1A34"/>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89170270"/>
                  </a:ext>
                </a:extLst>
              </a:tr>
              <a:tr h="370840">
                <a:tc>
                  <a:txBody>
                    <a:bodyPr/>
                    <a:lstStyle/>
                    <a:p>
                      <a:pPr algn="ctr"/>
                      <a:r>
                        <a:rPr lang="es-CO" dirty="0">
                          <a:solidFill>
                            <a:srgbClr val="1F1A34"/>
                          </a:solidFill>
                        </a:rPr>
                        <a:t>≧ 400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CO" dirty="0">
                          <a:solidFill>
                            <a:srgbClr val="1F1A34"/>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6986678"/>
                  </a:ext>
                </a:extLst>
              </a:tr>
            </a:tbl>
          </a:graphicData>
        </a:graphic>
      </p:graphicFrame>
    </p:spTree>
    <p:extLst>
      <p:ext uri="{BB962C8B-B14F-4D97-AF65-F5344CB8AC3E}">
        <p14:creationId xmlns:p14="http://schemas.microsoft.com/office/powerpoint/2010/main" val="3802047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0624FE-979A-F545-A0A5-D08CB4389F25}"/>
              </a:ext>
            </a:extLst>
          </p:cNvPr>
          <p:cNvSpPr>
            <a:spLocks noGrp="1"/>
          </p:cNvSpPr>
          <p:nvPr>
            <p:ph type="title"/>
          </p:nvPr>
        </p:nvSpPr>
        <p:spPr>
          <a:xfrm>
            <a:off x="0" y="91840"/>
            <a:ext cx="12191999" cy="1325563"/>
          </a:xfrm>
        </p:spPr>
        <p:txBody>
          <a:bodyPr>
            <a:normAutofit/>
          </a:bodyPr>
          <a:lstStyle/>
          <a:p>
            <a:pPr algn="ctr"/>
            <a:r>
              <a:rPr lang="es-ES" sz="3200" b="1" dirty="0">
                <a:solidFill>
                  <a:srgbClr val="1F1A34"/>
                </a:solidFill>
                <a:latin typeface="Arial" panose="020B0604020202020204" pitchFamily="34" charset="0"/>
                <a:cs typeface="Arial" panose="020B0604020202020204" pitchFamily="34" charset="0"/>
              </a:rPr>
              <a:t>Interpretación- </a:t>
            </a:r>
            <a:r>
              <a:rPr lang="es-CO" sz="3200" b="1" dirty="0">
                <a:solidFill>
                  <a:srgbClr val="1F1A34"/>
                </a:solidFill>
                <a:latin typeface="Arial" panose="020B0604020202020204" pitchFamily="34" charset="0"/>
                <a:cs typeface="Arial" panose="020B0604020202020204" pitchFamily="34" charset="0"/>
              </a:rPr>
              <a:t>NUTRIC SCORE</a:t>
            </a:r>
            <a:endParaRPr lang="es-CO" sz="3200" dirty="0">
              <a:solidFill>
                <a:srgbClr val="1F1A34"/>
              </a:solidFill>
            </a:endParaRPr>
          </a:p>
        </p:txBody>
      </p:sp>
      <p:sp>
        <p:nvSpPr>
          <p:cNvPr id="4" name="Rectángulo 3">
            <a:extLst>
              <a:ext uri="{FF2B5EF4-FFF2-40B4-BE49-F238E27FC236}">
                <a16:creationId xmlns:a16="http://schemas.microsoft.com/office/drawing/2014/main" id="{DE4F885F-09CA-6B46-AC28-E20BE6CD5C09}"/>
              </a:ext>
            </a:extLst>
          </p:cNvPr>
          <p:cNvSpPr/>
          <p:nvPr/>
        </p:nvSpPr>
        <p:spPr>
          <a:xfrm>
            <a:off x="1042311" y="5987952"/>
            <a:ext cx="10387690" cy="403301"/>
          </a:xfrm>
          <a:prstGeom prst="rect">
            <a:avLst/>
          </a:prstGeom>
          <a:noFill/>
        </p:spPr>
        <p:txBody>
          <a:bodyPr wrap="square">
            <a:spAutoFit/>
          </a:bodyPr>
          <a:lstStyle/>
          <a:p>
            <a:r>
              <a:rPr lang="es-ES" sz="1000" b="1" i="1" dirty="0" err="1">
                <a:solidFill>
                  <a:schemeClr val="bg2">
                    <a:lumMod val="50000"/>
                  </a:schemeClr>
                </a:solidFill>
                <a:latin typeface="Arial" panose="020B0604020202020204" pitchFamily="34" charset="0"/>
                <a:cs typeface="Arial" panose="020B0604020202020204" pitchFamily="34" charset="0"/>
              </a:rPr>
              <a:t>Rahman</a:t>
            </a:r>
            <a:r>
              <a:rPr lang="es-ES" sz="1000" b="1" i="1" dirty="0">
                <a:solidFill>
                  <a:schemeClr val="bg2">
                    <a:lumMod val="50000"/>
                  </a:schemeClr>
                </a:solidFill>
                <a:latin typeface="Arial" panose="020B0604020202020204" pitchFamily="34" charset="0"/>
                <a:cs typeface="Arial" panose="020B0604020202020204" pitchFamily="34" charset="0"/>
              </a:rPr>
              <a:t> A, Hasan RM, </a:t>
            </a:r>
            <a:r>
              <a:rPr lang="es-ES" sz="1000" b="1" i="1" dirty="0" err="1">
                <a:solidFill>
                  <a:schemeClr val="bg2">
                    <a:lumMod val="50000"/>
                  </a:schemeClr>
                </a:solidFill>
                <a:latin typeface="Arial" panose="020B0604020202020204" pitchFamily="34" charset="0"/>
                <a:cs typeface="Arial" panose="020B0604020202020204" pitchFamily="34" charset="0"/>
              </a:rPr>
              <a:t>Agarwala</a:t>
            </a:r>
            <a:r>
              <a:rPr lang="es-ES" sz="1000" b="1" i="1" dirty="0">
                <a:solidFill>
                  <a:schemeClr val="bg2">
                    <a:lumMod val="50000"/>
                  </a:schemeClr>
                </a:solidFill>
                <a:latin typeface="Arial" panose="020B0604020202020204" pitchFamily="34" charset="0"/>
                <a:cs typeface="Arial" panose="020B0604020202020204" pitchFamily="34" charset="0"/>
              </a:rPr>
              <a:t> R, et al. </a:t>
            </a:r>
            <a:r>
              <a:rPr lang="es-ES" sz="1000" b="1" i="1" dirty="0" err="1">
                <a:solidFill>
                  <a:schemeClr val="bg2">
                    <a:lumMod val="50000"/>
                  </a:schemeClr>
                </a:solidFill>
                <a:latin typeface="Arial" panose="020B0604020202020204" pitchFamily="34" charset="0"/>
                <a:cs typeface="Arial" panose="020B0604020202020204" pitchFamily="34" charset="0"/>
              </a:rPr>
              <a:t>Identifying</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critically-ill</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patients</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who</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will</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benefit</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most</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from</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nutritional</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therapy</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Further</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validation</a:t>
            </a:r>
            <a:r>
              <a:rPr lang="es-ES" sz="1000" b="1" i="1" dirty="0">
                <a:solidFill>
                  <a:schemeClr val="bg2">
                    <a:lumMod val="50000"/>
                  </a:schemeClr>
                </a:solidFill>
                <a:latin typeface="Arial" panose="020B0604020202020204" pitchFamily="34" charset="0"/>
                <a:cs typeface="Arial" panose="020B0604020202020204" pitchFamily="34" charset="0"/>
              </a:rPr>
              <a:t> of </a:t>
            </a:r>
            <a:r>
              <a:rPr lang="es-ES" sz="1000" b="1" i="1" dirty="0" err="1">
                <a:solidFill>
                  <a:schemeClr val="bg2">
                    <a:lumMod val="50000"/>
                  </a:schemeClr>
                </a:solidFill>
                <a:latin typeface="Arial" panose="020B0604020202020204" pitchFamily="34" charset="0"/>
                <a:cs typeface="Arial" panose="020B0604020202020204" pitchFamily="34" charset="0"/>
              </a:rPr>
              <a:t>the</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modified</a:t>
            </a:r>
            <a:r>
              <a:rPr lang="es-ES" sz="1000" b="1" i="1" dirty="0">
                <a:solidFill>
                  <a:schemeClr val="bg2">
                    <a:lumMod val="50000"/>
                  </a:schemeClr>
                </a:solidFill>
                <a:latin typeface="Arial" panose="020B0604020202020204" pitchFamily="34" charset="0"/>
                <a:cs typeface="Arial" panose="020B0604020202020204" pitchFamily="34" charset="0"/>
              </a:rPr>
              <a:t> NUTRIC" </a:t>
            </a:r>
            <a:r>
              <a:rPr lang="es-ES" sz="1000" b="1" i="1" dirty="0" err="1">
                <a:solidFill>
                  <a:schemeClr val="bg2">
                    <a:lumMod val="50000"/>
                  </a:schemeClr>
                </a:solidFill>
                <a:latin typeface="Arial" panose="020B0604020202020204" pitchFamily="34" charset="0"/>
                <a:cs typeface="Arial" panose="020B0604020202020204" pitchFamily="34" charset="0"/>
              </a:rPr>
              <a:t>nutritional</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risk</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assessment</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tool</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Clin</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Nutr</a:t>
            </a:r>
            <a:r>
              <a:rPr lang="es-ES" sz="1000" b="1" i="1" dirty="0">
                <a:solidFill>
                  <a:schemeClr val="bg2">
                    <a:lumMod val="50000"/>
                  </a:schemeClr>
                </a:solidFill>
                <a:latin typeface="Arial" panose="020B0604020202020204" pitchFamily="34" charset="0"/>
                <a:cs typeface="Arial" panose="020B0604020202020204" pitchFamily="34" charset="0"/>
              </a:rPr>
              <a:t>. 2015. </a:t>
            </a:r>
          </a:p>
        </p:txBody>
      </p:sp>
      <p:graphicFrame>
        <p:nvGraphicFramePr>
          <p:cNvPr id="6" name="Tabla 5">
            <a:extLst>
              <a:ext uri="{FF2B5EF4-FFF2-40B4-BE49-F238E27FC236}">
                <a16:creationId xmlns:a16="http://schemas.microsoft.com/office/drawing/2014/main" id="{19E6A4B4-0B80-8040-8EE2-A9F19E39BB1C}"/>
              </a:ext>
            </a:extLst>
          </p:cNvPr>
          <p:cNvGraphicFramePr>
            <a:graphicFrameLocks noGrp="1"/>
          </p:cNvGraphicFramePr>
          <p:nvPr>
            <p:extLst>
              <p:ext uri="{D42A27DB-BD31-4B8C-83A1-F6EECF244321}">
                <p14:modId xmlns:p14="http://schemas.microsoft.com/office/powerpoint/2010/main" val="3994190986"/>
              </p:ext>
            </p:extLst>
          </p:nvPr>
        </p:nvGraphicFramePr>
        <p:xfrm>
          <a:off x="1042311" y="1168370"/>
          <a:ext cx="10387690" cy="4609661"/>
        </p:xfrm>
        <a:graphic>
          <a:graphicData uri="http://schemas.openxmlformats.org/drawingml/2006/table">
            <a:tbl>
              <a:tblPr firstRow="1" bandRow="1">
                <a:tableStyleId>{F5AB1C69-6EDB-4FF4-983F-18BD219EF322}</a:tableStyleId>
              </a:tblPr>
              <a:tblGrid>
                <a:gridCol w="2471661">
                  <a:extLst>
                    <a:ext uri="{9D8B030D-6E8A-4147-A177-3AD203B41FA5}">
                      <a16:colId xmlns:a16="http://schemas.microsoft.com/office/drawing/2014/main" val="4177495868"/>
                    </a:ext>
                  </a:extLst>
                </a:gridCol>
                <a:gridCol w="2592200">
                  <a:extLst>
                    <a:ext uri="{9D8B030D-6E8A-4147-A177-3AD203B41FA5}">
                      <a16:colId xmlns:a16="http://schemas.microsoft.com/office/drawing/2014/main" val="2686724736"/>
                    </a:ext>
                  </a:extLst>
                </a:gridCol>
                <a:gridCol w="5323829">
                  <a:extLst>
                    <a:ext uri="{9D8B030D-6E8A-4147-A177-3AD203B41FA5}">
                      <a16:colId xmlns:a16="http://schemas.microsoft.com/office/drawing/2014/main" val="1310112754"/>
                    </a:ext>
                  </a:extLst>
                </a:gridCol>
              </a:tblGrid>
              <a:tr h="350892">
                <a:tc gridSpan="3">
                  <a:txBody>
                    <a:bodyPr/>
                    <a:lstStyle/>
                    <a:p>
                      <a:pPr algn="ctr"/>
                      <a:r>
                        <a:rPr lang="es-CO" sz="1700" dirty="0">
                          <a:latin typeface="Arial" panose="020B0604020202020204" pitchFamily="34" charset="0"/>
                          <a:cs typeface="Arial" panose="020B0604020202020204" pitchFamily="34" charset="0"/>
                        </a:rPr>
                        <a:t>Incluyendo valores de IL 6</a:t>
                      </a:r>
                    </a:p>
                  </a:txBody>
                  <a:tcPr marL="86521" marR="86521" marT="43261" marB="4326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F1A34"/>
                    </a:solidFill>
                  </a:tcPr>
                </a:tc>
                <a:tc hMerge="1">
                  <a:txBody>
                    <a:bodyPr/>
                    <a:lstStyle/>
                    <a:p>
                      <a:endParaRPr lang="es-CO"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0048446"/>
                  </a:ext>
                </a:extLst>
              </a:tr>
              <a:tr h="350892">
                <a:tc>
                  <a:txBody>
                    <a:bodyPr/>
                    <a:lstStyle/>
                    <a:p>
                      <a:pPr algn="ctr"/>
                      <a:r>
                        <a:rPr lang="es-CO" sz="1700" dirty="0">
                          <a:solidFill>
                            <a:schemeClr val="bg1"/>
                          </a:solidFill>
                          <a:latin typeface="Arial" panose="020B0604020202020204" pitchFamily="34" charset="0"/>
                          <a:cs typeface="Arial" panose="020B0604020202020204" pitchFamily="34" charset="0"/>
                        </a:rPr>
                        <a:t>Puntaje</a:t>
                      </a:r>
                    </a:p>
                  </a:txBody>
                  <a:tcPr marL="86521" marR="86521" marT="43261" marB="4326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algn="ctr"/>
                      <a:r>
                        <a:rPr lang="es-CO" sz="1700" dirty="0">
                          <a:solidFill>
                            <a:schemeClr val="bg1"/>
                          </a:solidFill>
                          <a:latin typeface="Arial" panose="020B0604020202020204" pitchFamily="34" charset="0"/>
                          <a:cs typeface="Arial" panose="020B0604020202020204" pitchFamily="34" charset="0"/>
                        </a:rPr>
                        <a:t>Categoría</a:t>
                      </a:r>
                    </a:p>
                  </a:txBody>
                  <a:tcPr marL="86521" marR="86521" marT="43261" marB="4326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algn="ctr"/>
                      <a:r>
                        <a:rPr lang="es-CO" sz="1700" dirty="0">
                          <a:solidFill>
                            <a:schemeClr val="bg1"/>
                          </a:solidFill>
                          <a:latin typeface="Arial" panose="020B0604020202020204" pitchFamily="34" charset="0"/>
                          <a:cs typeface="Arial" panose="020B0604020202020204" pitchFamily="34" charset="0"/>
                        </a:rPr>
                        <a:t>Interpretación</a:t>
                      </a:r>
                    </a:p>
                  </a:txBody>
                  <a:tcPr marL="86521" marR="86521" marT="43261" marB="4326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extLst>
                  <a:ext uri="{0D108BD9-81ED-4DB2-BD59-A6C34878D82A}">
                    <a16:rowId xmlns:a16="http://schemas.microsoft.com/office/drawing/2014/main" val="64856805"/>
                  </a:ext>
                </a:extLst>
              </a:tr>
              <a:tr h="1124776">
                <a:tc>
                  <a:txBody>
                    <a:bodyPr/>
                    <a:lstStyle/>
                    <a:p>
                      <a:pPr algn="ctr"/>
                      <a:r>
                        <a:rPr lang="es-CO" sz="1700" dirty="0">
                          <a:solidFill>
                            <a:srgbClr val="1F1A34"/>
                          </a:solidFill>
                          <a:latin typeface="Arial" panose="020B0604020202020204" pitchFamily="34" charset="0"/>
                          <a:cs typeface="Arial" panose="020B0604020202020204" pitchFamily="34" charset="0"/>
                        </a:rPr>
                        <a:t>6 - 10</a:t>
                      </a:r>
                    </a:p>
                  </a:txBody>
                  <a:tcPr marL="86521" marR="86521" marT="43261" marB="4326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CO" sz="1700" dirty="0">
                          <a:solidFill>
                            <a:srgbClr val="1F1A34"/>
                          </a:solidFill>
                          <a:latin typeface="Arial" panose="020B0604020202020204" pitchFamily="34" charset="0"/>
                          <a:cs typeface="Arial" panose="020B0604020202020204" pitchFamily="34" charset="0"/>
                        </a:rPr>
                        <a:t>Alto Puntaje</a:t>
                      </a:r>
                    </a:p>
                  </a:txBody>
                  <a:tcPr marL="86521" marR="86521" marT="43261" marB="4326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CO" sz="1700" dirty="0">
                          <a:solidFill>
                            <a:srgbClr val="1F1A34"/>
                          </a:solidFill>
                          <a:latin typeface="Arial" panose="020B0604020202020204" pitchFamily="34" charset="0"/>
                          <a:cs typeface="Arial" panose="020B0604020202020204" pitchFamily="34" charset="0"/>
                        </a:rPr>
                        <a:t>Asociado con peores desenlaces clínicos (mortalidad, ventilción).</a:t>
                      </a:r>
                    </a:p>
                    <a:p>
                      <a:r>
                        <a:rPr lang="es-CO" sz="1700" dirty="0">
                          <a:solidFill>
                            <a:srgbClr val="1F1A34"/>
                          </a:solidFill>
                          <a:latin typeface="Arial" panose="020B0604020202020204" pitchFamily="34" charset="0"/>
                          <a:cs typeface="Arial" panose="020B0604020202020204" pitchFamily="34" charset="0"/>
                        </a:rPr>
                        <a:t>Paciente que se beneficia de terapia nutricional agresiva</a:t>
                      </a:r>
                    </a:p>
                  </a:txBody>
                  <a:tcPr marL="86521" marR="86521" marT="43261" marB="4326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8236810"/>
                  </a:ext>
                </a:extLst>
              </a:tr>
              <a:tr h="346085">
                <a:tc>
                  <a:txBody>
                    <a:bodyPr/>
                    <a:lstStyle/>
                    <a:p>
                      <a:pPr algn="ctr"/>
                      <a:r>
                        <a:rPr lang="es-CO" sz="1700" dirty="0">
                          <a:solidFill>
                            <a:srgbClr val="1F1A34"/>
                          </a:solidFill>
                          <a:latin typeface="Arial" panose="020B0604020202020204" pitchFamily="34" charset="0"/>
                          <a:cs typeface="Arial" panose="020B0604020202020204" pitchFamily="34" charset="0"/>
                        </a:rPr>
                        <a:t>0 - 5</a:t>
                      </a:r>
                    </a:p>
                  </a:txBody>
                  <a:tcPr marL="86521" marR="86521" marT="43261" marB="4326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CO" sz="1700" dirty="0">
                          <a:solidFill>
                            <a:srgbClr val="1F1A34"/>
                          </a:solidFill>
                          <a:latin typeface="Arial" panose="020B0604020202020204" pitchFamily="34" charset="0"/>
                          <a:cs typeface="Arial" panose="020B0604020202020204" pitchFamily="34" charset="0"/>
                        </a:rPr>
                        <a:t>Bajo Puntaje</a:t>
                      </a:r>
                    </a:p>
                  </a:txBody>
                  <a:tcPr marL="86521" marR="86521" marT="43261" marB="4326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CO" sz="1700" dirty="0">
                          <a:solidFill>
                            <a:srgbClr val="1F1A34"/>
                          </a:solidFill>
                          <a:latin typeface="Arial" panose="020B0604020202020204" pitchFamily="34" charset="0"/>
                          <a:cs typeface="Arial" panose="020B0604020202020204" pitchFamily="34" charset="0"/>
                        </a:rPr>
                        <a:t>Paciente con bajo riesgo nutricional</a:t>
                      </a:r>
                    </a:p>
                  </a:txBody>
                  <a:tcPr marL="86521" marR="86521" marT="43261" marB="4326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1629929"/>
                  </a:ext>
                </a:extLst>
              </a:tr>
              <a:tr h="350892">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sz="1700" b="1" dirty="0">
                          <a:solidFill>
                            <a:schemeClr val="bg1"/>
                          </a:solidFill>
                          <a:latin typeface="Arial" panose="020B0604020202020204" pitchFamily="34" charset="0"/>
                          <a:cs typeface="Arial" panose="020B0604020202020204" pitchFamily="34" charset="0"/>
                        </a:rPr>
                        <a:t>Sin incluir valores de IL 6</a:t>
                      </a:r>
                    </a:p>
                  </a:txBody>
                  <a:tcPr marL="86521" marR="86521" marT="43261" marB="4326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F1A34"/>
                    </a:solidFill>
                  </a:tcPr>
                </a:tc>
                <a:tc hMerge="1">
                  <a:txBody>
                    <a:bodyPr/>
                    <a:lstStyle/>
                    <a:p>
                      <a:endParaRPr lang="es-CO"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8314436"/>
                  </a:ext>
                </a:extLst>
              </a:tr>
              <a:tr h="350892">
                <a:tc>
                  <a:txBody>
                    <a:bodyPr/>
                    <a:lstStyle/>
                    <a:p>
                      <a:pPr algn="ctr"/>
                      <a:r>
                        <a:rPr lang="es-CO" sz="1700" dirty="0">
                          <a:solidFill>
                            <a:schemeClr val="bg1"/>
                          </a:solidFill>
                          <a:latin typeface="Arial" panose="020B0604020202020204" pitchFamily="34" charset="0"/>
                          <a:cs typeface="Arial" panose="020B0604020202020204" pitchFamily="34" charset="0"/>
                        </a:rPr>
                        <a:t>Puntaje</a:t>
                      </a:r>
                    </a:p>
                  </a:txBody>
                  <a:tcPr marL="86521" marR="86521" marT="43261" marB="4326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algn="ctr"/>
                      <a:r>
                        <a:rPr lang="es-CO" sz="1700" dirty="0">
                          <a:solidFill>
                            <a:schemeClr val="bg1"/>
                          </a:solidFill>
                          <a:latin typeface="Arial" panose="020B0604020202020204" pitchFamily="34" charset="0"/>
                          <a:cs typeface="Arial" panose="020B0604020202020204" pitchFamily="34" charset="0"/>
                        </a:rPr>
                        <a:t>Categoría</a:t>
                      </a:r>
                    </a:p>
                  </a:txBody>
                  <a:tcPr marL="86521" marR="86521" marT="43261" marB="4326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algn="ctr"/>
                      <a:r>
                        <a:rPr lang="es-CO" sz="1700" dirty="0">
                          <a:solidFill>
                            <a:schemeClr val="bg1"/>
                          </a:solidFill>
                          <a:latin typeface="Arial" panose="020B0604020202020204" pitchFamily="34" charset="0"/>
                          <a:cs typeface="Arial" panose="020B0604020202020204" pitchFamily="34" charset="0"/>
                        </a:rPr>
                        <a:t>Interpretación</a:t>
                      </a:r>
                    </a:p>
                  </a:txBody>
                  <a:tcPr marL="86521" marR="86521" marT="43261" marB="4326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extLst>
                  <a:ext uri="{0D108BD9-81ED-4DB2-BD59-A6C34878D82A}">
                    <a16:rowId xmlns:a16="http://schemas.microsoft.com/office/drawing/2014/main" val="1152331618"/>
                  </a:ext>
                </a:extLst>
              </a:tr>
              <a:tr h="1384340">
                <a:tc>
                  <a:txBody>
                    <a:bodyPr/>
                    <a:lstStyle/>
                    <a:p>
                      <a:pPr algn="ctr"/>
                      <a:r>
                        <a:rPr lang="es-CO" sz="1700" dirty="0">
                          <a:solidFill>
                            <a:srgbClr val="1F1A34"/>
                          </a:solidFill>
                          <a:latin typeface="Arial" panose="020B0604020202020204" pitchFamily="34" charset="0"/>
                          <a:cs typeface="Arial" panose="020B0604020202020204" pitchFamily="34" charset="0"/>
                        </a:rPr>
                        <a:t>5 - 9</a:t>
                      </a:r>
                    </a:p>
                  </a:txBody>
                  <a:tcPr marL="86521" marR="86521" marT="43261" marB="4326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CO" sz="1700" dirty="0">
                          <a:solidFill>
                            <a:srgbClr val="1F1A34"/>
                          </a:solidFill>
                          <a:latin typeface="Arial" panose="020B0604020202020204" pitchFamily="34" charset="0"/>
                          <a:cs typeface="Arial" panose="020B0604020202020204" pitchFamily="34" charset="0"/>
                        </a:rPr>
                        <a:t>Alto Puntaje</a:t>
                      </a:r>
                    </a:p>
                  </a:txBody>
                  <a:tcPr marL="86521" marR="86521" marT="43261" marB="4326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CO" sz="1700" dirty="0">
                          <a:solidFill>
                            <a:srgbClr val="1F1A34"/>
                          </a:solidFill>
                          <a:latin typeface="Arial" panose="020B0604020202020204" pitchFamily="34" charset="0"/>
                          <a:cs typeface="Arial" panose="020B0604020202020204" pitchFamily="34" charset="0"/>
                        </a:rPr>
                        <a:t>Asociado con peores desenlaces clínicos (mortalidad, ventilción).</a:t>
                      </a:r>
                    </a:p>
                    <a:p>
                      <a:r>
                        <a:rPr lang="es-CO" sz="1700" dirty="0">
                          <a:solidFill>
                            <a:srgbClr val="1F1A34"/>
                          </a:solidFill>
                          <a:latin typeface="Arial" panose="020B0604020202020204" pitchFamily="34" charset="0"/>
                          <a:cs typeface="Arial" panose="020B0604020202020204" pitchFamily="34" charset="0"/>
                        </a:rPr>
                        <a:t>Paciente que se beneficia de terapia nutricional agresiva</a:t>
                      </a:r>
                    </a:p>
                    <a:p>
                      <a:endParaRPr lang="es-CO" sz="1700" dirty="0">
                        <a:solidFill>
                          <a:srgbClr val="1F1A34"/>
                        </a:solidFill>
                        <a:latin typeface="Arial" panose="020B0604020202020204" pitchFamily="34" charset="0"/>
                        <a:cs typeface="Arial" panose="020B0604020202020204" pitchFamily="34" charset="0"/>
                      </a:endParaRPr>
                    </a:p>
                  </a:txBody>
                  <a:tcPr marL="86521" marR="86521" marT="43261" marB="4326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91650645"/>
                  </a:ext>
                </a:extLst>
              </a:tr>
              <a:tr h="350892">
                <a:tc>
                  <a:txBody>
                    <a:bodyPr/>
                    <a:lstStyle/>
                    <a:p>
                      <a:pPr algn="ctr"/>
                      <a:r>
                        <a:rPr lang="es-CO" sz="1700" dirty="0">
                          <a:solidFill>
                            <a:srgbClr val="1F1A34"/>
                          </a:solidFill>
                          <a:latin typeface="Arial" panose="020B0604020202020204" pitchFamily="34" charset="0"/>
                          <a:cs typeface="Arial" panose="020B0604020202020204" pitchFamily="34" charset="0"/>
                        </a:rPr>
                        <a:t>0 - 4</a:t>
                      </a:r>
                    </a:p>
                  </a:txBody>
                  <a:tcPr marL="86521" marR="86521" marT="43261" marB="4326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CO" sz="1700" dirty="0">
                          <a:solidFill>
                            <a:srgbClr val="1F1A34"/>
                          </a:solidFill>
                          <a:latin typeface="Arial" panose="020B0604020202020204" pitchFamily="34" charset="0"/>
                          <a:cs typeface="Arial" panose="020B0604020202020204" pitchFamily="34" charset="0"/>
                        </a:rPr>
                        <a:t>Bajo Puntaje</a:t>
                      </a:r>
                    </a:p>
                  </a:txBody>
                  <a:tcPr marL="86521" marR="86521" marT="43261" marB="4326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700" dirty="0">
                          <a:solidFill>
                            <a:srgbClr val="1F1A34"/>
                          </a:solidFill>
                          <a:latin typeface="Arial" panose="020B0604020202020204" pitchFamily="34" charset="0"/>
                          <a:cs typeface="Arial" panose="020B0604020202020204" pitchFamily="34" charset="0"/>
                        </a:rPr>
                        <a:t>Paciente con bajo riesgo nutricional</a:t>
                      </a:r>
                    </a:p>
                  </a:txBody>
                  <a:tcPr marL="86521" marR="86521" marT="43261" marB="4326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50101096"/>
                  </a:ext>
                </a:extLst>
              </a:tr>
            </a:tbl>
          </a:graphicData>
        </a:graphic>
      </p:graphicFrame>
    </p:spTree>
    <p:extLst>
      <p:ext uri="{BB962C8B-B14F-4D97-AF65-F5344CB8AC3E}">
        <p14:creationId xmlns:p14="http://schemas.microsoft.com/office/powerpoint/2010/main" val="3225596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890962" y="449687"/>
            <a:ext cx="4410075" cy="750464"/>
          </a:xfrm>
        </p:spPr>
        <p:txBody>
          <a:bodyPr>
            <a:normAutofit/>
          </a:bodyPr>
          <a:lstStyle/>
          <a:p>
            <a:pPr algn="ctr"/>
            <a:r>
              <a:rPr lang="es-CO" sz="3200" b="1" dirty="0">
                <a:solidFill>
                  <a:srgbClr val="1F1A34"/>
                </a:solidFill>
                <a:latin typeface="Arial" panose="020B0604020202020204" pitchFamily="34" charset="0"/>
                <a:cs typeface="Arial" panose="020B0604020202020204" pitchFamily="34" charset="0"/>
              </a:rPr>
              <a:t>Objetivos</a:t>
            </a:r>
          </a:p>
        </p:txBody>
      </p:sp>
      <p:sp>
        <p:nvSpPr>
          <p:cNvPr id="3" name="Marcador de contenido 2"/>
          <p:cNvSpPr>
            <a:spLocks noGrp="1"/>
          </p:cNvSpPr>
          <p:nvPr>
            <p:ph idx="1"/>
          </p:nvPr>
        </p:nvSpPr>
        <p:spPr>
          <a:xfrm>
            <a:off x="1581150" y="2059201"/>
            <a:ext cx="9029700" cy="4351338"/>
          </a:xfrm>
        </p:spPr>
        <p:txBody>
          <a:bodyPr/>
          <a:lstStyle/>
          <a:p>
            <a:pPr algn="just">
              <a:lnSpc>
                <a:spcPct val="100000"/>
              </a:lnSpc>
              <a:buClr>
                <a:srgbClr val="1F1A34"/>
              </a:buClr>
              <a:buSzPct val="120000"/>
            </a:pPr>
            <a:r>
              <a:rPr lang="es-CO" sz="2400" dirty="0">
                <a:solidFill>
                  <a:srgbClr val="1F1A34"/>
                </a:solidFill>
                <a:latin typeface="Arial" panose="020B0604020202020204" pitchFamily="34" charset="0"/>
                <a:cs typeface="Arial" panose="020B0604020202020204" pitchFamily="34" charset="0"/>
              </a:rPr>
              <a:t>Reconocer el proceso de tamización y evaluación nutricional como punto de partida del cuidado nutricional</a:t>
            </a:r>
          </a:p>
          <a:p>
            <a:pPr algn="just">
              <a:lnSpc>
                <a:spcPct val="100000"/>
              </a:lnSpc>
              <a:buClr>
                <a:srgbClr val="1F1A34"/>
              </a:buClr>
              <a:buSzPct val="120000"/>
            </a:pPr>
            <a:r>
              <a:rPr lang="es-CO" sz="2400" dirty="0">
                <a:solidFill>
                  <a:srgbClr val="1F1A34"/>
                </a:solidFill>
                <a:latin typeface="Arial" panose="020B0604020202020204" pitchFamily="34" charset="0"/>
                <a:cs typeface="Arial" panose="020B0604020202020204" pitchFamily="34" charset="0"/>
              </a:rPr>
              <a:t>Conocer las herramientas de tamización nutricional a utilizar en los diferentes ambitos de atención</a:t>
            </a:r>
          </a:p>
          <a:p>
            <a:pPr algn="just">
              <a:lnSpc>
                <a:spcPct val="100000"/>
              </a:lnSpc>
              <a:buClr>
                <a:srgbClr val="1F1A34"/>
              </a:buClr>
              <a:buSzPct val="120000"/>
            </a:pPr>
            <a:r>
              <a:rPr lang="es-CO" sz="2400" dirty="0">
                <a:solidFill>
                  <a:srgbClr val="1F1A34"/>
                </a:solidFill>
                <a:latin typeface="Arial" panose="020B0604020202020204" pitchFamily="34" charset="0"/>
                <a:cs typeface="Arial" panose="020B0604020202020204" pitchFamily="34" charset="0"/>
              </a:rPr>
              <a:t>Aplicar herramientas alternativas de valoración nutricional</a:t>
            </a:r>
          </a:p>
          <a:p>
            <a:pPr algn="just">
              <a:lnSpc>
                <a:spcPct val="100000"/>
              </a:lnSpc>
              <a:buClr>
                <a:srgbClr val="1F1A34"/>
              </a:buClr>
              <a:buSzPct val="120000"/>
            </a:pPr>
            <a:endParaRPr lang="es-CO" dirty="0">
              <a:solidFill>
                <a:srgbClr val="1F1A3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150814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6CABF0-2383-EC41-99E4-463E63DEEF03}"/>
              </a:ext>
            </a:extLst>
          </p:cNvPr>
          <p:cNvSpPr>
            <a:spLocks noGrp="1"/>
          </p:cNvSpPr>
          <p:nvPr>
            <p:ph type="title"/>
          </p:nvPr>
        </p:nvSpPr>
        <p:spPr>
          <a:xfrm>
            <a:off x="0" y="105908"/>
            <a:ext cx="12192000" cy="1325563"/>
          </a:xfrm>
        </p:spPr>
        <p:txBody>
          <a:bodyPr>
            <a:normAutofit/>
          </a:bodyPr>
          <a:lstStyle/>
          <a:p>
            <a:pPr algn="ctr"/>
            <a:r>
              <a:rPr lang="es-CO" sz="3200" b="1" dirty="0">
                <a:solidFill>
                  <a:srgbClr val="1F1A34"/>
                </a:solidFill>
                <a:latin typeface="Arial" panose="020B0604020202020204" pitchFamily="34" charset="0"/>
                <a:cs typeface="Arial" panose="020B0604020202020204" pitchFamily="34" charset="0"/>
              </a:rPr>
              <a:t>Paciente Oncológico – NUTRI-SCORE</a:t>
            </a:r>
          </a:p>
        </p:txBody>
      </p:sp>
      <p:graphicFrame>
        <p:nvGraphicFramePr>
          <p:cNvPr id="9" name="Tabla 8">
            <a:extLst>
              <a:ext uri="{FF2B5EF4-FFF2-40B4-BE49-F238E27FC236}">
                <a16:creationId xmlns:a16="http://schemas.microsoft.com/office/drawing/2014/main" id="{56383475-E147-7F4A-8899-B98964DDB1B3}"/>
              </a:ext>
            </a:extLst>
          </p:cNvPr>
          <p:cNvGraphicFramePr>
            <a:graphicFrameLocks noGrp="1"/>
          </p:cNvGraphicFramePr>
          <p:nvPr>
            <p:extLst>
              <p:ext uri="{D42A27DB-BD31-4B8C-83A1-F6EECF244321}">
                <p14:modId xmlns:p14="http://schemas.microsoft.com/office/powerpoint/2010/main" val="3664875277"/>
              </p:ext>
            </p:extLst>
          </p:nvPr>
        </p:nvGraphicFramePr>
        <p:xfrm>
          <a:off x="1565354" y="1576865"/>
          <a:ext cx="9083669" cy="4252436"/>
        </p:xfrm>
        <a:graphic>
          <a:graphicData uri="http://schemas.openxmlformats.org/drawingml/2006/table">
            <a:tbl>
              <a:tblPr firstRow="1" bandRow="1">
                <a:tableStyleId>{5C22544A-7EE6-4342-B048-85BDC9FD1C3A}</a:tableStyleId>
              </a:tblPr>
              <a:tblGrid>
                <a:gridCol w="4139738">
                  <a:extLst>
                    <a:ext uri="{9D8B030D-6E8A-4147-A177-3AD203B41FA5}">
                      <a16:colId xmlns:a16="http://schemas.microsoft.com/office/drawing/2014/main" val="20000"/>
                    </a:ext>
                  </a:extLst>
                </a:gridCol>
                <a:gridCol w="3092335">
                  <a:extLst>
                    <a:ext uri="{9D8B030D-6E8A-4147-A177-3AD203B41FA5}">
                      <a16:colId xmlns:a16="http://schemas.microsoft.com/office/drawing/2014/main" val="20001"/>
                    </a:ext>
                  </a:extLst>
                </a:gridCol>
                <a:gridCol w="1851596">
                  <a:extLst>
                    <a:ext uri="{9D8B030D-6E8A-4147-A177-3AD203B41FA5}">
                      <a16:colId xmlns:a16="http://schemas.microsoft.com/office/drawing/2014/main" val="20002"/>
                    </a:ext>
                  </a:extLst>
                </a:gridCol>
              </a:tblGrid>
              <a:tr h="313542">
                <a:tc gridSpan="2">
                  <a:txBody>
                    <a:bodyPr/>
                    <a:lstStyle/>
                    <a:p>
                      <a:pPr algn="ctr">
                        <a:lnSpc>
                          <a:spcPct val="115000"/>
                        </a:lnSpc>
                        <a:spcAft>
                          <a:spcPts val="1000"/>
                        </a:spcAft>
                        <a:tabLst>
                          <a:tab pos="139700" algn="l"/>
                          <a:tab pos="457200" algn="l"/>
                        </a:tabLst>
                      </a:pPr>
                      <a:r>
                        <a:rPr lang="es-ES" sz="1800" b="1" dirty="0">
                          <a:solidFill>
                            <a:schemeClr val="bg1"/>
                          </a:solidFill>
                          <a:effectLst/>
                          <a:latin typeface="Arial"/>
                          <a:ea typeface="ＭＳ 明朝"/>
                          <a:cs typeface="Times New Roman"/>
                        </a:rPr>
                        <a:t>PARTE 1</a:t>
                      </a:r>
                      <a:endParaRPr lang="es-CO" sz="2800" dirty="0">
                        <a:solidFill>
                          <a:schemeClr val="bg1"/>
                        </a:solidFill>
                        <a:effectLst/>
                        <a:latin typeface="Cambria"/>
                        <a:ea typeface="ＭＳ 明朝"/>
                        <a:cs typeface="Times New Roman"/>
                      </a:endParaRPr>
                    </a:p>
                  </a:txBody>
                  <a:tcPr marL="60723" marR="60723"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1F1A34"/>
                    </a:solidFill>
                  </a:tcPr>
                </a:tc>
                <a:tc hMerge="1">
                  <a:txBody>
                    <a:bodyPr/>
                    <a:lstStyle/>
                    <a:p>
                      <a:endParaRPr lang="es-ES"/>
                    </a:p>
                  </a:txBody>
                  <a:tcPr/>
                </a:tc>
                <a:tc>
                  <a:txBody>
                    <a:bodyPr/>
                    <a:lstStyle/>
                    <a:p>
                      <a:pPr algn="ctr">
                        <a:lnSpc>
                          <a:spcPct val="115000"/>
                        </a:lnSpc>
                        <a:spcAft>
                          <a:spcPts val="1000"/>
                        </a:spcAft>
                        <a:tabLst>
                          <a:tab pos="139700" algn="l"/>
                          <a:tab pos="457200" algn="l"/>
                        </a:tabLst>
                      </a:pPr>
                      <a:r>
                        <a:rPr lang="es-ES" sz="1800" b="1" dirty="0">
                          <a:solidFill>
                            <a:schemeClr val="bg1"/>
                          </a:solidFill>
                          <a:effectLst/>
                          <a:latin typeface="Arial"/>
                          <a:ea typeface="ＭＳ 明朝"/>
                          <a:cs typeface="Times New Roman"/>
                        </a:rPr>
                        <a:t>Puntaje</a:t>
                      </a:r>
                      <a:endParaRPr lang="es-CO" sz="2800" dirty="0">
                        <a:solidFill>
                          <a:schemeClr val="bg1"/>
                        </a:solidFill>
                        <a:effectLst/>
                        <a:latin typeface="Cambria"/>
                        <a:ea typeface="ＭＳ 明朝"/>
                        <a:cs typeface="Times New Roman"/>
                      </a:endParaRPr>
                    </a:p>
                  </a:txBody>
                  <a:tcPr marL="60723" marR="60723"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1F1A34"/>
                    </a:solidFill>
                  </a:tcPr>
                </a:tc>
                <a:extLst>
                  <a:ext uri="{0D108BD9-81ED-4DB2-BD59-A6C34878D82A}">
                    <a16:rowId xmlns:a16="http://schemas.microsoft.com/office/drawing/2014/main" val="10000"/>
                  </a:ext>
                </a:extLst>
              </a:tr>
              <a:tr h="313542">
                <a:tc rowSpan="2">
                  <a:txBody>
                    <a:bodyPr/>
                    <a:lstStyle/>
                    <a:p>
                      <a:pPr>
                        <a:lnSpc>
                          <a:spcPct val="115000"/>
                        </a:lnSpc>
                        <a:spcAft>
                          <a:spcPts val="1000"/>
                        </a:spcAft>
                        <a:tabLst>
                          <a:tab pos="139700" algn="l"/>
                          <a:tab pos="457200" algn="l"/>
                        </a:tabLst>
                      </a:pPr>
                      <a:r>
                        <a:rPr lang="es-ES" sz="1800" dirty="0">
                          <a:solidFill>
                            <a:srgbClr val="1F1A34"/>
                          </a:solidFill>
                          <a:effectLst/>
                          <a:latin typeface="Arial"/>
                          <a:ea typeface="ＭＳ 明朝"/>
                          <a:cs typeface="Times New Roman"/>
                        </a:rPr>
                        <a:t>1. Ha tenido pérdida involuntaria de peso en los últimos 3 meses?</a:t>
                      </a:r>
                      <a:endParaRPr lang="es-CO" sz="2800" dirty="0">
                        <a:solidFill>
                          <a:srgbClr val="1F1A34"/>
                        </a:solidFill>
                        <a:effectLst/>
                        <a:latin typeface="Cambria"/>
                        <a:ea typeface="ＭＳ 明朝"/>
                        <a:cs typeface="Times New Roman"/>
                      </a:endParaRPr>
                    </a:p>
                  </a:txBody>
                  <a:tcPr marL="60723" marR="60723"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lnSpc>
                          <a:spcPct val="115000"/>
                        </a:lnSpc>
                        <a:spcAft>
                          <a:spcPts val="1000"/>
                        </a:spcAft>
                        <a:tabLst>
                          <a:tab pos="139700" algn="l"/>
                          <a:tab pos="457200" algn="l"/>
                        </a:tabLst>
                      </a:pPr>
                      <a:r>
                        <a:rPr lang="es-ES" sz="1800">
                          <a:solidFill>
                            <a:srgbClr val="000000"/>
                          </a:solidFill>
                          <a:effectLst/>
                          <a:latin typeface="Arial"/>
                          <a:ea typeface="ＭＳ 明朝"/>
                          <a:cs typeface="Times New Roman"/>
                        </a:rPr>
                        <a:t>No</a:t>
                      </a:r>
                      <a:endParaRPr lang="es-CO" sz="2800">
                        <a:solidFill>
                          <a:srgbClr val="000000"/>
                        </a:solidFill>
                        <a:effectLst/>
                        <a:latin typeface="Cambria"/>
                        <a:ea typeface="ＭＳ 明朝"/>
                        <a:cs typeface="Times New Roman"/>
                      </a:endParaRPr>
                    </a:p>
                  </a:txBody>
                  <a:tcPr marL="60723" marR="60723"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lnSpc>
                          <a:spcPct val="115000"/>
                        </a:lnSpc>
                        <a:spcAft>
                          <a:spcPts val="1000"/>
                        </a:spcAft>
                        <a:tabLst>
                          <a:tab pos="139700" algn="l"/>
                          <a:tab pos="457200" algn="l"/>
                        </a:tabLst>
                      </a:pPr>
                      <a:r>
                        <a:rPr lang="es-ES" sz="1800">
                          <a:solidFill>
                            <a:srgbClr val="000000"/>
                          </a:solidFill>
                          <a:effectLst/>
                          <a:latin typeface="Arial"/>
                          <a:ea typeface="ＭＳ 明朝"/>
                          <a:cs typeface="Times New Roman"/>
                        </a:rPr>
                        <a:t>0</a:t>
                      </a:r>
                      <a:endParaRPr lang="es-CO" sz="2800">
                        <a:solidFill>
                          <a:srgbClr val="000000"/>
                        </a:solidFill>
                        <a:effectLst/>
                        <a:latin typeface="Cambria"/>
                        <a:ea typeface="ＭＳ 明朝"/>
                        <a:cs typeface="Times New Roman"/>
                      </a:endParaRPr>
                    </a:p>
                  </a:txBody>
                  <a:tcPr marL="60723" marR="60723"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1"/>
                  </a:ext>
                </a:extLst>
              </a:tr>
              <a:tr h="550309">
                <a:tc vMerge="1">
                  <a:txBody>
                    <a:bodyPr/>
                    <a:lstStyle/>
                    <a:p>
                      <a:endParaRPr lang="es-ES"/>
                    </a:p>
                  </a:txBody>
                  <a:tcPr/>
                </a:tc>
                <a:tc>
                  <a:txBody>
                    <a:bodyPr/>
                    <a:lstStyle/>
                    <a:p>
                      <a:pPr algn="ctr">
                        <a:lnSpc>
                          <a:spcPct val="115000"/>
                        </a:lnSpc>
                        <a:spcAft>
                          <a:spcPts val="1000"/>
                        </a:spcAft>
                        <a:tabLst>
                          <a:tab pos="139700" algn="l"/>
                          <a:tab pos="457200" algn="l"/>
                        </a:tabLst>
                      </a:pPr>
                      <a:r>
                        <a:rPr lang="es-ES" sz="1800" dirty="0">
                          <a:solidFill>
                            <a:srgbClr val="1F1A34"/>
                          </a:solidFill>
                          <a:effectLst/>
                          <a:latin typeface="Arial"/>
                          <a:ea typeface="ＭＳ 明朝"/>
                          <a:cs typeface="Times New Roman"/>
                        </a:rPr>
                        <a:t>No estoy seguro</a:t>
                      </a:r>
                      <a:endParaRPr lang="es-CO" sz="2800" dirty="0">
                        <a:solidFill>
                          <a:srgbClr val="1F1A34"/>
                        </a:solidFill>
                        <a:effectLst/>
                        <a:latin typeface="Cambria"/>
                        <a:ea typeface="ＭＳ 明朝"/>
                        <a:cs typeface="Times New Roman"/>
                      </a:endParaRPr>
                    </a:p>
                  </a:txBody>
                  <a:tcPr marL="60723" marR="60723"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pPr algn="ctr">
                        <a:lnSpc>
                          <a:spcPct val="115000"/>
                        </a:lnSpc>
                        <a:spcAft>
                          <a:spcPts val="1000"/>
                        </a:spcAft>
                        <a:tabLst>
                          <a:tab pos="139700" algn="l"/>
                          <a:tab pos="457200" algn="l"/>
                        </a:tabLst>
                      </a:pPr>
                      <a:r>
                        <a:rPr lang="es-ES" sz="1800" dirty="0">
                          <a:solidFill>
                            <a:srgbClr val="1F1A34"/>
                          </a:solidFill>
                          <a:effectLst/>
                          <a:latin typeface="Arial"/>
                          <a:ea typeface="ＭＳ 明朝"/>
                          <a:cs typeface="Times New Roman"/>
                        </a:rPr>
                        <a:t>2</a:t>
                      </a:r>
                      <a:endParaRPr lang="es-CO" sz="2800" dirty="0">
                        <a:solidFill>
                          <a:srgbClr val="1F1A34"/>
                        </a:solidFill>
                        <a:effectLst/>
                        <a:latin typeface="Cambria"/>
                        <a:ea typeface="ＭＳ 明朝"/>
                        <a:cs typeface="Times New Roman"/>
                      </a:endParaRPr>
                    </a:p>
                  </a:txBody>
                  <a:tcPr marL="60723" marR="60723"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13542">
                <a:tc rowSpan="5">
                  <a:txBody>
                    <a:bodyPr/>
                    <a:lstStyle/>
                    <a:p>
                      <a:pPr>
                        <a:lnSpc>
                          <a:spcPct val="115000"/>
                        </a:lnSpc>
                        <a:spcAft>
                          <a:spcPts val="1000"/>
                        </a:spcAft>
                        <a:tabLst>
                          <a:tab pos="139700" algn="l"/>
                          <a:tab pos="457200" algn="l"/>
                        </a:tabLst>
                      </a:pPr>
                      <a:r>
                        <a:rPr lang="es-ES" sz="1800">
                          <a:solidFill>
                            <a:srgbClr val="1F1A34"/>
                          </a:solidFill>
                          <a:effectLst/>
                          <a:latin typeface="Arial"/>
                          <a:ea typeface="ＭＳ 明朝"/>
                          <a:cs typeface="Times New Roman"/>
                        </a:rPr>
                        <a:t>2. Si la respuesta es si, cuantos kilos ha perdido?</a:t>
                      </a:r>
                      <a:endParaRPr lang="es-CO" sz="2800">
                        <a:solidFill>
                          <a:srgbClr val="1F1A34"/>
                        </a:solidFill>
                        <a:effectLst/>
                        <a:latin typeface="Cambria"/>
                        <a:ea typeface="ＭＳ 明朝"/>
                        <a:cs typeface="Times New Roman"/>
                      </a:endParaRPr>
                    </a:p>
                  </a:txBody>
                  <a:tcPr marL="60723" marR="60723"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lnSpc>
                          <a:spcPct val="115000"/>
                        </a:lnSpc>
                        <a:spcAft>
                          <a:spcPts val="1000"/>
                        </a:spcAft>
                        <a:tabLst>
                          <a:tab pos="139700" algn="l"/>
                          <a:tab pos="457200" algn="l"/>
                        </a:tabLst>
                      </a:pPr>
                      <a:r>
                        <a:rPr lang="es-ES" sz="1800" dirty="0">
                          <a:solidFill>
                            <a:srgbClr val="1F1A34"/>
                          </a:solidFill>
                          <a:effectLst/>
                          <a:latin typeface="Arial"/>
                          <a:ea typeface="ＭＳ 明朝"/>
                          <a:cs typeface="Times New Roman"/>
                        </a:rPr>
                        <a:t>1 – 5 Kg</a:t>
                      </a:r>
                      <a:endParaRPr lang="es-CO" sz="2800" dirty="0">
                        <a:solidFill>
                          <a:srgbClr val="1F1A34"/>
                        </a:solidFill>
                        <a:effectLst/>
                        <a:latin typeface="Cambria"/>
                        <a:ea typeface="ＭＳ 明朝"/>
                        <a:cs typeface="Times New Roman"/>
                      </a:endParaRPr>
                    </a:p>
                  </a:txBody>
                  <a:tcPr marL="60723" marR="60723"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lnSpc>
                          <a:spcPct val="115000"/>
                        </a:lnSpc>
                        <a:spcAft>
                          <a:spcPts val="1000"/>
                        </a:spcAft>
                        <a:tabLst>
                          <a:tab pos="139700" algn="l"/>
                          <a:tab pos="457200" algn="l"/>
                        </a:tabLst>
                      </a:pPr>
                      <a:r>
                        <a:rPr lang="es-ES" sz="1800" dirty="0">
                          <a:solidFill>
                            <a:srgbClr val="1F1A34"/>
                          </a:solidFill>
                          <a:effectLst/>
                          <a:latin typeface="Arial"/>
                          <a:ea typeface="ＭＳ 明朝"/>
                          <a:cs typeface="Times New Roman"/>
                        </a:rPr>
                        <a:t>1</a:t>
                      </a:r>
                      <a:endParaRPr lang="es-CO" sz="2800" dirty="0">
                        <a:solidFill>
                          <a:srgbClr val="1F1A34"/>
                        </a:solidFill>
                        <a:effectLst/>
                        <a:latin typeface="Cambria"/>
                        <a:ea typeface="ＭＳ 明朝"/>
                        <a:cs typeface="Times New Roman"/>
                      </a:endParaRPr>
                    </a:p>
                  </a:txBody>
                  <a:tcPr marL="60723" marR="60723"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3"/>
                  </a:ext>
                </a:extLst>
              </a:tr>
              <a:tr h="313542">
                <a:tc vMerge="1">
                  <a:txBody>
                    <a:bodyPr/>
                    <a:lstStyle/>
                    <a:p>
                      <a:endParaRPr lang="es-ES"/>
                    </a:p>
                  </a:txBody>
                  <a:tcPr/>
                </a:tc>
                <a:tc>
                  <a:txBody>
                    <a:bodyPr/>
                    <a:lstStyle/>
                    <a:p>
                      <a:pPr algn="ctr">
                        <a:lnSpc>
                          <a:spcPct val="115000"/>
                        </a:lnSpc>
                        <a:spcAft>
                          <a:spcPts val="1000"/>
                        </a:spcAft>
                        <a:tabLst>
                          <a:tab pos="139700" algn="l"/>
                          <a:tab pos="457200" algn="l"/>
                        </a:tabLst>
                      </a:pPr>
                      <a:r>
                        <a:rPr lang="es-ES" sz="1800" dirty="0">
                          <a:solidFill>
                            <a:srgbClr val="1F1A34"/>
                          </a:solidFill>
                          <a:effectLst/>
                          <a:latin typeface="Arial"/>
                          <a:ea typeface="ＭＳ 明朝"/>
                          <a:cs typeface="Times New Roman"/>
                        </a:rPr>
                        <a:t>6 – 10 Kg</a:t>
                      </a:r>
                      <a:endParaRPr lang="es-CO" sz="2800" dirty="0">
                        <a:solidFill>
                          <a:srgbClr val="1F1A34"/>
                        </a:solidFill>
                        <a:effectLst/>
                        <a:latin typeface="Cambria"/>
                        <a:ea typeface="ＭＳ 明朝"/>
                        <a:cs typeface="Times New Roman"/>
                      </a:endParaRPr>
                    </a:p>
                  </a:txBody>
                  <a:tcPr marL="60723" marR="60723"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pPr algn="ctr">
                        <a:lnSpc>
                          <a:spcPct val="115000"/>
                        </a:lnSpc>
                        <a:spcAft>
                          <a:spcPts val="1000"/>
                        </a:spcAft>
                        <a:tabLst>
                          <a:tab pos="139700" algn="l"/>
                          <a:tab pos="457200" algn="l"/>
                        </a:tabLst>
                      </a:pPr>
                      <a:r>
                        <a:rPr lang="es-ES" sz="1800" dirty="0">
                          <a:solidFill>
                            <a:srgbClr val="1F1A34"/>
                          </a:solidFill>
                          <a:effectLst/>
                          <a:latin typeface="Arial"/>
                          <a:ea typeface="ＭＳ 明朝"/>
                          <a:cs typeface="Times New Roman"/>
                        </a:rPr>
                        <a:t>2</a:t>
                      </a:r>
                      <a:endParaRPr lang="es-CO" sz="2800" dirty="0">
                        <a:solidFill>
                          <a:srgbClr val="1F1A34"/>
                        </a:solidFill>
                        <a:effectLst/>
                        <a:latin typeface="Cambria"/>
                        <a:ea typeface="ＭＳ 明朝"/>
                        <a:cs typeface="Times New Roman"/>
                      </a:endParaRPr>
                    </a:p>
                  </a:txBody>
                  <a:tcPr marL="60723" marR="60723"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13542">
                <a:tc vMerge="1">
                  <a:txBody>
                    <a:bodyPr/>
                    <a:lstStyle/>
                    <a:p>
                      <a:endParaRPr lang="es-ES"/>
                    </a:p>
                  </a:txBody>
                  <a:tcPr/>
                </a:tc>
                <a:tc>
                  <a:txBody>
                    <a:bodyPr/>
                    <a:lstStyle/>
                    <a:p>
                      <a:pPr algn="ctr">
                        <a:lnSpc>
                          <a:spcPct val="115000"/>
                        </a:lnSpc>
                        <a:spcAft>
                          <a:spcPts val="1000"/>
                        </a:spcAft>
                        <a:tabLst>
                          <a:tab pos="139700" algn="l"/>
                          <a:tab pos="457200" algn="l"/>
                        </a:tabLst>
                      </a:pPr>
                      <a:r>
                        <a:rPr lang="es-ES" sz="1800">
                          <a:solidFill>
                            <a:srgbClr val="1F1A34"/>
                          </a:solidFill>
                          <a:effectLst/>
                          <a:latin typeface="Arial"/>
                          <a:ea typeface="ＭＳ 明朝"/>
                          <a:cs typeface="Times New Roman"/>
                        </a:rPr>
                        <a:t>11 – 15</a:t>
                      </a:r>
                      <a:endParaRPr lang="es-CO" sz="2800">
                        <a:solidFill>
                          <a:srgbClr val="1F1A34"/>
                        </a:solidFill>
                        <a:effectLst/>
                        <a:latin typeface="Cambria"/>
                        <a:ea typeface="ＭＳ 明朝"/>
                        <a:cs typeface="Times New Roman"/>
                      </a:endParaRPr>
                    </a:p>
                  </a:txBody>
                  <a:tcPr marL="60723" marR="60723"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lnSpc>
                          <a:spcPct val="115000"/>
                        </a:lnSpc>
                        <a:spcAft>
                          <a:spcPts val="1000"/>
                        </a:spcAft>
                        <a:tabLst>
                          <a:tab pos="139700" algn="l"/>
                          <a:tab pos="457200" algn="l"/>
                        </a:tabLst>
                      </a:pPr>
                      <a:r>
                        <a:rPr lang="es-ES" sz="1800">
                          <a:solidFill>
                            <a:srgbClr val="1F1A34"/>
                          </a:solidFill>
                          <a:effectLst/>
                          <a:latin typeface="Arial"/>
                          <a:ea typeface="ＭＳ 明朝"/>
                          <a:cs typeface="Times New Roman"/>
                        </a:rPr>
                        <a:t>3</a:t>
                      </a:r>
                      <a:endParaRPr lang="es-CO" sz="2800">
                        <a:solidFill>
                          <a:srgbClr val="1F1A34"/>
                        </a:solidFill>
                        <a:effectLst/>
                        <a:latin typeface="Cambria"/>
                        <a:ea typeface="ＭＳ 明朝"/>
                        <a:cs typeface="Times New Roman"/>
                      </a:endParaRPr>
                    </a:p>
                  </a:txBody>
                  <a:tcPr marL="60723" marR="60723"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5"/>
                  </a:ext>
                </a:extLst>
              </a:tr>
              <a:tr h="313542">
                <a:tc vMerge="1">
                  <a:txBody>
                    <a:bodyPr/>
                    <a:lstStyle/>
                    <a:p>
                      <a:endParaRPr lang="es-ES"/>
                    </a:p>
                  </a:txBody>
                  <a:tcPr/>
                </a:tc>
                <a:tc>
                  <a:txBody>
                    <a:bodyPr/>
                    <a:lstStyle/>
                    <a:p>
                      <a:pPr algn="ctr">
                        <a:lnSpc>
                          <a:spcPct val="115000"/>
                        </a:lnSpc>
                        <a:spcAft>
                          <a:spcPts val="1000"/>
                        </a:spcAft>
                        <a:tabLst>
                          <a:tab pos="139700" algn="l"/>
                          <a:tab pos="457200" algn="l"/>
                        </a:tabLst>
                      </a:pPr>
                      <a:r>
                        <a:rPr lang="es-ES" sz="1800" dirty="0">
                          <a:solidFill>
                            <a:srgbClr val="1F1A34"/>
                          </a:solidFill>
                          <a:effectLst/>
                          <a:latin typeface="Arial"/>
                          <a:ea typeface="ＭＳ 明朝"/>
                          <a:cs typeface="Times New Roman"/>
                        </a:rPr>
                        <a:t>&gt; 15</a:t>
                      </a:r>
                      <a:endParaRPr lang="es-CO" sz="2800" dirty="0">
                        <a:solidFill>
                          <a:srgbClr val="1F1A34"/>
                        </a:solidFill>
                        <a:effectLst/>
                        <a:latin typeface="Cambria"/>
                        <a:ea typeface="ＭＳ 明朝"/>
                        <a:cs typeface="Times New Roman"/>
                      </a:endParaRPr>
                    </a:p>
                  </a:txBody>
                  <a:tcPr marL="60723" marR="60723"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pPr algn="ctr">
                        <a:lnSpc>
                          <a:spcPct val="115000"/>
                        </a:lnSpc>
                        <a:spcAft>
                          <a:spcPts val="1000"/>
                        </a:spcAft>
                        <a:tabLst>
                          <a:tab pos="139700" algn="l"/>
                          <a:tab pos="457200" algn="l"/>
                        </a:tabLst>
                      </a:pPr>
                      <a:r>
                        <a:rPr lang="es-ES" sz="1800" dirty="0">
                          <a:solidFill>
                            <a:srgbClr val="1F1A34"/>
                          </a:solidFill>
                          <a:effectLst/>
                          <a:latin typeface="Arial"/>
                          <a:ea typeface="ＭＳ 明朝"/>
                          <a:cs typeface="Times New Roman"/>
                        </a:rPr>
                        <a:t>4</a:t>
                      </a:r>
                      <a:endParaRPr lang="es-CO" sz="2800" dirty="0">
                        <a:solidFill>
                          <a:srgbClr val="1F1A34"/>
                        </a:solidFill>
                        <a:effectLst/>
                        <a:latin typeface="Cambria"/>
                        <a:ea typeface="ＭＳ 明朝"/>
                        <a:cs typeface="Times New Roman"/>
                      </a:endParaRPr>
                    </a:p>
                  </a:txBody>
                  <a:tcPr marL="60723" marR="60723"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13542">
                <a:tc vMerge="1">
                  <a:txBody>
                    <a:bodyPr/>
                    <a:lstStyle/>
                    <a:p>
                      <a:endParaRPr lang="es-ES"/>
                    </a:p>
                  </a:txBody>
                  <a:tcPr/>
                </a:tc>
                <a:tc>
                  <a:txBody>
                    <a:bodyPr/>
                    <a:lstStyle/>
                    <a:p>
                      <a:pPr algn="ctr">
                        <a:lnSpc>
                          <a:spcPct val="115000"/>
                        </a:lnSpc>
                        <a:spcAft>
                          <a:spcPts val="1000"/>
                        </a:spcAft>
                        <a:tabLst>
                          <a:tab pos="139700" algn="l"/>
                          <a:tab pos="457200" algn="l"/>
                        </a:tabLst>
                      </a:pPr>
                      <a:r>
                        <a:rPr lang="es-ES" sz="1800">
                          <a:solidFill>
                            <a:srgbClr val="1F1A34"/>
                          </a:solidFill>
                          <a:effectLst/>
                          <a:latin typeface="Arial"/>
                          <a:ea typeface="ＭＳ 明朝"/>
                          <a:cs typeface="Times New Roman"/>
                        </a:rPr>
                        <a:t>No está seguro</a:t>
                      </a:r>
                      <a:endParaRPr lang="es-CO" sz="2800">
                        <a:solidFill>
                          <a:srgbClr val="1F1A34"/>
                        </a:solidFill>
                        <a:effectLst/>
                        <a:latin typeface="Cambria"/>
                        <a:ea typeface="ＭＳ 明朝"/>
                        <a:cs typeface="Times New Roman"/>
                      </a:endParaRPr>
                    </a:p>
                  </a:txBody>
                  <a:tcPr marL="60723" marR="60723"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lnSpc>
                          <a:spcPct val="115000"/>
                        </a:lnSpc>
                        <a:spcAft>
                          <a:spcPts val="1000"/>
                        </a:spcAft>
                        <a:tabLst>
                          <a:tab pos="139700" algn="l"/>
                          <a:tab pos="457200" algn="l"/>
                        </a:tabLst>
                      </a:pPr>
                      <a:r>
                        <a:rPr lang="es-ES" sz="1800">
                          <a:solidFill>
                            <a:srgbClr val="1F1A34"/>
                          </a:solidFill>
                          <a:effectLst/>
                          <a:latin typeface="Arial"/>
                          <a:ea typeface="ＭＳ 明朝"/>
                          <a:cs typeface="Times New Roman"/>
                        </a:rPr>
                        <a:t>2</a:t>
                      </a:r>
                      <a:endParaRPr lang="es-CO" sz="2800">
                        <a:solidFill>
                          <a:srgbClr val="1F1A34"/>
                        </a:solidFill>
                        <a:effectLst/>
                        <a:latin typeface="Cambria"/>
                        <a:ea typeface="ＭＳ 明朝"/>
                        <a:cs typeface="Times New Roman"/>
                      </a:endParaRPr>
                    </a:p>
                  </a:txBody>
                  <a:tcPr marL="60723" marR="60723"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7"/>
                  </a:ext>
                </a:extLst>
              </a:tr>
              <a:tr h="660662">
                <a:tc rowSpan="2">
                  <a:txBody>
                    <a:bodyPr/>
                    <a:lstStyle/>
                    <a:p>
                      <a:pPr>
                        <a:lnSpc>
                          <a:spcPct val="115000"/>
                        </a:lnSpc>
                        <a:spcAft>
                          <a:spcPts val="1000"/>
                        </a:spcAft>
                        <a:tabLst>
                          <a:tab pos="139700" algn="l"/>
                          <a:tab pos="457200" algn="l"/>
                        </a:tabLst>
                      </a:pPr>
                      <a:r>
                        <a:rPr lang="es-ES" sz="1800" dirty="0">
                          <a:solidFill>
                            <a:srgbClr val="1F1A34"/>
                          </a:solidFill>
                          <a:effectLst/>
                          <a:latin typeface="Arial"/>
                          <a:ea typeface="ＭＳ 明朝"/>
                          <a:cs typeface="Times New Roman"/>
                        </a:rPr>
                        <a:t>3. Ha estado comiendo menos en la última semana a causa de disminución del apetito?</a:t>
                      </a:r>
                      <a:endParaRPr lang="es-CO" sz="2800" dirty="0">
                        <a:solidFill>
                          <a:srgbClr val="1F1A34"/>
                        </a:solidFill>
                        <a:effectLst/>
                        <a:latin typeface="Cambria"/>
                        <a:ea typeface="ＭＳ 明朝"/>
                        <a:cs typeface="Times New Roman"/>
                      </a:endParaRPr>
                    </a:p>
                  </a:txBody>
                  <a:tcPr marL="60723" marR="60723"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lnSpc>
                          <a:spcPct val="115000"/>
                        </a:lnSpc>
                        <a:spcAft>
                          <a:spcPts val="1000"/>
                        </a:spcAft>
                        <a:tabLst>
                          <a:tab pos="139700" algn="l"/>
                          <a:tab pos="457200" algn="l"/>
                        </a:tabLst>
                      </a:pPr>
                      <a:r>
                        <a:rPr lang="es-ES" sz="1800" dirty="0">
                          <a:solidFill>
                            <a:srgbClr val="1F1A34"/>
                          </a:solidFill>
                          <a:effectLst/>
                          <a:latin typeface="Arial"/>
                          <a:ea typeface="ＭＳ 明朝"/>
                          <a:cs typeface="Times New Roman"/>
                        </a:rPr>
                        <a:t>No</a:t>
                      </a:r>
                      <a:endParaRPr lang="es-CO" sz="2800" dirty="0">
                        <a:solidFill>
                          <a:srgbClr val="1F1A34"/>
                        </a:solidFill>
                        <a:effectLst/>
                        <a:latin typeface="Cambria"/>
                        <a:ea typeface="ＭＳ 明朝"/>
                        <a:cs typeface="Times New Roman"/>
                      </a:endParaRPr>
                    </a:p>
                  </a:txBody>
                  <a:tcPr marL="60723" marR="60723"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pPr algn="ctr">
                        <a:lnSpc>
                          <a:spcPct val="115000"/>
                        </a:lnSpc>
                        <a:spcAft>
                          <a:spcPts val="1000"/>
                        </a:spcAft>
                        <a:tabLst>
                          <a:tab pos="139700" algn="l"/>
                          <a:tab pos="457200" algn="l"/>
                        </a:tabLst>
                      </a:pPr>
                      <a:r>
                        <a:rPr lang="es-ES" sz="1800" dirty="0">
                          <a:solidFill>
                            <a:srgbClr val="1F1A34"/>
                          </a:solidFill>
                          <a:effectLst/>
                          <a:latin typeface="Arial"/>
                          <a:ea typeface="ＭＳ 明朝"/>
                          <a:cs typeface="Times New Roman"/>
                        </a:rPr>
                        <a:t>0</a:t>
                      </a:r>
                      <a:endParaRPr lang="es-CO" sz="2800" dirty="0">
                        <a:solidFill>
                          <a:srgbClr val="1F1A34"/>
                        </a:solidFill>
                        <a:effectLst/>
                        <a:latin typeface="Cambria"/>
                        <a:ea typeface="ＭＳ 明朝"/>
                        <a:cs typeface="Times New Roman"/>
                      </a:endParaRPr>
                    </a:p>
                  </a:txBody>
                  <a:tcPr marL="60723" marR="60723"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846671">
                <a:tc vMerge="1">
                  <a:txBody>
                    <a:bodyPr/>
                    <a:lstStyle/>
                    <a:p>
                      <a:endParaRPr lang="es-ES"/>
                    </a:p>
                  </a:txBody>
                  <a:tcPr/>
                </a:tc>
                <a:tc>
                  <a:txBody>
                    <a:bodyPr/>
                    <a:lstStyle/>
                    <a:p>
                      <a:pPr algn="ctr">
                        <a:lnSpc>
                          <a:spcPct val="115000"/>
                        </a:lnSpc>
                        <a:spcAft>
                          <a:spcPts val="1000"/>
                        </a:spcAft>
                        <a:tabLst>
                          <a:tab pos="139700" algn="l"/>
                          <a:tab pos="457200" algn="l"/>
                        </a:tabLst>
                      </a:pPr>
                      <a:r>
                        <a:rPr lang="es-ES" sz="1800" dirty="0">
                          <a:solidFill>
                            <a:srgbClr val="1F1A34"/>
                          </a:solidFill>
                          <a:effectLst/>
                          <a:latin typeface="Arial"/>
                          <a:ea typeface="ＭＳ 明朝"/>
                          <a:cs typeface="Times New Roman"/>
                        </a:rPr>
                        <a:t>Si</a:t>
                      </a:r>
                      <a:endParaRPr lang="es-CO" sz="2800" dirty="0">
                        <a:solidFill>
                          <a:srgbClr val="1F1A34"/>
                        </a:solidFill>
                        <a:effectLst/>
                        <a:latin typeface="Cambria"/>
                        <a:ea typeface="ＭＳ 明朝"/>
                        <a:cs typeface="Times New Roman"/>
                      </a:endParaRPr>
                    </a:p>
                  </a:txBody>
                  <a:tcPr marL="60723" marR="60723"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lnSpc>
                          <a:spcPct val="115000"/>
                        </a:lnSpc>
                        <a:spcAft>
                          <a:spcPts val="1000"/>
                        </a:spcAft>
                        <a:tabLst>
                          <a:tab pos="139700" algn="l"/>
                          <a:tab pos="457200" algn="l"/>
                        </a:tabLst>
                      </a:pPr>
                      <a:r>
                        <a:rPr lang="es-ES" sz="1800" dirty="0">
                          <a:solidFill>
                            <a:srgbClr val="1F1A34"/>
                          </a:solidFill>
                          <a:effectLst/>
                          <a:latin typeface="Arial"/>
                          <a:ea typeface="ＭＳ 明朝"/>
                          <a:cs typeface="Times New Roman"/>
                        </a:rPr>
                        <a:t>1</a:t>
                      </a:r>
                      <a:endParaRPr lang="es-CO" sz="2800" dirty="0">
                        <a:solidFill>
                          <a:srgbClr val="1F1A34"/>
                        </a:solidFill>
                        <a:effectLst/>
                        <a:latin typeface="Cambria"/>
                        <a:ea typeface="ＭＳ 明朝"/>
                        <a:cs typeface="Times New Roman"/>
                      </a:endParaRPr>
                    </a:p>
                  </a:txBody>
                  <a:tcPr marL="60723" marR="60723"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9"/>
                  </a:ext>
                </a:extLst>
              </a:tr>
            </a:tbl>
          </a:graphicData>
        </a:graphic>
      </p:graphicFrame>
      <p:sp>
        <p:nvSpPr>
          <p:cNvPr id="11" name="Rectángulo 10">
            <a:extLst>
              <a:ext uri="{FF2B5EF4-FFF2-40B4-BE49-F238E27FC236}">
                <a16:creationId xmlns:a16="http://schemas.microsoft.com/office/drawing/2014/main" id="{DA321B76-5B19-D844-AD5B-EB23D628B90C}"/>
              </a:ext>
            </a:extLst>
          </p:cNvPr>
          <p:cNvSpPr/>
          <p:nvPr/>
        </p:nvSpPr>
        <p:spPr>
          <a:xfrm>
            <a:off x="1565354" y="6023813"/>
            <a:ext cx="9790381" cy="246221"/>
          </a:xfrm>
          <a:prstGeom prst="rect">
            <a:avLst/>
          </a:prstGeom>
          <a:noFill/>
        </p:spPr>
        <p:txBody>
          <a:bodyPr wrap="square">
            <a:spAutoFit/>
          </a:bodyPr>
          <a:lstStyle/>
          <a:p>
            <a:pPr lvl="0"/>
            <a:r>
              <a:rPr lang="es-CO" sz="1000" b="1" i="1" dirty="0">
                <a:solidFill>
                  <a:schemeClr val="bg2">
                    <a:lumMod val="50000"/>
                  </a:schemeClr>
                </a:solidFill>
                <a:latin typeface="Arial" panose="020B0604020202020204" pitchFamily="34" charset="0"/>
                <a:cs typeface="Arial" panose="020B0604020202020204" pitchFamily="34" charset="0"/>
              </a:rPr>
              <a:t>Arribas L, Hurtós L et al. NUTRISCORE: A new nutritional screening tool for oncological outpatients. Nutrition (33). January 2017</a:t>
            </a:r>
          </a:p>
        </p:txBody>
      </p:sp>
    </p:spTree>
    <p:extLst>
      <p:ext uri="{BB962C8B-B14F-4D97-AF65-F5344CB8AC3E}">
        <p14:creationId xmlns:p14="http://schemas.microsoft.com/office/powerpoint/2010/main" val="1337625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6CABF0-2383-EC41-99E4-463E63DEEF03}"/>
              </a:ext>
            </a:extLst>
          </p:cNvPr>
          <p:cNvSpPr>
            <a:spLocks noGrp="1"/>
          </p:cNvSpPr>
          <p:nvPr>
            <p:ph type="title"/>
          </p:nvPr>
        </p:nvSpPr>
        <p:spPr>
          <a:xfrm>
            <a:off x="2247900" y="105908"/>
            <a:ext cx="7696200" cy="1325563"/>
          </a:xfrm>
        </p:spPr>
        <p:txBody>
          <a:bodyPr>
            <a:normAutofit/>
          </a:bodyPr>
          <a:lstStyle/>
          <a:p>
            <a:pPr algn="ctr"/>
            <a:r>
              <a:rPr lang="es-CO" sz="3200" b="1" dirty="0">
                <a:solidFill>
                  <a:srgbClr val="1F1A34"/>
                </a:solidFill>
                <a:latin typeface="Arial" panose="020B0604020202020204" pitchFamily="34" charset="0"/>
                <a:cs typeface="Arial" panose="020B0604020202020204" pitchFamily="34" charset="0"/>
              </a:rPr>
              <a:t>Paciente Oncológico – NUTRI-SCORE</a:t>
            </a:r>
          </a:p>
        </p:txBody>
      </p:sp>
      <p:pic>
        <p:nvPicPr>
          <p:cNvPr id="4" name="Imagen 3">
            <a:extLst>
              <a:ext uri="{FF2B5EF4-FFF2-40B4-BE49-F238E27FC236}">
                <a16:creationId xmlns:a16="http://schemas.microsoft.com/office/drawing/2014/main" id="{EC497B01-3132-CD4E-AAA5-78F24A0962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96913" y="49636"/>
            <a:ext cx="1683520" cy="969420"/>
          </a:xfrm>
          <a:prstGeom prst="rect">
            <a:avLst/>
          </a:prstGeom>
        </p:spPr>
      </p:pic>
      <p:sp>
        <p:nvSpPr>
          <p:cNvPr id="11" name="Rectángulo 10">
            <a:extLst>
              <a:ext uri="{FF2B5EF4-FFF2-40B4-BE49-F238E27FC236}">
                <a16:creationId xmlns:a16="http://schemas.microsoft.com/office/drawing/2014/main" id="{DA321B76-5B19-D844-AD5B-EB23D628B90C}"/>
              </a:ext>
            </a:extLst>
          </p:cNvPr>
          <p:cNvSpPr/>
          <p:nvPr/>
        </p:nvSpPr>
        <p:spPr>
          <a:xfrm>
            <a:off x="1130531" y="6037535"/>
            <a:ext cx="10274544" cy="246221"/>
          </a:xfrm>
          <a:prstGeom prst="rect">
            <a:avLst/>
          </a:prstGeom>
          <a:noFill/>
        </p:spPr>
        <p:txBody>
          <a:bodyPr wrap="square">
            <a:spAutoFit/>
          </a:bodyPr>
          <a:lstStyle/>
          <a:p>
            <a:pPr lvl="0"/>
            <a:r>
              <a:rPr lang="es-CO" sz="1000" b="1" i="1" dirty="0">
                <a:solidFill>
                  <a:schemeClr val="bg2">
                    <a:lumMod val="50000"/>
                  </a:schemeClr>
                </a:solidFill>
                <a:latin typeface="Arial" panose="020B0604020202020204" pitchFamily="34" charset="0"/>
                <a:cs typeface="Arial" panose="020B0604020202020204" pitchFamily="34" charset="0"/>
              </a:rPr>
              <a:t>Arribas L, Hurtós L et al. NUTRISCORE: A new nutritional screening tool for oncological outpatients. Nutrition (33). January 2017</a:t>
            </a:r>
          </a:p>
        </p:txBody>
      </p:sp>
      <p:graphicFrame>
        <p:nvGraphicFramePr>
          <p:cNvPr id="6" name="Tabla 5">
            <a:extLst>
              <a:ext uri="{FF2B5EF4-FFF2-40B4-BE49-F238E27FC236}">
                <a16:creationId xmlns:a16="http://schemas.microsoft.com/office/drawing/2014/main" id="{709AE766-07F0-1C4D-B36C-DE5F71BE27FD}"/>
              </a:ext>
            </a:extLst>
          </p:cNvPr>
          <p:cNvGraphicFramePr>
            <a:graphicFrameLocks noGrp="1"/>
          </p:cNvGraphicFramePr>
          <p:nvPr>
            <p:extLst>
              <p:ext uri="{D42A27DB-BD31-4B8C-83A1-F6EECF244321}">
                <p14:modId xmlns:p14="http://schemas.microsoft.com/office/powerpoint/2010/main" val="2376853618"/>
              </p:ext>
            </p:extLst>
          </p:nvPr>
        </p:nvGraphicFramePr>
        <p:xfrm>
          <a:off x="1130531" y="1375199"/>
          <a:ext cx="9676015" cy="4127216"/>
        </p:xfrm>
        <a:graphic>
          <a:graphicData uri="http://schemas.openxmlformats.org/drawingml/2006/table">
            <a:tbl>
              <a:tblPr firstRow="1" bandRow="1">
                <a:tableStyleId>{5C22544A-7EE6-4342-B048-85BDC9FD1C3A}</a:tableStyleId>
              </a:tblPr>
              <a:tblGrid>
                <a:gridCol w="5489414">
                  <a:extLst>
                    <a:ext uri="{9D8B030D-6E8A-4147-A177-3AD203B41FA5}">
                      <a16:colId xmlns:a16="http://schemas.microsoft.com/office/drawing/2014/main" val="20000"/>
                    </a:ext>
                  </a:extLst>
                </a:gridCol>
                <a:gridCol w="2708829">
                  <a:extLst>
                    <a:ext uri="{9D8B030D-6E8A-4147-A177-3AD203B41FA5}">
                      <a16:colId xmlns:a16="http://schemas.microsoft.com/office/drawing/2014/main" val="20001"/>
                    </a:ext>
                  </a:extLst>
                </a:gridCol>
                <a:gridCol w="1477772">
                  <a:extLst>
                    <a:ext uri="{9D8B030D-6E8A-4147-A177-3AD203B41FA5}">
                      <a16:colId xmlns:a16="http://schemas.microsoft.com/office/drawing/2014/main" val="20002"/>
                    </a:ext>
                  </a:extLst>
                </a:gridCol>
              </a:tblGrid>
              <a:tr h="324773">
                <a:tc gridSpan="2">
                  <a:txBody>
                    <a:bodyPr/>
                    <a:lstStyle/>
                    <a:p>
                      <a:pPr algn="ctr">
                        <a:lnSpc>
                          <a:spcPct val="115000"/>
                        </a:lnSpc>
                        <a:spcAft>
                          <a:spcPts val="1000"/>
                        </a:spcAft>
                        <a:tabLst>
                          <a:tab pos="139700" algn="l"/>
                          <a:tab pos="457200" algn="l"/>
                        </a:tabLst>
                      </a:pPr>
                      <a:r>
                        <a:rPr lang="es-CO" sz="1800" dirty="0">
                          <a:solidFill>
                            <a:schemeClr val="bg1"/>
                          </a:solidFill>
                          <a:effectLst/>
                          <a:latin typeface="Arial"/>
                          <a:ea typeface="ＭＳ 明朝"/>
                          <a:cs typeface="Arial"/>
                        </a:rPr>
                        <a:t>                     Parte</a:t>
                      </a:r>
                      <a:r>
                        <a:rPr lang="es-CO" sz="1800" baseline="0" dirty="0">
                          <a:solidFill>
                            <a:schemeClr val="bg1"/>
                          </a:solidFill>
                          <a:effectLst/>
                          <a:latin typeface="Arial"/>
                          <a:ea typeface="ＭＳ 明朝"/>
                          <a:cs typeface="Arial"/>
                        </a:rPr>
                        <a:t> 2</a:t>
                      </a:r>
                      <a:endParaRPr lang="es-CO" sz="1800" dirty="0">
                        <a:solidFill>
                          <a:schemeClr val="bg1"/>
                        </a:solidFill>
                        <a:effectLst/>
                        <a:latin typeface="Arial"/>
                        <a:ea typeface="ＭＳ 明朝"/>
                        <a:cs typeface="Arial"/>
                      </a:endParaRPr>
                    </a:p>
                  </a:txBody>
                  <a:tcPr marL="60723" marR="60723"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1F1A34"/>
                    </a:solidFill>
                  </a:tcPr>
                </a:tc>
                <a:tc hMerge="1">
                  <a:txBody>
                    <a:bodyPr/>
                    <a:lstStyle/>
                    <a:p>
                      <a:pPr algn="ctr">
                        <a:lnSpc>
                          <a:spcPct val="115000"/>
                        </a:lnSpc>
                        <a:spcAft>
                          <a:spcPts val="1000"/>
                        </a:spcAft>
                        <a:tabLst>
                          <a:tab pos="139700" algn="l"/>
                          <a:tab pos="457200" algn="l"/>
                        </a:tabLst>
                      </a:pPr>
                      <a:endParaRPr lang="es-CO" sz="3200" dirty="0">
                        <a:effectLst/>
                        <a:latin typeface="Cambria"/>
                        <a:ea typeface="ＭＳ 明朝"/>
                        <a:cs typeface="Times New Roman"/>
                      </a:endParaRPr>
                    </a:p>
                  </a:txBody>
                  <a:tcPr marL="68580" marR="68580" marT="0" marB="0"/>
                </a:tc>
                <a:tc>
                  <a:txBody>
                    <a:bodyPr/>
                    <a:lstStyle/>
                    <a:p>
                      <a:pPr algn="ctr">
                        <a:lnSpc>
                          <a:spcPct val="115000"/>
                        </a:lnSpc>
                        <a:spcAft>
                          <a:spcPts val="1000"/>
                        </a:spcAft>
                        <a:tabLst>
                          <a:tab pos="139700" algn="l"/>
                          <a:tab pos="457200" algn="l"/>
                        </a:tabLst>
                      </a:pPr>
                      <a:endParaRPr lang="es-CO" sz="1800" dirty="0">
                        <a:solidFill>
                          <a:schemeClr val="bg1"/>
                        </a:solidFill>
                        <a:effectLst/>
                        <a:latin typeface="Arial"/>
                        <a:ea typeface="ＭＳ 明朝"/>
                        <a:cs typeface="Arial"/>
                      </a:endParaRPr>
                    </a:p>
                  </a:txBody>
                  <a:tcPr marL="60723" marR="60723"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1F1A34"/>
                    </a:solidFill>
                  </a:tcPr>
                </a:tc>
                <a:extLst>
                  <a:ext uri="{0D108BD9-81ED-4DB2-BD59-A6C34878D82A}">
                    <a16:rowId xmlns:a16="http://schemas.microsoft.com/office/drawing/2014/main" val="10000"/>
                  </a:ext>
                </a:extLst>
              </a:tr>
              <a:tr h="324773">
                <a:tc>
                  <a:txBody>
                    <a:bodyPr/>
                    <a:lstStyle/>
                    <a:p>
                      <a:pPr algn="ctr">
                        <a:lnSpc>
                          <a:spcPct val="115000"/>
                        </a:lnSpc>
                        <a:spcAft>
                          <a:spcPts val="1000"/>
                        </a:spcAft>
                        <a:tabLst>
                          <a:tab pos="139700" algn="l"/>
                          <a:tab pos="457200" algn="l"/>
                        </a:tabLst>
                      </a:pPr>
                      <a:r>
                        <a:rPr lang="es-ES" sz="1800" b="1" dirty="0">
                          <a:solidFill>
                            <a:schemeClr val="bg1"/>
                          </a:solidFill>
                          <a:effectLst/>
                          <a:latin typeface="Arial"/>
                          <a:ea typeface="ＭＳ 明朝"/>
                          <a:cs typeface="Arial"/>
                        </a:rPr>
                        <a:t>Localización/Neoplasia</a:t>
                      </a:r>
                      <a:endParaRPr lang="es-CO" sz="1800" dirty="0">
                        <a:solidFill>
                          <a:schemeClr val="bg1"/>
                        </a:solidFill>
                        <a:effectLst/>
                        <a:latin typeface="Arial"/>
                        <a:ea typeface="ＭＳ 明朝"/>
                        <a:cs typeface="Arial"/>
                      </a:endParaRPr>
                    </a:p>
                  </a:txBody>
                  <a:tcPr marL="60723" marR="60723"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5">
                        <a:lumMod val="50000"/>
                      </a:schemeClr>
                    </a:solidFill>
                  </a:tcPr>
                </a:tc>
                <a:tc>
                  <a:txBody>
                    <a:bodyPr/>
                    <a:lstStyle/>
                    <a:p>
                      <a:pPr algn="ctr">
                        <a:lnSpc>
                          <a:spcPct val="115000"/>
                        </a:lnSpc>
                        <a:spcAft>
                          <a:spcPts val="1000"/>
                        </a:spcAft>
                        <a:tabLst>
                          <a:tab pos="139700" algn="l"/>
                          <a:tab pos="457200" algn="l"/>
                        </a:tabLst>
                      </a:pPr>
                      <a:r>
                        <a:rPr lang="es-ES" sz="1800" b="1" dirty="0">
                          <a:solidFill>
                            <a:schemeClr val="bg1"/>
                          </a:solidFill>
                          <a:effectLst/>
                          <a:latin typeface="Arial"/>
                          <a:ea typeface="ＭＳ 明朝"/>
                          <a:cs typeface="Arial"/>
                        </a:rPr>
                        <a:t>Riesgo Nutricional</a:t>
                      </a:r>
                      <a:endParaRPr lang="es-CO" sz="1800" dirty="0">
                        <a:solidFill>
                          <a:schemeClr val="bg1"/>
                        </a:solidFill>
                        <a:effectLst/>
                        <a:latin typeface="Arial"/>
                        <a:ea typeface="ＭＳ 明朝"/>
                        <a:cs typeface="Arial"/>
                      </a:endParaRPr>
                    </a:p>
                  </a:txBody>
                  <a:tcPr marL="60723" marR="60723"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5">
                        <a:lumMod val="50000"/>
                      </a:schemeClr>
                    </a:solidFill>
                  </a:tcPr>
                </a:tc>
                <a:tc>
                  <a:txBody>
                    <a:bodyPr/>
                    <a:lstStyle/>
                    <a:p>
                      <a:pPr algn="ctr">
                        <a:lnSpc>
                          <a:spcPct val="115000"/>
                        </a:lnSpc>
                        <a:spcAft>
                          <a:spcPts val="1000"/>
                        </a:spcAft>
                        <a:tabLst>
                          <a:tab pos="139700" algn="l"/>
                          <a:tab pos="457200" algn="l"/>
                        </a:tabLst>
                      </a:pPr>
                      <a:r>
                        <a:rPr lang="es-ES" sz="1800" b="1" dirty="0">
                          <a:solidFill>
                            <a:schemeClr val="bg1"/>
                          </a:solidFill>
                          <a:effectLst/>
                          <a:latin typeface="Arial"/>
                          <a:ea typeface="ＭＳ 明朝"/>
                          <a:cs typeface="Arial"/>
                        </a:rPr>
                        <a:t>Puntaje</a:t>
                      </a:r>
                      <a:endParaRPr lang="es-CO" sz="1800" dirty="0">
                        <a:solidFill>
                          <a:schemeClr val="bg1"/>
                        </a:solidFill>
                        <a:effectLst/>
                        <a:latin typeface="Arial"/>
                        <a:ea typeface="ＭＳ 明朝"/>
                        <a:cs typeface="Arial"/>
                      </a:endParaRPr>
                    </a:p>
                  </a:txBody>
                  <a:tcPr marL="60723" marR="60723"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5">
                        <a:lumMod val="50000"/>
                      </a:schemeClr>
                    </a:solidFill>
                  </a:tcPr>
                </a:tc>
                <a:extLst>
                  <a:ext uri="{0D108BD9-81ED-4DB2-BD59-A6C34878D82A}">
                    <a16:rowId xmlns:a16="http://schemas.microsoft.com/office/drawing/2014/main" val="10001"/>
                  </a:ext>
                </a:extLst>
              </a:tr>
              <a:tr h="1334686">
                <a:tc>
                  <a:txBody>
                    <a:bodyPr/>
                    <a:lstStyle/>
                    <a:p>
                      <a:pPr>
                        <a:spcAft>
                          <a:spcPts val="1000"/>
                        </a:spcAft>
                        <a:tabLst>
                          <a:tab pos="139700" algn="l"/>
                          <a:tab pos="457200" algn="l"/>
                        </a:tabLst>
                      </a:pPr>
                      <a:r>
                        <a:rPr lang="es-ES" sz="1800" dirty="0">
                          <a:solidFill>
                            <a:srgbClr val="1F1A34"/>
                          </a:solidFill>
                          <a:effectLst/>
                          <a:latin typeface="Arial"/>
                          <a:ea typeface="ＭＳ 明朝"/>
                          <a:cs typeface="Arial"/>
                        </a:rPr>
                        <a:t>Cabeza y cuello. Tracto gastro intestinal: esófago, estómago, páncreas, intestino. Linfomas que comprometen el tracto gastrointestinal</a:t>
                      </a:r>
                      <a:endParaRPr lang="es-CO" sz="1800" dirty="0">
                        <a:solidFill>
                          <a:srgbClr val="1F1A34"/>
                        </a:solidFill>
                        <a:effectLst/>
                        <a:latin typeface="Arial"/>
                        <a:ea typeface="ＭＳ 明朝"/>
                        <a:cs typeface="Arial"/>
                      </a:endParaRPr>
                    </a:p>
                  </a:txBody>
                  <a:tcPr marL="60723" marR="60723"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lnSpc>
                          <a:spcPct val="115000"/>
                        </a:lnSpc>
                        <a:spcAft>
                          <a:spcPts val="1000"/>
                        </a:spcAft>
                        <a:tabLst>
                          <a:tab pos="139700" algn="l"/>
                          <a:tab pos="457200" algn="l"/>
                        </a:tabLst>
                      </a:pPr>
                      <a:r>
                        <a:rPr lang="es-ES" sz="1800">
                          <a:solidFill>
                            <a:srgbClr val="1F1A34"/>
                          </a:solidFill>
                          <a:effectLst/>
                          <a:latin typeface="Arial"/>
                          <a:ea typeface="ＭＳ 明朝"/>
                          <a:cs typeface="Arial"/>
                        </a:rPr>
                        <a:t>Alto**</a:t>
                      </a:r>
                      <a:endParaRPr lang="es-CO" sz="1800">
                        <a:solidFill>
                          <a:srgbClr val="1F1A34"/>
                        </a:solidFill>
                        <a:effectLst/>
                        <a:latin typeface="Arial"/>
                        <a:ea typeface="ＭＳ 明朝"/>
                        <a:cs typeface="Arial"/>
                      </a:endParaRPr>
                    </a:p>
                  </a:txBody>
                  <a:tcPr marL="60723" marR="60723"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lnSpc>
                          <a:spcPct val="115000"/>
                        </a:lnSpc>
                        <a:spcAft>
                          <a:spcPts val="1000"/>
                        </a:spcAft>
                        <a:tabLst>
                          <a:tab pos="139700" algn="l"/>
                          <a:tab pos="457200" algn="l"/>
                        </a:tabLst>
                      </a:pPr>
                      <a:r>
                        <a:rPr lang="es-ES" sz="1800">
                          <a:solidFill>
                            <a:srgbClr val="1F1A34"/>
                          </a:solidFill>
                          <a:effectLst/>
                          <a:latin typeface="Arial"/>
                          <a:ea typeface="ＭＳ 明朝"/>
                          <a:cs typeface="Arial"/>
                        </a:rPr>
                        <a:t>+2</a:t>
                      </a:r>
                      <a:endParaRPr lang="es-CO" sz="1800">
                        <a:solidFill>
                          <a:srgbClr val="1F1A34"/>
                        </a:solidFill>
                        <a:effectLst/>
                        <a:latin typeface="Arial"/>
                        <a:ea typeface="ＭＳ 明朝"/>
                        <a:cs typeface="Arial"/>
                      </a:endParaRPr>
                    </a:p>
                  </a:txBody>
                  <a:tcPr marL="60723" marR="60723"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39757">
                <a:tc>
                  <a:txBody>
                    <a:bodyPr/>
                    <a:lstStyle/>
                    <a:p>
                      <a:pPr>
                        <a:spcAft>
                          <a:spcPts val="1000"/>
                        </a:spcAft>
                        <a:tabLst>
                          <a:tab pos="139700" algn="l"/>
                          <a:tab pos="457200" algn="l"/>
                        </a:tabLst>
                      </a:pPr>
                      <a:r>
                        <a:rPr lang="es-ES" sz="1800">
                          <a:solidFill>
                            <a:srgbClr val="1F1A34"/>
                          </a:solidFill>
                          <a:effectLst/>
                          <a:latin typeface="Arial"/>
                          <a:ea typeface="ＭＳ 明朝"/>
                          <a:cs typeface="Arial"/>
                        </a:rPr>
                        <a:t>Pulmón. Abdomen y pelvis: hígado, vía biliar, renal, ovario, endometrio</a:t>
                      </a:r>
                      <a:endParaRPr lang="es-CO" sz="1800">
                        <a:solidFill>
                          <a:srgbClr val="1F1A34"/>
                        </a:solidFill>
                        <a:effectLst/>
                        <a:latin typeface="Arial"/>
                        <a:ea typeface="ＭＳ 明朝"/>
                        <a:cs typeface="Arial"/>
                      </a:endParaRPr>
                    </a:p>
                  </a:txBody>
                  <a:tcPr marL="60723" marR="60723"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lnSpc>
                          <a:spcPct val="115000"/>
                        </a:lnSpc>
                        <a:spcAft>
                          <a:spcPts val="1000"/>
                        </a:spcAft>
                        <a:tabLst>
                          <a:tab pos="139700" algn="l"/>
                          <a:tab pos="457200" algn="l"/>
                        </a:tabLst>
                      </a:pPr>
                      <a:r>
                        <a:rPr lang="es-ES" sz="1800">
                          <a:solidFill>
                            <a:srgbClr val="1F1A34"/>
                          </a:solidFill>
                          <a:effectLst/>
                          <a:latin typeface="Arial"/>
                          <a:ea typeface="ＭＳ 明朝"/>
                          <a:cs typeface="Arial"/>
                        </a:rPr>
                        <a:t>Medio</a:t>
                      </a:r>
                      <a:endParaRPr lang="es-CO" sz="1800">
                        <a:solidFill>
                          <a:srgbClr val="1F1A34"/>
                        </a:solidFill>
                        <a:effectLst/>
                        <a:latin typeface="Arial"/>
                        <a:ea typeface="ＭＳ 明朝"/>
                        <a:cs typeface="Arial"/>
                      </a:endParaRPr>
                    </a:p>
                  </a:txBody>
                  <a:tcPr marL="60723" marR="60723"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lnSpc>
                          <a:spcPct val="115000"/>
                        </a:lnSpc>
                        <a:spcAft>
                          <a:spcPts val="1000"/>
                        </a:spcAft>
                        <a:tabLst>
                          <a:tab pos="139700" algn="l"/>
                          <a:tab pos="457200" algn="l"/>
                        </a:tabLst>
                      </a:pPr>
                      <a:r>
                        <a:rPr lang="es-ES" sz="1800">
                          <a:solidFill>
                            <a:srgbClr val="1F1A34"/>
                          </a:solidFill>
                          <a:effectLst/>
                          <a:latin typeface="Arial"/>
                          <a:ea typeface="ＭＳ 明朝"/>
                          <a:cs typeface="Arial"/>
                        </a:rPr>
                        <a:t>+1</a:t>
                      </a:r>
                      <a:endParaRPr lang="es-CO" sz="1800">
                        <a:solidFill>
                          <a:srgbClr val="1F1A34"/>
                        </a:solidFill>
                        <a:effectLst/>
                        <a:latin typeface="Arial"/>
                        <a:ea typeface="ＭＳ 明朝"/>
                        <a:cs typeface="Arial"/>
                      </a:endParaRPr>
                    </a:p>
                  </a:txBody>
                  <a:tcPr marL="60723" marR="60723"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920933">
                <a:tc>
                  <a:txBody>
                    <a:bodyPr/>
                    <a:lstStyle/>
                    <a:p>
                      <a:pPr>
                        <a:lnSpc>
                          <a:spcPct val="115000"/>
                        </a:lnSpc>
                        <a:spcAft>
                          <a:spcPts val="1000"/>
                        </a:spcAft>
                        <a:tabLst>
                          <a:tab pos="139700" algn="l"/>
                          <a:tab pos="457200" algn="l"/>
                        </a:tabLst>
                      </a:pPr>
                      <a:r>
                        <a:rPr lang="es-ES" sz="1800">
                          <a:solidFill>
                            <a:srgbClr val="1F1A34"/>
                          </a:solidFill>
                          <a:effectLst/>
                          <a:latin typeface="Arial"/>
                          <a:ea typeface="ＭＳ 明朝"/>
                          <a:cs typeface="Arial"/>
                        </a:rPr>
                        <a:t>Mama. Sistema nervioso central. Vejiga, próstata, colorectal, leucemia, otros linfomas</a:t>
                      </a:r>
                      <a:endParaRPr lang="es-CO" sz="1800">
                        <a:solidFill>
                          <a:srgbClr val="1F1A34"/>
                        </a:solidFill>
                        <a:effectLst/>
                        <a:latin typeface="Arial"/>
                        <a:ea typeface="ＭＳ 明朝"/>
                        <a:cs typeface="Arial"/>
                      </a:endParaRPr>
                    </a:p>
                  </a:txBody>
                  <a:tcPr marL="60723" marR="60723"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lnSpc>
                          <a:spcPct val="115000"/>
                        </a:lnSpc>
                        <a:spcAft>
                          <a:spcPts val="1000"/>
                        </a:spcAft>
                        <a:tabLst>
                          <a:tab pos="139700" algn="l"/>
                          <a:tab pos="457200" algn="l"/>
                        </a:tabLst>
                      </a:pPr>
                      <a:r>
                        <a:rPr lang="es-ES" sz="1800" dirty="0">
                          <a:solidFill>
                            <a:srgbClr val="1F1A34"/>
                          </a:solidFill>
                          <a:effectLst/>
                          <a:latin typeface="Arial"/>
                          <a:ea typeface="ＭＳ 明朝"/>
                          <a:cs typeface="Arial"/>
                        </a:rPr>
                        <a:t>Bajo</a:t>
                      </a:r>
                      <a:endParaRPr lang="es-CO" sz="1800" dirty="0">
                        <a:solidFill>
                          <a:srgbClr val="1F1A34"/>
                        </a:solidFill>
                        <a:effectLst/>
                        <a:latin typeface="Arial"/>
                        <a:ea typeface="ＭＳ 明朝"/>
                        <a:cs typeface="Arial"/>
                      </a:endParaRPr>
                    </a:p>
                  </a:txBody>
                  <a:tcPr marL="60723" marR="60723"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lnSpc>
                          <a:spcPct val="115000"/>
                        </a:lnSpc>
                        <a:spcAft>
                          <a:spcPts val="1000"/>
                        </a:spcAft>
                        <a:tabLst>
                          <a:tab pos="139700" algn="l"/>
                          <a:tab pos="457200" algn="l"/>
                        </a:tabLst>
                      </a:pPr>
                      <a:r>
                        <a:rPr lang="es-ES" sz="1800" dirty="0">
                          <a:solidFill>
                            <a:srgbClr val="1F1A34"/>
                          </a:solidFill>
                          <a:effectLst/>
                          <a:latin typeface="Arial"/>
                          <a:ea typeface="ＭＳ 明朝"/>
                          <a:cs typeface="Arial"/>
                        </a:rPr>
                        <a:t>+0</a:t>
                      </a:r>
                      <a:endParaRPr lang="es-CO" sz="1800" dirty="0">
                        <a:solidFill>
                          <a:srgbClr val="1F1A34"/>
                        </a:solidFill>
                        <a:effectLst/>
                        <a:latin typeface="Arial"/>
                        <a:ea typeface="ＭＳ 明朝"/>
                        <a:cs typeface="Arial"/>
                      </a:endParaRPr>
                    </a:p>
                  </a:txBody>
                  <a:tcPr marL="60723" marR="60723"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673411">
                <a:tc gridSpan="3">
                  <a:txBody>
                    <a:bodyPr/>
                    <a:lstStyle/>
                    <a:p>
                      <a:pPr>
                        <a:lnSpc>
                          <a:spcPct val="115000"/>
                        </a:lnSpc>
                        <a:spcAft>
                          <a:spcPts val="1000"/>
                        </a:spcAft>
                        <a:tabLst>
                          <a:tab pos="139700" algn="l"/>
                          <a:tab pos="457200" algn="l"/>
                        </a:tabLst>
                      </a:pPr>
                      <a:r>
                        <a:rPr lang="es-ES" sz="1800" kern="1200" dirty="0">
                          <a:solidFill>
                            <a:srgbClr val="1F1A34"/>
                          </a:solidFill>
                          <a:effectLst/>
                          <a:latin typeface="+mn-lt"/>
                          <a:ea typeface="+mn-ea"/>
                          <a:cs typeface="+mn-cs"/>
                        </a:rPr>
                        <a:t>** Repetir el tamizaje semanalmente en aquellos pacientes con alto riesgo</a:t>
                      </a:r>
                      <a:r>
                        <a:rPr lang="es-CO" sz="1600" dirty="0">
                          <a:solidFill>
                            <a:srgbClr val="1F1A34"/>
                          </a:solidFill>
                          <a:effectLst/>
                        </a:rPr>
                        <a:t> </a:t>
                      </a:r>
                      <a:endParaRPr lang="es-CO" sz="1800" dirty="0">
                        <a:solidFill>
                          <a:srgbClr val="1F1A34"/>
                        </a:solidFill>
                        <a:effectLst/>
                        <a:latin typeface="Arial"/>
                        <a:ea typeface="ＭＳ 明朝"/>
                        <a:cs typeface="Arial"/>
                      </a:endParaRPr>
                    </a:p>
                  </a:txBody>
                  <a:tcPr marL="60723" marR="60723"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hMerge="1">
                  <a:txBody>
                    <a:bodyPr/>
                    <a:lstStyle/>
                    <a:p>
                      <a:pPr algn="ctr">
                        <a:lnSpc>
                          <a:spcPct val="115000"/>
                        </a:lnSpc>
                        <a:spcAft>
                          <a:spcPts val="1000"/>
                        </a:spcAft>
                        <a:tabLst>
                          <a:tab pos="139700" algn="l"/>
                          <a:tab pos="457200" algn="l"/>
                        </a:tabLst>
                      </a:pPr>
                      <a:endParaRPr lang="es-CO" sz="2000" dirty="0">
                        <a:effectLst/>
                        <a:latin typeface="Arial"/>
                        <a:ea typeface="ＭＳ 明朝"/>
                        <a:cs typeface="Arial"/>
                      </a:endParaRPr>
                    </a:p>
                  </a:txBody>
                  <a:tcPr marL="68580" marR="68580"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hMerge="1">
                  <a:txBody>
                    <a:bodyPr/>
                    <a:lstStyle/>
                    <a:p>
                      <a:pPr algn="ctr">
                        <a:lnSpc>
                          <a:spcPct val="115000"/>
                        </a:lnSpc>
                        <a:spcAft>
                          <a:spcPts val="1000"/>
                        </a:spcAft>
                        <a:tabLst>
                          <a:tab pos="139700" algn="l"/>
                          <a:tab pos="457200" algn="l"/>
                        </a:tabLst>
                      </a:pPr>
                      <a:endParaRPr lang="es-CO" sz="2000" dirty="0">
                        <a:effectLst/>
                        <a:latin typeface="Arial"/>
                        <a:ea typeface="ＭＳ 明朝"/>
                        <a:cs typeface="Arial"/>
                      </a:endParaRPr>
                    </a:p>
                  </a:txBody>
                  <a:tcPr marL="68580" marR="68580"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3" name="Rectángulo 2">
            <a:extLst>
              <a:ext uri="{FF2B5EF4-FFF2-40B4-BE49-F238E27FC236}">
                <a16:creationId xmlns:a16="http://schemas.microsoft.com/office/drawing/2014/main" id="{6DF67254-B42E-FF48-AEC2-017531A88676}"/>
              </a:ext>
            </a:extLst>
          </p:cNvPr>
          <p:cNvSpPr/>
          <p:nvPr/>
        </p:nvSpPr>
        <p:spPr>
          <a:xfrm>
            <a:off x="1130531" y="4838007"/>
            <a:ext cx="9676015" cy="664408"/>
          </a:xfrm>
          <a:prstGeom prst="rect">
            <a:avLst/>
          </a:prstGeom>
          <a:no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280820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6CABF0-2383-EC41-99E4-463E63DEEF03}"/>
              </a:ext>
            </a:extLst>
          </p:cNvPr>
          <p:cNvSpPr>
            <a:spLocks noGrp="1"/>
          </p:cNvSpPr>
          <p:nvPr>
            <p:ph type="title"/>
          </p:nvPr>
        </p:nvSpPr>
        <p:spPr>
          <a:xfrm>
            <a:off x="2273483" y="77835"/>
            <a:ext cx="7667625" cy="1325563"/>
          </a:xfrm>
        </p:spPr>
        <p:txBody>
          <a:bodyPr>
            <a:normAutofit/>
          </a:bodyPr>
          <a:lstStyle/>
          <a:p>
            <a:pPr algn="ctr"/>
            <a:r>
              <a:rPr lang="es-CO" sz="3200" b="1" dirty="0">
                <a:solidFill>
                  <a:srgbClr val="1F1A34"/>
                </a:solidFill>
                <a:latin typeface="Arial" panose="020B0604020202020204" pitchFamily="34" charset="0"/>
                <a:cs typeface="Arial" panose="020B0604020202020204" pitchFamily="34" charset="0"/>
              </a:rPr>
              <a:t>Paciente oncológico – NUTRI-SCORE</a:t>
            </a:r>
          </a:p>
        </p:txBody>
      </p:sp>
      <p:sp>
        <p:nvSpPr>
          <p:cNvPr id="11" name="Rectángulo 10">
            <a:extLst>
              <a:ext uri="{FF2B5EF4-FFF2-40B4-BE49-F238E27FC236}">
                <a16:creationId xmlns:a16="http://schemas.microsoft.com/office/drawing/2014/main" id="{DA321B76-5B19-D844-AD5B-EB23D628B90C}"/>
              </a:ext>
            </a:extLst>
          </p:cNvPr>
          <p:cNvSpPr/>
          <p:nvPr/>
        </p:nvSpPr>
        <p:spPr>
          <a:xfrm>
            <a:off x="1263529" y="6208728"/>
            <a:ext cx="10722892" cy="246221"/>
          </a:xfrm>
          <a:prstGeom prst="rect">
            <a:avLst/>
          </a:prstGeom>
          <a:noFill/>
        </p:spPr>
        <p:txBody>
          <a:bodyPr wrap="square">
            <a:spAutoFit/>
          </a:bodyPr>
          <a:lstStyle/>
          <a:p>
            <a:pPr lvl="0"/>
            <a:r>
              <a:rPr lang="es-CO" sz="1000" b="1" i="1" dirty="0">
                <a:solidFill>
                  <a:schemeClr val="bg2">
                    <a:lumMod val="50000"/>
                  </a:schemeClr>
                </a:solidFill>
                <a:latin typeface="Arial" panose="020B0604020202020204" pitchFamily="34" charset="0"/>
                <a:cs typeface="Arial" panose="020B0604020202020204" pitchFamily="34" charset="0"/>
              </a:rPr>
              <a:t>Arribas L, Hurtós L et al. NUTRISCORE: A new nutritional screening tool for oncological outpatients. Nutrition (33). January 2017</a:t>
            </a:r>
          </a:p>
        </p:txBody>
      </p:sp>
      <p:graphicFrame>
        <p:nvGraphicFramePr>
          <p:cNvPr id="7" name="Tabla 6">
            <a:extLst>
              <a:ext uri="{FF2B5EF4-FFF2-40B4-BE49-F238E27FC236}">
                <a16:creationId xmlns:a16="http://schemas.microsoft.com/office/drawing/2014/main" id="{EFD2B9A1-4AEA-6C4B-80C3-D5D24FF6EE62}"/>
              </a:ext>
            </a:extLst>
          </p:cNvPr>
          <p:cNvGraphicFramePr>
            <a:graphicFrameLocks noGrp="1"/>
          </p:cNvGraphicFramePr>
          <p:nvPr>
            <p:extLst>
              <p:ext uri="{D42A27DB-BD31-4B8C-83A1-F6EECF244321}">
                <p14:modId xmlns:p14="http://schemas.microsoft.com/office/powerpoint/2010/main" val="3745757436"/>
              </p:ext>
            </p:extLst>
          </p:nvPr>
        </p:nvGraphicFramePr>
        <p:xfrm>
          <a:off x="1263537" y="1261862"/>
          <a:ext cx="9659389" cy="3762839"/>
        </p:xfrm>
        <a:graphic>
          <a:graphicData uri="http://schemas.openxmlformats.org/drawingml/2006/table">
            <a:tbl>
              <a:tblPr firstRow="1" bandRow="1">
                <a:tableStyleId>{5C22544A-7EE6-4342-B048-85BDC9FD1C3A}</a:tableStyleId>
              </a:tblPr>
              <a:tblGrid>
                <a:gridCol w="5117295">
                  <a:extLst>
                    <a:ext uri="{9D8B030D-6E8A-4147-A177-3AD203B41FA5}">
                      <a16:colId xmlns:a16="http://schemas.microsoft.com/office/drawing/2014/main" val="20000"/>
                    </a:ext>
                  </a:extLst>
                </a:gridCol>
                <a:gridCol w="2399972">
                  <a:extLst>
                    <a:ext uri="{9D8B030D-6E8A-4147-A177-3AD203B41FA5}">
                      <a16:colId xmlns:a16="http://schemas.microsoft.com/office/drawing/2014/main" val="20001"/>
                    </a:ext>
                  </a:extLst>
                </a:gridCol>
                <a:gridCol w="2142122">
                  <a:extLst>
                    <a:ext uri="{9D8B030D-6E8A-4147-A177-3AD203B41FA5}">
                      <a16:colId xmlns:a16="http://schemas.microsoft.com/office/drawing/2014/main" val="20002"/>
                    </a:ext>
                  </a:extLst>
                </a:gridCol>
              </a:tblGrid>
              <a:tr h="328352">
                <a:tc gridSpan="3">
                  <a:txBody>
                    <a:bodyPr/>
                    <a:lstStyle/>
                    <a:p>
                      <a:pPr marL="0" marR="0" indent="0" algn="ctr" defTabSz="1018824" rtl="0" eaLnBrk="1" fontAlgn="auto" latinLnBrk="0" hangingPunct="1">
                        <a:lnSpc>
                          <a:spcPct val="115000"/>
                        </a:lnSpc>
                        <a:spcBef>
                          <a:spcPts val="0"/>
                        </a:spcBef>
                        <a:spcAft>
                          <a:spcPts val="1000"/>
                        </a:spcAft>
                        <a:buClrTx/>
                        <a:buSzTx/>
                        <a:buFontTx/>
                        <a:buNone/>
                        <a:tabLst>
                          <a:tab pos="139700" algn="l"/>
                          <a:tab pos="457200" algn="l"/>
                        </a:tabLst>
                        <a:defRPr/>
                      </a:pPr>
                      <a:r>
                        <a:rPr lang="es-CO" sz="1800" dirty="0">
                          <a:solidFill>
                            <a:schemeClr val="bg1"/>
                          </a:solidFill>
                          <a:effectLst/>
                          <a:latin typeface="Arial"/>
                          <a:ea typeface="ＭＳ 明朝"/>
                          <a:cs typeface="Arial"/>
                        </a:rPr>
                        <a:t>Parte</a:t>
                      </a:r>
                      <a:r>
                        <a:rPr lang="es-CO" sz="1800" baseline="0" dirty="0">
                          <a:solidFill>
                            <a:schemeClr val="bg1"/>
                          </a:solidFill>
                          <a:effectLst/>
                          <a:latin typeface="Arial"/>
                          <a:ea typeface="ＭＳ 明朝"/>
                          <a:cs typeface="Arial"/>
                        </a:rPr>
                        <a:t> 3 </a:t>
                      </a:r>
                      <a:r>
                        <a:rPr lang="es-ES" sz="1800" b="1" dirty="0">
                          <a:solidFill>
                            <a:schemeClr val="bg1"/>
                          </a:solidFill>
                          <a:effectLst/>
                          <a:latin typeface="Arial"/>
                          <a:ea typeface="ＭＳ 明朝"/>
                          <a:cs typeface="Times New Roman"/>
                        </a:rPr>
                        <a:t>Tratamiento</a:t>
                      </a:r>
                      <a:endParaRPr lang="es-CO" sz="2800" dirty="0">
                        <a:solidFill>
                          <a:schemeClr val="bg1"/>
                        </a:solidFill>
                        <a:effectLst/>
                        <a:latin typeface="Cambria"/>
                        <a:ea typeface="ＭＳ 明朝"/>
                        <a:cs typeface="Times New Roman"/>
                      </a:endParaRPr>
                    </a:p>
                  </a:txBody>
                  <a:tcPr marL="60723" marR="60723"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1F1A34"/>
                    </a:solidFill>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0000"/>
                  </a:ext>
                </a:extLst>
              </a:tr>
              <a:tr h="594294">
                <a:tc>
                  <a:txBody>
                    <a:bodyPr/>
                    <a:lstStyle/>
                    <a:p>
                      <a:pPr>
                        <a:lnSpc>
                          <a:spcPct val="115000"/>
                        </a:lnSpc>
                        <a:spcAft>
                          <a:spcPts val="1000"/>
                        </a:spcAft>
                        <a:tabLst>
                          <a:tab pos="139700" algn="l"/>
                          <a:tab pos="457200" algn="l"/>
                        </a:tabLst>
                      </a:pPr>
                      <a:r>
                        <a:rPr lang="es-ES" sz="1800" dirty="0">
                          <a:solidFill>
                            <a:srgbClr val="1F1A34"/>
                          </a:solidFill>
                          <a:effectLst/>
                          <a:latin typeface="Arial"/>
                          <a:ea typeface="ＭＳ 明朝"/>
                          <a:cs typeface="Times New Roman"/>
                        </a:rPr>
                        <a:t>El paciente recibe concomitantemente quimio y radioterapia</a:t>
                      </a:r>
                      <a:endParaRPr lang="es-CO" sz="2800" dirty="0">
                        <a:solidFill>
                          <a:srgbClr val="1F1A34"/>
                        </a:solidFill>
                        <a:effectLst/>
                        <a:latin typeface="Cambria"/>
                        <a:ea typeface="ＭＳ 明朝"/>
                        <a:cs typeface="Times New Roman"/>
                      </a:endParaRPr>
                    </a:p>
                  </a:txBody>
                  <a:tcPr marL="60723" marR="60723"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rowSpan="3">
                  <a:txBody>
                    <a:bodyPr/>
                    <a:lstStyle/>
                    <a:p>
                      <a:pPr algn="ctr">
                        <a:lnSpc>
                          <a:spcPct val="115000"/>
                        </a:lnSpc>
                        <a:spcAft>
                          <a:spcPts val="1000"/>
                        </a:spcAft>
                        <a:tabLst>
                          <a:tab pos="139700" algn="l"/>
                          <a:tab pos="457200" algn="l"/>
                        </a:tabLst>
                      </a:pPr>
                      <a:r>
                        <a:rPr lang="es-ES" sz="1800" b="1" dirty="0">
                          <a:solidFill>
                            <a:srgbClr val="1F1A34"/>
                          </a:solidFill>
                          <a:effectLst/>
                          <a:latin typeface="Arial"/>
                          <a:ea typeface="ＭＳ 明朝"/>
                          <a:cs typeface="Times New Roman"/>
                        </a:rPr>
                        <a:t>SI (+2)</a:t>
                      </a:r>
                      <a:endParaRPr lang="es-CO" sz="2800" dirty="0">
                        <a:solidFill>
                          <a:srgbClr val="1F1A34"/>
                        </a:solidFill>
                        <a:effectLst/>
                        <a:latin typeface="Cambria"/>
                        <a:ea typeface="ＭＳ 明朝"/>
                        <a:cs typeface="Times New Roman"/>
                      </a:endParaRPr>
                    </a:p>
                  </a:txBody>
                  <a:tcPr marL="60723" marR="60723"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rowSpan="3">
                  <a:txBody>
                    <a:bodyPr/>
                    <a:lstStyle/>
                    <a:p>
                      <a:pPr algn="ctr">
                        <a:lnSpc>
                          <a:spcPct val="115000"/>
                        </a:lnSpc>
                        <a:spcAft>
                          <a:spcPts val="1000"/>
                        </a:spcAft>
                        <a:tabLst>
                          <a:tab pos="139700" algn="l"/>
                          <a:tab pos="457200" algn="l"/>
                        </a:tabLst>
                      </a:pPr>
                      <a:r>
                        <a:rPr lang="es-ES" sz="1800" b="1" dirty="0">
                          <a:solidFill>
                            <a:srgbClr val="1F1A34"/>
                          </a:solidFill>
                          <a:effectLst/>
                          <a:latin typeface="Arial"/>
                          <a:ea typeface="ＭＳ 明朝"/>
                          <a:cs typeface="Times New Roman"/>
                        </a:rPr>
                        <a:t>NO (+0)</a:t>
                      </a:r>
                      <a:endParaRPr lang="es-CO" sz="2800" dirty="0">
                        <a:solidFill>
                          <a:srgbClr val="1F1A34"/>
                        </a:solidFill>
                        <a:effectLst/>
                        <a:latin typeface="Cambria"/>
                        <a:ea typeface="ＭＳ 明朝"/>
                        <a:cs typeface="Times New Roman"/>
                      </a:endParaRPr>
                    </a:p>
                  </a:txBody>
                  <a:tcPr marL="60723" marR="60723"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28352">
                <a:tc>
                  <a:txBody>
                    <a:bodyPr/>
                    <a:lstStyle/>
                    <a:p>
                      <a:pPr>
                        <a:lnSpc>
                          <a:spcPct val="115000"/>
                        </a:lnSpc>
                        <a:spcAft>
                          <a:spcPts val="1000"/>
                        </a:spcAft>
                        <a:tabLst>
                          <a:tab pos="139700" algn="l"/>
                          <a:tab pos="457200" algn="l"/>
                        </a:tabLst>
                      </a:pPr>
                      <a:r>
                        <a:rPr lang="es-ES" sz="1800">
                          <a:solidFill>
                            <a:srgbClr val="1F1A34"/>
                          </a:solidFill>
                          <a:effectLst/>
                          <a:latin typeface="Arial"/>
                          <a:ea typeface="ＭＳ 明朝"/>
                          <a:cs typeface="Times New Roman"/>
                        </a:rPr>
                        <a:t>El paciente está recibiendo radioterapia</a:t>
                      </a:r>
                      <a:endParaRPr lang="es-CO" sz="2800">
                        <a:solidFill>
                          <a:srgbClr val="1F1A34"/>
                        </a:solidFill>
                        <a:effectLst/>
                        <a:latin typeface="Cambria"/>
                        <a:ea typeface="ＭＳ 明朝"/>
                        <a:cs typeface="Times New Roman"/>
                      </a:endParaRPr>
                    </a:p>
                  </a:txBody>
                  <a:tcPr marL="60723" marR="60723"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vMerge="1">
                  <a:txBody>
                    <a:bodyPr/>
                    <a:lstStyle/>
                    <a:p>
                      <a:endParaRPr lang="es-ES"/>
                    </a:p>
                  </a:txBody>
                  <a:tcPr/>
                </a:tc>
                <a:tc vMerge="1">
                  <a:txBody>
                    <a:bodyPr/>
                    <a:lstStyle/>
                    <a:p>
                      <a:endParaRPr lang="es-ES"/>
                    </a:p>
                  </a:txBody>
                  <a:tcPr/>
                </a:tc>
                <a:extLst>
                  <a:ext uri="{0D108BD9-81ED-4DB2-BD59-A6C34878D82A}">
                    <a16:rowId xmlns:a16="http://schemas.microsoft.com/office/drawing/2014/main" val="10002"/>
                  </a:ext>
                </a:extLst>
              </a:tr>
              <a:tr h="594294">
                <a:tc>
                  <a:txBody>
                    <a:bodyPr/>
                    <a:lstStyle/>
                    <a:p>
                      <a:pPr>
                        <a:lnSpc>
                          <a:spcPct val="115000"/>
                        </a:lnSpc>
                        <a:spcAft>
                          <a:spcPts val="1000"/>
                        </a:spcAft>
                        <a:tabLst>
                          <a:tab pos="139700" algn="l"/>
                          <a:tab pos="457200" algn="l"/>
                        </a:tabLst>
                      </a:pPr>
                      <a:r>
                        <a:rPr lang="es-ES" sz="1800" dirty="0">
                          <a:solidFill>
                            <a:srgbClr val="1F1A34"/>
                          </a:solidFill>
                          <a:effectLst/>
                          <a:latin typeface="Arial"/>
                          <a:ea typeface="ＭＳ 明朝"/>
                          <a:cs typeface="Times New Roman"/>
                        </a:rPr>
                        <a:t>Trasplante de células madres hematopoyéticas</a:t>
                      </a:r>
                      <a:endParaRPr lang="es-CO" sz="2800" dirty="0">
                        <a:solidFill>
                          <a:srgbClr val="1F1A34"/>
                        </a:solidFill>
                        <a:effectLst/>
                        <a:latin typeface="Cambria"/>
                        <a:ea typeface="ＭＳ 明朝"/>
                        <a:cs typeface="Times New Roman"/>
                      </a:endParaRPr>
                    </a:p>
                  </a:txBody>
                  <a:tcPr marL="60723" marR="60723"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vMerge="1">
                  <a:txBody>
                    <a:bodyPr/>
                    <a:lstStyle/>
                    <a:p>
                      <a:endParaRPr lang="es-ES"/>
                    </a:p>
                  </a:txBody>
                  <a:tcPr/>
                </a:tc>
                <a:tc vMerge="1">
                  <a:txBody>
                    <a:bodyPr/>
                    <a:lstStyle/>
                    <a:p>
                      <a:endParaRPr lang="es-ES"/>
                    </a:p>
                  </a:txBody>
                  <a:tcPr/>
                </a:tc>
                <a:extLst>
                  <a:ext uri="{0D108BD9-81ED-4DB2-BD59-A6C34878D82A}">
                    <a16:rowId xmlns:a16="http://schemas.microsoft.com/office/drawing/2014/main" val="10003"/>
                  </a:ext>
                </a:extLst>
              </a:tr>
              <a:tr h="328352">
                <a:tc gridSpan="3">
                  <a:txBody>
                    <a:bodyPr/>
                    <a:lstStyle/>
                    <a:p>
                      <a:pPr algn="ctr">
                        <a:lnSpc>
                          <a:spcPct val="115000"/>
                        </a:lnSpc>
                        <a:spcAft>
                          <a:spcPts val="1000"/>
                        </a:spcAft>
                        <a:tabLst>
                          <a:tab pos="139700" algn="l"/>
                          <a:tab pos="457200" algn="l"/>
                        </a:tabLst>
                      </a:pPr>
                      <a:r>
                        <a:rPr lang="es-ES" sz="1800">
                          <a:solidFill>
                            <a:srgbClr val="1F1A34"/>
                          </a:solidFill>
                          <a:effectLst/>
                          <a:latin typeface="Arial"/>
                          <a:ea typeface="ＭＳ 明朝"/>
                          <a:cs typeface="Times New Roman"/>
                        </a:rPr>
                        <a:t> </a:t>
                      </a:r>
                      <a:endParaRPr lang="es-CO" sz="2800">
                        <a:solidFill>
                          <a:srgbClr val="1F1A34"/>
                        </a:solidFill>
                        <a:effectLst/>
                        <a:latin typeface="Cambria"/>
                        <a:ea typeface="ＭＳ 明朝"/>
                        <a:cs typeface="Times New Roman"/>
                      </a:endParaRPr>
                    </a:p>
                  </a:txBody>
                  <a:tcPr marL="60723" marR="60723"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0004"/>
                  </a:ext>
                </a:extLst>
              </a:tr>
              <a:tr h="328352">
                <a:tc>
                  <a:txBody>
                    <a:bodyPr/>
                    <a:lstStyle/>
                    <a:p>
                      <a:pPr algn="just">
                        <a:lnSpc>
                          <a:spcPct val="115000"/>
                        </a:lnSpc>
                        <a:spcAft>
                          <a:spcPts val="1000"/>
                        </a:spcAft>
                        <a:tabLst>
                          <a:tab pos="139700" algn="l"/>
                          <a:tab pos="457200" algn="l"/>
                        </a:tabLst>
                      </a:pPr>
                      <a:r>
                        <a:rPr lang="es-ES" sz="1800">
                          <a:solidFill>
                            <a:srgbClr val="1F1A34"/>
                          </a:solidFill>
                          <a:effectLst/>
                          <a:latin typeface="Arial"/>
                          <a:ea typeface="ＭＳ 明朝"/>
                          <a:cs typeface="Times New Roman"/>
                        </a:rPr>
                        <a:t>El paciente está recibiendo quimioterapia</a:t>
                      </a:r>
                      <a:endParaRPr lang="es-CO" sz="2800">
                        <a:solidFill>
                          <a:srgbClr val="1F1A34"/>
                        </a:solidFill>
                        <a:effectLst/>
                        <a:latin typeface="Cambria"/>
                        <a:ea typeface="ＭＳ 明朝"/>
                        <a:cs typeface="Times New Roman"/>
                      </a:endParaRPr>
                    </a:p>
                  </a:txBody>
                  <a:tcPr marL="60723" marR="60723"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rowSpan="2">
                  <a:txBody>
                    <a:bodyPr/>
                    <a:lstStyle/>
                    <a:p>
                      <a:pPr algn="ctr">
                        <a:lnSpc>
                          <a:spcPct val="115000"/>
                        </a:lnSpc>
                        <a:spcAft>
                          <a:spcPts val="1000"/>
                        </a:spcAft>
                        <a:tabLst>
                          <a:tab pos="139700" algn="l"/>
                          <a:tab pos="457200" algn="l"/>
                        </a:tabLst>
                      </a:pPr>
                      <a:r>
                        <a:rPr lang="es-ES" sz="1800" b="1">
                          <a:solidFill>
                            <a:srgbClr val="1F1A34"/>
                          </a:solidFill>
                          <a:effectLst/>
                          <a:latin typeface="Arial"/>
                          <a:ea typeface="ＭＳ 明朝"/>
                          <a:cs typeface="Times New Roman"/>
                        </a:rPr>
                        <a:t>SI (+1)</a:t>
                      </a:r>
                      <a:endParaRPr lang="es-CO" sz="2800">
                        <a:solidFill>
                          <a:srgbClr val="1F1A34"/>
                        </a:solidFill>
                        <a:effectLst/>
                        <a:latin typeface="Cambria"/>
                        <a:ea typeface="ＭＳ 明朝"/>
                        <a:cs typeface="Times New Roman"/>
                      </a:endParaRPr>
                    </a:p>
                  </a:txBody>
                  <a:tcPr marL="60723" marR="60723"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rowSpan="2">
                  <a:txBody>
                    <a:bodyPr/>
                    <a:lstStyle/>
                    <a:p>
                      <a:pPr algn="ctr">
                        <a:lnSpc>
                          <a:spcPct val="115000"/>
                        </a:lnSpc>
                        <a:spcAft>
                          <a:spcPts val="1000"/>
                        </a:spcAft>
                        <a:tabLst>
                          <a:tab pos="139700" algn="l"/>
                          <a:tab pos="457200" algn="l"/>
                        </a:tabLst>
                      </a:pPr>
                      <a:r>
                        <a:rPr lang="es-ES" sz="1800" b="1">
                          <a:solidFill>
                            <a:srgbClr val="1F1A34"/>
                          </a:solidFill>
                          <a:effectLst/>
                          <a:latin typeface="Arial"/>
                          <a:ea typeface="ＭＳ 明朝"/>
                          <a:cs typeface="Times New Roman"/>
                        </a:rPr>
                        <a:t>NO (+0)</a:t>
                      </a:r>
                      <a:endParaRPr lang="es-CO" sz="2800">
                        <a:solidFill>
                          <a:srgbClr val="1F1A34"/>
                        </a:solidFill>
                        <a:effectLst/>
                        <a:latin typeface="Cambria"/>
                        <a:ea typeface="ＭＳ 明朝"/>
                        <a:cs typeface="Times New Roman"/>
                      </a:endParaRPr>
                    </a:p>
                  </a:txBody>
                  <a:tcPr marL="60723" marR="60723"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28352">
                <a:tc>
                  <a:txBody>
                    <a:bodyPr/>
                    <a:lstStyle/>
                    <a:p>
                      <a:pPr algn="just">
                        <a:lnSpc>
                          <a:spcPct val="115000"/>
                        </a:lnSpc>
                        <a:spcAft>
                          <a:spcPts val="1000"/>
                        </a:spcAft>
                        <a:tabLst>
                          <a:tab pos="139700" algn="l"/>
                          <a:tab pos="457200" algn="l"/>
                        </a:tabLst>
                      </a:pPr>
                      <a:r>
                        <a:rPr lang="es-ES" sz="1800">
                          <a:solidFill>
                            <a:srgbClr val="1F1A34"/>
                          </a:solidFill>
                          <a:effectLst/>
                          <a:latin typeface="Arial"/>
                          <a:ea typeface="ＭＳ 明朝"/>
                          <a:cs typeface="Times New Roman"/>
                        </a:rPr>
                        <a:t>El paciente solo recibe radioterapia</a:t>
                      </a:r>
                      <a:endParaRPr lang="es-CO" sz="2800">
                        <a:solidFill>
                          <a:srgbClr val="1F1A34"/>
                        </a:solidFill>
                        <a:effectLst/>
                        <a:latin typeface="Cambria"/>
                        <a:ea typeface="ＭＳ 明朝"/>
                        <a:cs typeface="Times New Roman"/>
                      </a:endParaRPr>
                    </a:p>
                  </a:txBody>
                  <a:tcPr marL="60723" marR="60723"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vMerge="1">
                  <a:txBody>
                    <a:bodyPr/>
                    <a:lstStyle/>
                    <a:p>
                      <a:endParaRPr lang="es-ES"/>
                    </a:p>
                  </a:txBody>
                  <a:tcPr/>
                </a:tc>
                <a:tc vMerge="1">
                  <a:txBody>
                    <a:bodyPr/>
                    <a:lstStyle/>
                    <a:p>
                      <a:endParaRPr lang="es-ES"/>
                    </a:p>
                  </a:txBody>
                  <a:tcPr/>
                </a:tc>
                <a:extLst>
                  <a:ext uri="{0D108BD9-81ED-4DB2-BD59-A6C34878D82A}">
                    <a16:rowId xmlns:a16="http://schemas.microsoft.com/office/drawing/2014/main" val="10006"/>
                  </a:ext>
                </a:extLst>
              </a:tr>
              <a:tr h="328352">
                <a:tc gridSpan="3">
                  <a:txBody>
                    <a:bodyPr/>
                    <a:lstStyle/>
                    <a:p>
                      <a:pPr algn="ctr">
                        <a:lnSpc>
                          <a:spcPct val="115000"/>
                        </a:lnSpc>
                        <a:spcAft>
                          <a:spcPts val="1000"/>
                        </a:spcAft>
                        <a:tabLst>
                          <a:tab pos="139700" algn="l"/>
                          <a:tab pos="457200" algn="l"/>
                        </a:tabLst>
                      </a:pPr>
                      <a:r>
                        <a:rPr lang="es-ES" sz="1800">
                          <a:solidFill>
                            <a:srgbClr val="1F1A34"/>
                          </a:solidFill>
                          <a:effectLst/>
                          <a:latin typeface="Arial"/>
                          <a:ea typeface="ＭＳ 明朝"/>
                          <a:cs typeface="Times New Roman"/>
                        </a:rPr>
                        <a:t> </a:t>
                      </a:r>
                      <a:endParaRPr lang="es-CO" sz="2800">
                        <a:solidFill>
                          <a:srgbClr val="1F1A34"/>
                        </a:solidFill>
                        <a:effectLst/>
                        <a:latin typeface="Cambria"/>
                        <a:ea typeface="ＭＳ 明朝"/>
                        <a:cs typeface="Times New Roman"/>
                      </a:endParaRPr>
                    </a:p>
                  </a:txBody>
                  <a:tcPr marL="60723" marR="60723"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0007"/>
                  </a:ext>
                </a:extLst>
              </a:tr>
              <a:tr h="594294">
                <a:tc>
                  <a:txBody>
                    <a:bodyPr/>
                    <a:lstStyle/>
                    <a:p>
                      <a:pPr algn="just">
                        <a:lnSpc>
                          <a:spcPct val="115000"/>
                        </a:lnSpc>
                        <a:spcAft>
                          <a:spcPts val="1000"/>
                        </a:spcAft>
                        <a:tabLst>
                          <a:tab pos="139700" algn="l"/>
                          <a:tab pos="457200" algn="l"/>
                        </a:tabLst>
                      </a:pPr>
                      <a:r>
                        <a:rPr lang="es-ES" sz="1800">
                          <a:solidFill>
                            <a:srgbClr val="1F1A34"/>
                          </a:solidFill>
                          <a:effectLst/>
                          <a:latin typeface="Arial"/>
                          <a:ea typeface="ＭＳ 明朝"/>
                          <a:cs typeface="Times New Roman"/>
                        </a:rPr>
                        <a:t>Otros tratamientos o solo tratamiento sintomático</a:t>
                      </a:r>
                      <a:endParaRPr lang="es-CO" sz="2800">
                        <a:solidFill>
                          <a:srgbClr val="1F1A34"/>
                        </a:solidFill>
                        <a:effectLst/>
                        <a:latin typeface="Cambria"/>
                        <a:ea typeface="ＭＳ 明朝"/>
                        <a:cs typeface="Times New Roman"/>
                      </a:endParaRPr>
                    </a:p>
                  </a:txBody>
                  <a:tcPr marL="60723" marR="60723"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lnSpc>
                          <a:spcPct val="115000"/>
                        </a:lnSpc>
                        <a:spcAft>
                          <a:spcPts val="1000"/>
                        </a:spcAft>
                        <a:tabLst>
                          <a:tab pos="139700" algn="l"/>
                          <a:tab pos="457200" algn="l"/>
                        </a:tabLst>
                      </a:pPr>
                      <a:r>
                        <a:rPr lang="es-ES" sz="1800" b="1">
                          <a:solidFill>
                            <a:srgbClr val="1F1A34"/>
                          </a:solidFill>
                          <a:effectLst/>
                          <a:latin typeface="Arial"/>
                          <a:ea typeface="ＭＳ 明朝"/>
                          <a:cs typeface="Times New Roman"/>
                        </a:rPr>
                        <a:t>SI (+0)</a:t>
                      </a:r>
                      <a:endParaRPr lang="es-CO" sz="2800">
                        <a:solidFill>
                          <a:srgbClr val="1F1A34"/>
                        </a:solidFill>
                        <a:effectLst/>
                        <a:latin typeface="Cambria"/>
                        <a:ea typeface="ＭＳ 明朝"/>
                        <a:cs typeface="Times New Roman"/>
                      </a:endParaRPr>
                    </a:p>
                  </a:txBody>
                  <a:tcPr marL="60723" marR="60723"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lnSpc>
                          <a:spcPct val="115000"/>
                        </a:lnSpc>
                        <a:spcAft>
                          <a:spcPts val="1000"/>
                        </a:spcAft>
                        <a:tabLst>
                          <a:tab pos="139700" algn="l"/>
                          <a:tab pos="457200" algn="l"/>
                        </a:tabLst>
                      </a:pPr>
                      <a:r>
                        <a:rPr lang="es-ES" sz="1800" b="1" dirty="0">
                          <a:solidFill>
                            <a:srgbClr val="1F1A34"/>
                          </a:solidFill>
                          <a:effectLst/>
                          <a:latin typeface="Arial"/>
                          <a:ea typeface="ＭＳ 明朝"/>
                          <a:cs typeface="Times New Roman"/>
                        </a:rPr>
                        <a:t>NO (+0)</a:t>
                      </a:r>
                      <a:endParaRPr lang="es-CO" sz="2800" dirty="0">
                        <a:solidFill>
                          <a:srgbClr val="1F1A34"/>
                        </a:solidFill>
                        <a:effectLst/>
                        <a:latin typeface="Cambria"/>
                        <a:ea typeface="ＭＳ 明朝"/>
                        <a:cs typeface="Times New Roman"/>
                      </a:endParaRPr>
                    </a:p>
                  </a:txBody>
                  <a:tcPr marL="60723" marR="60723"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bl>
          </a:graphicData>
        </a:graphic>
      </p:graphicFrame>
      <p:sp>
        <p:nvSpPr>
          <p:cNvPr id="8" name="Rectángulo 7">
            <a:extLst>
              <a:ext uri="{FF2B5EF4-FFF2-40B4-BE49-F238E27FC236}">
                <a16:creationId xmlns:a16="http://schemas.microsoft.com/office/drawing/2014/main" id="{E0205CC9-9157-FB43-851A-1D3034F7F632}"/>
              </a:ext>
            </a:extLst>
          </p:cNvPr>
          <p:cNvSpPr/>
          <p:nvPr/>
        </p:nvSpPr>
        <p:spPr>
          <a:xfrm>
            <a:off x="1263529" y="5197051"/>
            <a:ext cx="9659388" cy="646331"/>
          </a:xfrm>
          <a:prstGeom prst="rect">
            <a:avLst/>
          </a:prstGeom>
          <a:ln w="76200" cmpd="sng">
            <a:solidFill>
              <a:schemeClr val="accent5">
                <a:lumMod val="75000"/>
              </a:schemeClr>
            </a:solidFill>
          </a:ln>
          <a:scene3d>
            <a:camera prst="orthographicFront"/>
            <a:lightRig rig="threePt" dir="t"/>
          </a:scene3d>
          <a:sp3d>
            <a:bevelT w="165100" prst="coolSlant"/>
          </a:sp3d>
        </p:spPr>
        <p:style>
          <a:lnRef idx="2">
            <a:schemeClr val="accent5"/>
          </a:lnRef>
          <a:fillRef idx="1">
            <a:schemeClr val="lt1"/>
          </a:fillRef>
          <a:effectRef idx="0">
            <a:schemeClr val="accent5"/>
          </a:effectRef>
          <a:fontRef idx="minor">
            <a:schemeClr val="dk1"/>
          </a:fontRef>
        </p:style>
        <p:txBody>
          <a:bodyPr wrap="square">
            <a:spAutoFit/>
          </a:bodyPr>
          <a:lstStyle/>
          <a:p>
            <a:pPr algn="ctr"/>
            <a:r>
              <a:rPr lang="es-ES" b="1" i="1" dirty="0">
                <a:latin typeface="Arial" panose="020B0604020202020204" pitchFamily="34" charset="0"/>
                <a:cs typeface="Arial" panose="020B0604020202020204" pitchFamily="34" charset="0"/>
              </a:rPr>
              <a:t>I</a:t>
            </a:r>
            <a:r>
              <a:rPr lang="es-ES" b="1" i="1" dirty="0">
                <a:solidFill>
                  <a:srgbClr val="1F1A34"/>
                </a:solidFill>
                <a:latin typeface="Arial" panose="020B0604020202020204" pitchFamily="34" charset="0"/>
                <a:cs typeface="Arial" panose="020B0604020202020204" pitchFamily="34" charset="0"/>
              </a:rPr>
              <a:t>nterpretación: ≥ 5 puntos = Paciente está a riesgo nutricional. Remitir a especialista en nutrición</a:t>
            </a:r>
            <a:r>
              <a:rPr lang="es-CO" b="1" i="1" dirty="0">
                <a:latin typeface="Arial" panose="020B0604020202020204" pitchFamily="34" charset="0"/>
                <a:cs typeface="Arial" panose="020B0604020202020204" pitchFamily="34" charset="0"/>
              </a:rPr>
              <a:t> </a:t>
            </a:r>
            <a:endParaRPr lang="es-ES" b="1"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24501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ED07E585-DDF7-CB41-8201-97023812FF8A}"/>
              </a:ext>
            </a:extLst>
          </p:cNvPr>
          <p:cNvSpPr txBox="1">
            <a:spLocks/>
          </p:cNvSpPr>
          <p:nvPr/>
        </p:nvSpPr>
        <p:spPr>
          <a:xfrm>
            <a:off x="2100775" y="2850624"/>
            <a:ext cx="799044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b="1" dirty="0">
                <a:solidFill>
                  <a:srgbClr val="1F1A34"/>
                </a:solidFill>
                <a:latin typeface="Arial" panose="020B0604020202020204" pitchFamily="34" charset="0"/>
                <a:cs typeface="Arial" panose="020B0604020202020204" pitchFamily="34" charset="0"/>
              </a:rPr>
              <a:t>Siguiente Paso: Obtener el Diagnóstico Nutricional</a:t>
            </a:r>
          </a:p>
        </p:txBody>
      </p:sp>
      <p:pic>
        <p:nvPicPr>
          <p:cNvPr id="5" name="Imagen 4">
            <a:extLst>
              <a:ext uri="{FF2B5EF4-FFF2-40B4-BE49-F238E27FC236}">
                <a16:creationId xmlns:a16="http://schemas.microsoft.com/office/drawing/2014/main" id="{6B88B73F-D9F9-F945-9A21-301EB8D4AE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96913" y="49636"/>
            <a:ext cx="1683520" cy="969420"/>
          </a:xfrm>
          <a:prstGeom prst="rect">
            <a:avLst/>
          </a:prstGeom>
        </p:spPr>
      </p:pic>
    </p:spTree>
    <p:extLst>
      <p:ext uri="{BB962C8B-B14F-4D97-AF65-F5344CB8AC3E}">
        <p14:creationId xmlns:p14="http://schemas.microsoft.com/office/powerpoint/2010/main" val="2291255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06ADAA-2A4D-F344-B517-FBAED7E1657F}"/>
              </a:ext>
            </a:extLst>
          </p:cNvPr>
          <p:cNvSpPr>
            <a:spLocks noGrp="1"/>
          </p:cNvSpPr>
          <p:nvPr>
            <p:ph type="title"/>
          </p:nvPr>
        </p:nvSpPr>
        <p:spPr>
          <a:xfrm>
            <a:off x="3401745" y="267292"/>
            <a:ext cx="5391151" cy="831513"/>
          </a:xfrm>
        </p:spPr>
        <p:txBody>
          <a:bodyPr>
            <a:normAutofit/>
          </a:bodyPr>
          <a:lstStyle/>
          <a:p>
            <a:pPr algn="ctr"/>
            <a:r>
              <a:rPr lang="es-CO" sz="3200" b="1" dirty="0">
                <a:solidFill>
                  <a:srgbClr val="1F1A34"/>
                </a:solidFill>
                <a:latin typeface="Arial" panose="020B0604020202020204" pitchFamily="34" charset="0"/>
                <a:cs typeface="Arial" panose="020B0604020202020204" pitchFamily="34" charset="0"/>
              </a:rPr>
              <a:t>Valoración Nutricional</a:t>
            </a:r>
          </a:p>
        </p:txBody>
      </p:sp>
      <p:graphicFrame>
        <p:nvGraphicFramePr>
          <p:cNvPr id="10" name="Diagrama 9">
            <a:extLst>
              <a:ext uri="{FF2B5EF4-FFF2-40B4-BE49-F238E27FC236}">
                <a16:creationId xmlns:a16="http://schemas.microsoft.com/office/drawing/2014/main" id="{38BD7946-B0A8-DB46-B894-6CEF92A69FFA}"/>
              </a:ext>
            </a:extLst>
          </p:cNvPr>
          <p:cNvGraphicFramePr/>
          <p:nvPr>
            <p:extLst>
              <p:ext uri="{D42A27DB-BD31-4B8C-83A1-F6EECF244321}">
                <p14:modId xmlns:p14="http://schemas.microsoft.com/office/powerpoint/2010/main" val="1664715608"/>
              </p:ext>
            </p:extLst>
          </p:nvPr>
        </p:nvGraphicFramePr>
        <p:xfrm>
          <a:off x="2333748" y="1070669"/>
          <a:ext cx="7522585" cy="50150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CuadroTexto 10">
            <a:extLst>
              <a:ext uri="{FF2B5EF4-FFF2-40B4-BE49-F238E27FC236}">
                <a16:creationId xmlns:a16="http://schemas.microsoft.com/office/drawing/2014/main" id="{15E4EB5D-7E90-704B-AA37-046E8CD3DD9A}"/>
              </a:ext>
            </a:extLst>
          </p:cNvPr>
          <p:cNvSpPr txBox="1"/>
          <p:nvPr/>
        </p:nvSpPr>
        <p:spPr>
          <a:xfrm>
            <a:off x="10190546" y="2059470"/>
            <a:ext cx="1915628" cy="1754326"/>
          </a:xfrm>
          <a:prstGeom prst="rect">
            <a:avLst/>
          </a:prstGeom>
          <a:noFill/>
        </p:spPr>
        <p:txBody>
          <a:bodyPr wrap="square" rtlCol="0">
            <a:spAutoFit/>
          </a:bodyPr>
          <a:lstStyle/>
          <a:p>
            <a:r>
              <a:rPr lang="es-CO" dirty="0">
                <a:solidFill>
                  <a:srgbClr val="1F1A34"/>
                </a:solidFill>
                <a:latin typeface="Arial" panose="020B0604020202020204" pitchFamily="34" charset="0"/>
                <a:cs typeface="Arial" panose="020B0604020202020204" pitchFamily="34" charset="0"/>
              </a:rPr>
              <a:t>Antropometría</a:t>
            </a:r>
          </a:p>
          <a:p>
            <a:r>
              <a:rPr lang="es-CO" dirty="0">
                <a:solidFill>
                  <a:srgbClr val="1F1A34"/>
                </a:solidFill>
                <a:latin typeface="Arial" panose="020B0604020202020204" pitchFamily="34" charset="0"/>
                <a:cs typeface="Arial" panose="020B0604020202020204" pitchFamily="34" charset="0"/>
              </a:rPr>
              <a:t>Bioquímicos</a:t>
            </a:r>
          </a:p>
          <a:p>
            <a:r>
              <a:rPr lang="es-CO" dirty="0">
                <a:solidFill>
                  <a:srgbClr val="1F1A34"/>
                </a:solidFill>
                <a:latin typeface="Arial" panose="020B0604020202020204" pitchFamily="34" charset="0"/>
                <a:cs typeface="Arial" panose="020B0604020202020204" pitchFamily="34" charset="0"/>
              </a:rPr>
              <a:t>Dietarios</a:t>
            </a:r>
          </a:p>
          <a:p>
            <a:r>
              <a:rPr lang="es-CO" dirty="0">
                <a:solidFill>
                  <a:srgbClr val="1F1A34"/>
                </a:solidFill>
                <a:latin typeface="Arial" panose="020B0604020202020204" pitchFamily="34" charset="0"/>
                <a:cs typeface="Arial" panose="020B0604020202020204" pitchFamily="34" charset="0"/>
              </a:rPr>
              <a:t>Exploración Física</a:t>
            </a:r>
          </a:p>
          <a:p>
            <a:r>
              <a:rPr lang="es-CO" dirty="0">
                <a:solidFill>
                  <a:srgbClr val="1F1A34"/>
                </a:solidFill>
                <a:latin typeface="Arial" panose="020B0604020202020204" pitchFamily="34" charset="0"/>
                <a:cs typeface="Arial" panose="020B0604020202020204" pitchFamily="34" charset="0"/>
              </a:rPr>
              <a:t>Funcionalidad</a:t>
            </a:r>
          </a:p>
        </p:txBody>
      </p:sp>
      <p:sp>
        <p:nvSpPr>
          <p:cNvPr id="13" name="Abrir corchete 12">
            <a:extLst>
              <a:ext uri="{FF2B5EF4-FFF2-40B4-BE49-F238E27FC236}">
                <a16:creationId xmlns:a16="http://schemas.microsoft.com/office/drawing/2014/main" id="{030CE75E-F684-0644-B13E-0779F65B2750}"/>
              </a:ext>
            </a:extLst>
          </p:cNvPr>
          <p:cNvSpPr/>
          <p:nvPr/>
        </p:nvSpPr>
        <p:spPr>
          <a:xfrm>
            <a:off x="9867417" y="2063144"/>
            <a:ext cx="323129" cy="1707971"/>
          </a:xfrm>
          <a:prstGeom prst="leftBracket">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14" name="CuadroTexto 13">
            <a:extLst>
              <a:ext uri="{FF2B5EF4-FFF2-40B4-BE49-F238E27FC236}">
                <a16:creationId xmlns:a16="http://schemas.microsoft.com/office/drawing/2014/main" id="{8A5D07BA-EB37-6C48-BDE4-093E8E0C9268}"/>
              </a:ext>
            </a:extLst>
          </p:cNvPr>
          <p:cNvSpPr txBox="1"/>
          <p:nvPr/>
        </p:nvSpPr>
        <p:spPr>
          <a:xfrm>
            <a:off x="9383951" y="5077889"/>
            <a:ext cx="1081550" cy="646331"/>
          </a:xfrm>
          <a:prstGeom prst="rect">
            <a:avLst/>
          </a:prstGeom>
          <a:noFill/>
        </p:spPr>
        <p:txBody>
          <a:bodyPr wrap="square" rtlCol="0">
            <a:spAutoFit/>
          </a:bodyPr>
          <a:lstStyle/>
          <a:p>
            <a:r>
              <a:rPr lang="es-CO" dirty="0">
                <a:solidFill>
                  <a:srgbClr val="1F1A34"/>
                </a:solidFill>
                <a:latin typeface="Arial" panose="020B0604020202020204" pitchFamily="34" charset="0"/>
                <a:cs typeface="Arial" panose="020B0604020202020204" pitchFamily="34" charset="0"/>
              </a:rPr>
              <a:t>GLIM</a:t>
            </a:r>
          </a:p>
          <a:p>
            <a:r>
              <a:rPr lang="es-CO" dirty="0">
                <a:solidFill>
                  <a:srgbClr val="1F1A34"/>
                </a:solidFill>
                <a:latin typeface="Arial" panose="020B0604020202020204" pitchFamily="34" charset="0"/>
                <a:cs typeface="Arial" panose="020B0604020202020204" pitchFamily="34" charset="0"/>
              </a:rPr>
              <a:t>ASPEN</a:t>
            </a:r>
          </a:p>
        </p:txBody>
      </p:sp>
      <p:sp>
        <p:nvSpPr>
          <p:cNvPr id="15" name="Abrir corchete 14">
            <a:extLst>
              <a:ext uri="{FF2B5EF4-FFF2-40B4-BE49-F238E27FC236}">
                <a16:creationId xmlns:a16="http://schemas.microsoft.com/office/drawing/2014/main" id="{1150543E-1A42-A241-966C-4473B0B9E16E}"/>
              </a:ext>
            </a:extLst>
          </p:cNvPr>
          <p:cNvSpPr/>
          <p:nvPr/>
        </p:nvSpPr>
        <p:spPr>
          <a:xfrm>
            <a:off x="9248155" y="4930332"/>
            <a:ext cx="330562" cy="1028824"/>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16" name="CuadroTexto 15">
            <a:extLst>
              <a:ext uri="{FF2B5EF4-FFF2-40B4-BE49-F238E27FC236}">
                <a16:creationId xmlns:a16="http://schemas.microsoft.com/office/drawing/2014/main" id="{F72CCD84-A8DE-2544-A5EB-5E62A1D80C15}"/>
              </a:ext>
            </a:extLst>
          </p:cNvPr>
          <p:cNvSpPr txBox="1"/>
          <p:nvPr/>
        </p:nvSpPr>
        <p:spPr>
          <a:xfrm>
            <a:off x="2445884" y="5077889"/>
            <a:ext cx="1105210" cy="646331"/>
          </a:xfrm>
          <a:prstGeom prst="rect">
            <a:avLst/>
          </a:prstGeom>
          <a:noFill/>
        </p:spPr>
        <p:txBody>
          <a:bodyPr wrap="square" rtlCol="0">
            <a:spAutoFit/>
          </a:bodyPr>
          <a:lstStyle/>
          <a:p>
            <a:r>
              <a:rPr lang="es-CO" dirty="0">
                <a:solidFill>
                  <a:srgbClr val="1F1A34"/>
                </a:solidFill>
                <a:latin typeface="Arial" panose="020B0604020202020204" pitchFamily="34" charset="0"/>
                <a:cs typeface="Arial" panose="020B0604020202020204" pitchFamily="34" charset="0"/>
              </a:rPr>
              <a:t>ESPEN</a:t>
            </a:r>
          </a:p>
          <a:p>
            <a:r>
              <a:rPr lang="es-CO" dirty="0">
                <a:solidFill>
                  <a:srgbClr val="1F1A34"/>
                </a:solidFill>
                <a:latin typeface="Arial" panose="020B0604020202020204" pitchFamily="34" charset="0"/>
                <a:cs typeface="Arial" panose="020B0604020202020204" pitchFamily="34" charset="0"/>
              </a:rPr>
              <a:t>ASPEN</a:t>
            </a:r>
          </a:p>
        </p:txBody>
      </p:sp>
      <p:sp>
        <p:nvSpPr>
          <p:cNvPr id="18" name="Cerrar corchete 17">
            <a:extLst>
              <a:ext uri="{FF2B5EF4-FFF2-40B4-BE49-F238E27FC236}">
                <a16:creationId xmlns:a16="http://schemas.microsoft.com/office/drawing/2014/main" id="{258C05B0-1766-CE4F-B88E-F15BE31BAEA1}"/>
              </a:ext>
            </a:extLst>
          </p:cNvPr>
          <p:cNvSpPr/>
          <p:nvPr/>
        </p:nvSpPr>
        <p:spPr>
          <a:xfrm>
            <a:off x="3401745" y="4839811"/>
            <a:ext cx="247195" cy="1028826"/>
          </a:xfrm>
          <a:prstGeom prst="rightBracket">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19" name="CuadroTexto 18">
            <a:extLst>
              <a:ext uri="{FF2B5EF4-FFF2-40B4-BE49-F238E27FC236}">
                <a16:creationId xmlns:a16="http://schemas.microsoft.com/office/drawing/2014/main" id="{1BD0AE3D-0355-0E41-96CD-F8C385981A15}"/>
              </a:ext>
            </a:extLst>
          </p:cNvPr>
          <p:cNvSpPr txBox="1"/>
          <p:nvPr/>
        </p:nvSpPr>
        <p:spPr>
          <a:xfrm>
            <a:off x="1426708" y="2613468"/>
            <a:ext cx="1300577" cy="646331"/>
          </a:xfrm>
          <a:prstGeom prst="rect">
            <a:avLst/>
          </a:prstGeom>
          <a:noFill/>
        </p:spPr>
        <p:txBody>
          <a:bodyPr wrap="square" rtlCol="0">
            <a:spAutoFit/>
          </a:bodyPr>
          <a:lstStyle/>
          <a:p>
            <a:r>
              <a:rPr lang="es-CO" dirty="0">
                <a:solidFill>
                  <a:srgbClr val="1F1A34"/>
                </a:solidFill>
                <a:latin typeface="Arial" panose="020B0604020202020204" pitchFamily="34" charset="0"/>
                <a:cs typeface="Arial" panose="020B0604020202020204" pitchFamily="34" charset="0"/>
              </a:rPr>
              <a:t>MIS</a:t>
            </a:r>
          </a:p>
          <a:p>
            <a:r>
              <a:rPr lang="es-CO" dirty="0">
                <a:solidFill>
                  <a:srgbClr val="1F1A34"/>
                </a:solidFill>
                <a:latin typeface="Arial" panose="020B0604020202020204" pitchFamily="34" charset="0"/>
                <a:cs typeface="Arial" panose="020B0604020202020204" pitchFamily="34" charset="0"/>
              </a:rPr>
              <a:t>VGS- GP</a:t>
            </a:r>
          </a:p>
        </p:txBody>
      </p:sp>
      <p:sp>
        <p:nvSpPr>
          <p:cNvPr id="20" name="Cerrar corchete 19">
            <a:extLst>
              <a:ext uri="{FF2B5EF4-FFF2-40B4-BE49-F238E27FC236}">
                <a16:creationId xmlns:a16="http://schemas.microsoft.com/office/drawing/2014/main" id="{92ED95C5-4578-CE48-BE25-FCA2BD8BE2F7}"/>
              </a:ext>
            </a:extLst>
          </p:cNvPr>
          <p:cNvSpPr/>
          <p:nvPr/>
        </p:nvSpPr>
        <p:spPr>
          <a:xfrm>
            <a:off x="2679135" y="2403899"/>
            <a:ext cx="247195" cy="1028826"/>
          </a:xfrm>
          <a:prstGeom prst="rightBracket">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56157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16"/>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P spid="14" grpId="0"/>
      <p:bldP spid="15" grpId="0" animBg="1"/>
      <p:bldP spid="16" grpId="0"/>
      <p:bldP spid="18" grpId="0" animBg="1"/>
      <p:bldP spid="19" grpId="0"/>
      <p:bldP spid="2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59DD46-46F4-6A4C-9E27-11DCE8EA0074}"/>
              </a:ext>
            </a:extLst>
          </p:cNvPr>
          <p:cNvSpPr>
            <a:spLocks noGrp="1"/>
          </p:cNvSpPr>
          <p:nvPr>
            <p:ph type="title"/>
          </p:nvPr>
        </p:nvSpPr>
        <p:spPr>
          <a:xfrm>
            <a:off x="2699240" y="204909"/>
            <a:ext cx="6791325" cy="969420"/>
          </a:xfrm>
        </p:spPr>
        <p:txBody>
          <a:bodyPr>
            <a:normAutofit/>
          </a:bodyPr>
          <a:lstStyle/>
          <a:p>
            <a:pPr algn="ctr"/>
            <a:r>
              <a:rPr lang="es-CO" sz="3200" b="1" dirty="0">
                <a:solidFill>
                  <a:srgbClr val="1F1A34"/>
                </a:solidFill>
                <a:latin typeface="Arial" panose="020B0604020202020204" pitchFamily="34" charset="0"/>
                <a:cs typeface="Arial" panose="020B0604020202020204" pitchFamily="34" charset="0"/>
              </a:rPr>
              <a:t>Valoración Nutricional Objetiva</a:t>
            </a:r>
          </a:p>
        </p:txBody>
      </p:sp>
      <p:graphicFrame>
        <p:nvGraphicFramePr>
          <p:cNvPr id="5" name="Diagrama 4">
            <a:extLst>
              <a:ext uri="{FF2B5EF4-FFF2-40B4-BE49-F238E27FC236}">
                <a16:creationId xmlns:a16="http://schemas.microsoft.com/office/drawing/2014/main" id="{7F76E1DD-0B19-8D44-BB9C-FE627833EABD}"/>
              </a:ext>
            </a:extLst>
          </p:cNvPr>
          <p:cNvGraphicFramePr/>
          <p:nvPr>
            <p:extLst>
              <p:ext uri="{D42A27DB-BD31-4B8C-83A1-F6EECF244321}">
                <p14:modId xmlns:p14="http://schemas.microsoft.com/office/powerpoint/2010/main" val="242540633"/>
              </p:ext>
            </p:extLst>
          </p:nvPr>
        </p:nvGraphicFramePr>
        <p:xfrm>
          <a:off x="522428" y="1265287"/>
          <a:ext cx="7507713" cy="50703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uadroTexto 5">
            <a:extLst>
              <a:ext uri="{FF2B5EF4-FFF2-40B4-BE49-F238E27FC236}">
                <a16:creationId xmlns:a16="http://schemas.microsoft.com/office/drawing/2014/main" id="{DDE80E01-6A0A-564B-A8A9-12C9EAA6B442}"/>
              </a:ext>
            </a:extLst>
          </p:cNvPr>
          <p:cNvSpPr txBox="1"/>
          <p:nvPr/>
        </p:nvSpPr>
        <p:spPr>
          <a:xfrm>
            <a:off x="7493979" y="3429000"/>
            <a:ext cx="1107966" cy="909801"/>
          </a:xfrm>
          <a:prstGeom prst="rect">
            <a:avLst/>
          </a:prstGeom>
          <a:solidFill>
            <a:schemeClr val="accent3">
              <a:lumMod val="40000"/>
              <a:lumOff val="60000"/>
            </a:schemeClr>
          </a:solidFill>
          <a:effectLst>
            <a:outerShdw blurRad="50800" dist="38100" dir="16200000" rotWithShape="0">
              <a:prstClr val="black">
                <a:alpha val="40000"/>
              </a:prstClr>
            </a:outerShdw>
          </a:effectLst>
          <a:scene3d>
            <a:camera prst="orthographicFront"/>
            <a:lightRig rig="threePt" dir="t"/>
          </a:scene3d>
          <a:sp3d>
            <a:bevelT w="114300" prst="artDeco"/>
          </a:sp3d>
        </p:spPr>
        <p:txBody>
          <a:bodyPr wrap="square" rtlCol="0">
            <a:spAutoFit/>
          </a:bodyPr>
          <a:lstStyle/>
          <a:p>
            <a:pPr algn="ctr"/>
            <a:r>
              <a:rPr lang="es-ES" sz="5312" b="1" dirty="0">
                <a:latin typeface="Arial" panose="020B0604020202020204" pitchFamily="34" charset="0"/>
                <a:cs typeface="Arial" panose="020B0604020202020204" pitchFamily="34" charset="0"/>
              </a:rPr>
              <a:t>F</a:t>
            </a:r>
          </a:p>
        </p:txBody>
      </p:sp>
      <p:grpSp>
        <p:nvGrpSpPr>
          <p:cNvPr id="7" name="Grupo 6">
            <a:extLst>
              <a:ext uri="{FF2B5EF4-FFF2-40B4-BE49-F238E27FC236}">
                <a16:creationId xmlns:a16="http://schemas.microsoft.com/office/drawing/2014/main" id="{C291ABAB-B1D9-9A40-A740-AD63547CDBB0}"/>
              </a:ext>
            </a:extLst>
          </p:cNvPr>
          <p:cNvGrpSpPr/>
          <p:nvPr/>
        </p:nvGrpSpPr>
        <p:grpSpPr>
          <a:xfrm>
            <a:off x="9044546" y="3072650"/>
            <a:ext cx="2504733" cy="1644270"/>
            <a:chOff x="4813758" y="3447811"/>
            <a:chExt cx="2504733" cy="1644270"/>
          </a:xfrm>
          <a:scene3d>
            <a:camera prst="orthographicFront">
              <a:rot lat="0" lon="0" rev="0"/>
            </a:camera>
            <a:lightRig rig="contrasting" dir="t">
              <a:rot lat="0" lon="0" rev="1200000"/>
            </a:lightRig>
          </a:scene3d>
        </p:grpSpPr>
        <p:sp>
          <p:nvSpPr>
            <p:cNvPr id="8" name="Rectángulo redondeado 7">
              <a:extLst>
                <a:ext uri="{FF2B5EF4-FFF2-40B4-BE49-F238E27FC236}">
                  <a16:creationId xmlns:a16="http://schemas.microsoft.com/office/drawing/2014/main" id="{49C16223-791E-644A-9808-33A7BF05CB82}"/>
                </a:ext>
              </a:extLst>
            </p:cNvPr>
            <p:cNvSpPr/>
            <p:nvPr/>
          </p:nvSpPr>
          <p:spPr>
            <a:xfrm>
              <a:off x="4813758" y="3447811"/>
              <a:ext cx="2504733" cy="1622499"/>
            </a:xfrm>
            <a:prstGeom prst="roundRect">
              <a:avLst>
                <a:gd name="adj" fmla="val 10000"/>
              </a:avLst>
            </a:prstGeom>
            <a:ln>
              <a:solidFill>
                <a:schemeClr val="accent5">
                  <a:lumMod val="50000"/>
                </a:schemeClr>
              </a:solidFill>
            </a:ln>
            <a:sp3d z="-300000" contourW="19050" prstMaterial="metal">
              <a:bevelT w="88900" h="203200"/>
              <a:bevelB w="165100" h="254000"/>
            </a:sp3d>
          </p:spPr>
          <p:style>
            <a:lnRef idx="0">
              <a:schemeClr val="accent5">
                <a:alpha val="90000"/>
                <a:hueOff val="0"/>
                <a:satOff val="0"/>
                <a:lumOff val="0"/>
                <a:alphaOff val="-26667"/>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9" name="CuadroTexto 8">
              <a:extLst>
                <a:ext uri="{FF2B5EF4-FFF2-40B4-BE49-F238E27FC236}">
                  <a16:creationId xmlns:a16="http://schemas.microsoft.com/office/drawing/2014/main" id="{81B5BD83-4621-5649-8167-1FAFAF8BA9C7}"/>
                </a:ext>
              </a:extLst>
            </p:cNvPr>
            <p:cNvSpPr txBox="1"/>
            <p:nvPr/>
          </p:nvSpPr>
          <p:spPr>
            <a:xfrm>
              <a:off x="5225108" y="3946489"/>
              <a:ext cx="1682031" cy="1145592"/>
            </a:xfrm>
            <a:prstGeom prst="rect">
              <a:avLst/>
            </a:prstGeom>
            <a:ln>
              <a:noFill/>
            </a:ln>
            <a:sp3d z="-3000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t" anchorCtr="0">
              <a:noAutofit/>
            </a:bodyPr>
            <a:lstStyle/>
            <a:p>
              <a:pPr marL="114300" lvl="1" indent="-114300" algn="l" defTabSz="666750">
                <a:lnSpc>
                  <a:spcPct val="90000"/>
                </a:lnSpc>
                <a:spcBef>
                  <a:spcPct val="0"/>
                </a:spcBef>
                <a:spcAft>
                  <a:spcPct val="15000"/>
                </a:spcAft>
                <a:buChar char="•"/>
              </a:pPr>
              <a:r>
                <a:rPr lang="es-ES" sz="1500" b="1" kern="1200" dirty="0">
                  <a:solidFill>
                    <a:srgbClr val="1F1A34"/>
                  </a:solidFill>
                  <a:latin typeface="Arial" panose="020B0604020202020204" pitchFamily="34" charset="0"/>
                  <a:cs typeface="Arial" panose="020B0604020202020204" pitchFamily="34" charset="0"/>
                </a:rPr>
                <a:t>Fuerza</a:t>
              </a:r>
            </a:p>
            <a:p>
              <a:pPr marL="114300" lvl="1" indent="-114300" algn="l" defTabSz="666750">
                <a:lnSpc>
                  <a:spcPct val="90000"/>
                </a:lnSpc>
                <a:spcBef>
                  <a:spcPct val="0"/>
                </a:spcBef>
                <a:spcAft>
                  <a:spcPct val="15000"/>
                </a:spcAft>
                <a:buChar char="•"/>
              </a:pPr>
              <a:r>
                <a:rPr lang="es-ES" sz="1500" b="1" dirty="0">
                  <a:solidFill>
                    <a:srgbClr val="1F1A34"/>
                  </a:solidFill>
                  <a:latin typeface="Arial" panose="020B0604020202020204" pitchFamily="34" charset="0"/>
                  <a:cs typeface="Arial" panose="020B0604020202020204" pitchFamily="34" charset="0"/>
                </a:rPr>
                <a:t>Rendimiento</a:t>
              </a:r>
              <a:endParaRPr lang="es-ES" sz="1500" b="1" kern="1200" dirty="0">
                <a:solidFill>
                  <a:srgbClr val="1F1A34"/>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957922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9E5508-7EFD-4840-99A2-571B19FB3074}"/>
              </a:ext>
            </a:extLst>
          </p:cNvPr>
          <p:cNvSpPr>
            <a:spLocks noGrp="1"/>
          </p:cNvSpPr>
          <p:nvPr>
            <p:ph type="title"/>
          </p:nvPr>
        </p:nvSpPr>
        <p:spPr>
          <a:xfrm>
            <a:off x="2270755" y="264375"/>
            <a:ext cx="7667625" cy="798054"/>
          </a:xfrm>
        </p:spPr>
        <p:txBody>
          <a:bodyPr>
            <a:normAutofit/>
          </a:bodyPr>
          <a:lstStyle/>
          <a:p>
            <a:pPr algn="ctr"/>
            <a:r>
              <a:rPr lang="es-CO" sz="3200" b="1" dirty="0">
                <a:solidFill>
                  <a:srgbClr val="1F1A34"/>
                </a:solidFill>
                <a:latin typeface="Arial" panose="020B0604020202020204" pitchFamily="34" charset="0"/>
                <a:cs typeface="Arial" panose="020B0604020202020204" pitchFamily="34" charset="0"/>
              </a:rPr>
              <a:t>Construir un Diagnóstico Nutricional </a:t>
            </a:r>
          </a:p>
        </p:txBody>
      </p:sp>
      <p:sp>
        <p:nvSpPr>
          <p:cNvPr id="3" name="CuadroTexto 2">
            <a:extLst>
              <a:ext uri="{FF2B5EF4-FFF2-40B4-BE49-F238E27FC236}">
                <a16:creationId xmlns:a16="http://schemas.microsoft.com/office/drawing/2014/main" id="{3C8F13A9-CFEE-DB48-8EC5-527EF4E3260C}"/>
              </a:ext>
            </a:extLst>
          </p:cNvPr>
          <p:cNvSpPr txBox="1"/>
          <p:nvPr/>
        </p:nvSpPr>
        <p:spPr>
          <a:xfrm>
            <a:off x="389564" y="1317430"/>
            <a:ext cx="3320141" cy="461665"/>
          </a:xfrm>
          <a:prstGeom prst="rect">
            <a:avLst/>
          </a:prstGeom>
          <a:solidFill>
            <a:schemeClr val="accent1">
              <a:lumMod val="50000"/>
            </a:schemeClr>
          </a:solidFill>
          <a:ln>
            <a:noFill/>
          </a:ln>
        </p:spPr>
        <p:style>
          <a:lnRef idx="1">
            <a:schemeClr val="accent1"/>
          </a:lnRef>
          <a:fillRef idx="2">
            <a:schemeClr val="accent1"/>
          </a:fillRef>
          <a:effectRef idx="1">
            <a:schemeClr val="accent1"/>
          </a:effectRef>
          <a:fontRef idx="minor">
            <a:schemeClr val="dk1"/>
          </a:fontRef>
        </p:style>
        <p:txBody>
          <a:bodyPr wrap="none" rtlCol="0">
            <a:spAutoFit/>
          </a:bodyPr>
          <a:lstStyle/>
          <a:p>
            <a:pPr algn="ctr"/>
            <a:r>
              <a:rPr lang="es-CO" sz="2400" dirty="0">
                <a:solidFill>
                  <a:schemeClr val="bg1"/>
                </a:solidFill>
                <a:latin typeface="Arial" panose="020B0604020202020204" pitchFamily="34" charset="0"/>
                <a:cs typeface="Arial" panose="020B0604020202020204" pitchFamily="34" charset="0"/>
              </a:rPr>
              <a:t>Composición Corporal </a:t>
            </a:r>
          </a:p>
        </p:txBody>
      </p:sp>
      <p:sp>
        <p:nvSpPr>
          <p:cNvPr id="45" name="CuadroTexto 44">
            <a:extLst>
              <a:ext uri="{FF2B5EF4-FFF2-40B4-BE49-F238E27FC236}">
                <a16:creationId xmlns:a16="http://schemas.microsoft.com/office/drawing/2014/main" id="{7647A2F0-F150-C645-8863-5048595DAC62}"/>
              </a:ext>
            </a:extLst>
          </p:cNvPr>
          <p:cNvSpPr txBox="1"/>
          <p:nvPr/>
        </p:nvSpPr>
        <p:spPr>
          <a:xfrm>
            <a:off x="7057368" y="1324559"/>
            <a:ext cx="1572866" cy="461665"/>
          </a:xfrm>
          <a:prstGeom prst="rect">
            <a:avLst/>
          </a:prstGeom>
          <a:solidFill>
            <a:schemeClr val="accent5">
              <a:lumMod val="50000"/>
            </a:schemeClr>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s-CO" sz="2400" dirty="0">
                <a:solidFill>
                  <a:schemeClr val="bg1"/>
                </a:solidFill>
                <a:latin typeface="Arial" panose="020B0604020202020204" pitchFamily="34" charset="0"/>
                <a:cs typeface="Arial" panose="020B0604020202020204" pitchFamily="34" charset="0"/>
              </a:rPr>
              <a:t>Severidad</a:t>
            </a:r>
          </a:p>
        </p:txBody>
      </p:sp>
      <p:sp>
        <p:nvSpPr>
          <p:cNvPr id="47" name="CuadroTexto 46">
            <a:extLst>
              <a:ext uri="{FF2B5EF4-FFF2-40B4-BE49-F238E27FC236}">
                <a16:creationId xmlns:a16="http://schemas.microsoft.com/office/drawing/2014/main" id="{0012A03F-03FA-1747-B10D-5375506596EA}"/>
              </a:ext>
            </a:extLst>
          </p:cNvPr>
          <p:cNvSpPr txBox="1"/>
          <p:nvPr/>
        </p:nvSpPr>
        <p:spPr>
          <a:xfrm>
            <a:off x="4263207" y="1308467"/>
            <a:ext cx="1659430" cy="461665"/>
          </a:xfrm>
          <a:prstGeom prst="rect">
            <a:avLst/>
          </a:prstGeom>
          <a:solidFill>
            <a:schemeClr val="accent5">
              <a:lumMod val="75000"/>
            </a:schemeClr>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s-CO" sz="2400" dirty="0">
                <a:solidFill>
                  <a:schemeClr val="bg1"/>
                </a:solidFill>
                <a:latin typeface="Arial" panose="020B0604020202020204" pitchFamily="34" charset="0"/>
                <a:cs typeface="Arial" panose="020B0604020202020204" pitchFamily="34" charset="0"/>
              </a:rPr>
              <a:t>Cronicidad</a:t>
            </a:r>
          </a:p>
        </p:txBody>
      </p:sp>
      <p:sp>
        <p:nvSpPr>
          <p:cNvPr id="48" name="CuadroTexto 47">
            <a:extLst>
              <a:ext uri="{FF2B5EF4-FFF2-40B4-BE49-F238E27FC236}">
                <a16:creationId xmlns:a16="http://schemas.microsoft.com/office/drawing/2014/main" id="{A121CCC0-46BE-CC42-8FB2-842172A100DC}"/>
              </a:ext>
            </a:extLst>
          </p:cNvPr>
          <p:cNvSpPr txBox="1"/>
          <p:nvPr/>
        </p:nvSpPr>
        <p:spPr>
          <a:xfrm>
            <a:off x="9921270" y="1308467"/>
            <a:ext cx="1383713" cy="461665"/>
          </a:xfrm>
          <a:prstGeom prst="rect">
            <a:avLst/>
          </a:prstGeom>
          <a:solidFill>
            <a:srgbClr val="1F1A34"/>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s-CO" sz="2400" dirty="0">
                <a:solidFill>
                  <a:schemeClr val="bg1"/>
                </a:solidFill>
                <a:latin typeface="Arial" panose="020B0604020202020204" pitchFamily="34" charset="0"/>
                <a:cs typeface="Arial" panose="020B0604020202020204" pitchFamily="34" charset="0"/>
              </a:rPr>
              <a:t>Etiología</a:t>
            </a:r>
          </a:p>
        </p:txBody>
      </p:sp>
      <p:sp>
        <p:nvSpPr>
          <p:cNvPr id="50" name="CuadroTexto 49">
            <a:extLst>
              <a:ext uri="{FF2B5EF4-FFF2-40B4-BE49-F238E27FC236}">
                <a16:creationId xmlns:a16="http://schemas.microsoft.com/office/drawing/2014/main" id="{C3F26F44-146B-BE4C-BCC1-1D5E67423855}"/>
              </a:ext>
            </a:extLst>
          </p:cNvPr>
          <p:cNvSpPr txBox="1"/>
          <p:nvPr/>
        </p:nvSpPr>
        <p:spPr>
          <a:xfrm>
            <a:off x="652457" y="2563409"/>
            <a:ext cx="2747868" cy="707886"/>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s-CO" sz="2000" dirty="0">
                <a:solidFill>
                  <a:srgbClr val="1F1A34"/>
                </a:solidFill>
                <a:latin typeface="Arial" panose="020B0604020202020204" pitchFamily="34" charset="0"/>
                <a:cs typeface="Arial" panose="020B0604020202020204" pitchFamily="34" charset="0"/>
              </a:rPr>
              <a:t>Reserva Muscular </a:t>
            </a:r>
          </a:p>
          <a:p>
            <a:pPr algn="ctr"/>
            <a:r>
              <a:rPr lang="es-CO" sz="2000" dirty="0">
                <a:solidFill>
                  <a:srgbClr val="1F1A34"/>
                </a:solidFill>
                <a:latin typeface="Arial" panose="020B0604020202020204" pitchFamily="34" charset="0"/>
                <a:cs typeface="Arial" panose="020B0604020202020204" pitchFamily="34" charset="0"/>
              </a:rPr>
              <a:t>(componente proteico)</a:t>
            </a:r>
          </a:p>
        </p:txBody>
      </p:sp>
      <p:sp>
        <p:nvSpPr>
          <p:cNvPr id="52" name="CuadroTexto 51">
            <a:extLst>
              <a:ext uri="{FF2B5EF4-FFF2-40B4-BE49-F238E27FC236}">
                <a16:creationId xmlns:a16="http://schemas.microsoft.com/office/drawing/2014/main" id="{99C89000-7B59-8A46-A593-FEA7DBFA568A}"/>
              </a:ext>
            </a:extLst>
          </p:cNvPr>
          <p:cNvSpPr txBox="1"/>
          <p:nvPr/>
        </p:nvSpPr>
        <p:spPr>
          <a:xfrm>
            <a:off x="7038097" y="4367853"/>
            <a:ext cx="1620712"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CO" sz="2000" dirty="0">
                <a:solidFill>
                  <a:srgbClr val="1F1A34"/>
                </a:solidFill>
                <a:latin typeface="Arial" panose="020B0604020202020204" pitchFamily="34" charset="0"/>
                <a:cs typeface="Arial" panose="020B0604020202020204" pitchFamily="34" charset="0"/>
              </a:rPr>
              <a:t>Depleción</a:t>
            </a:r>
          </a:p>
          <a:p>
            <a:pPr algn="ctr"/>
            <a:r>
              <a:rPr lang="es-CO" sz="2000" dirty="0">
                <a:solidFill>
                  <a:srgbClr val="1F1A34"/>
                </a:solidFill>
                <a:latin typeface="Arial" panose="020B0604020202020204" pitchFamily="34" charset="0"/>
                <a:cs typeface="Arial" panose="020B0604020202020204" pitchFamily="34" charset="0"/>
              </a:rPr>
              <a:t> Severa</a:t>
            </a:r>
          </a:p>
        </p:txBody>
      </p:sp>
      <p:sp>
        <p:nvSpPr>
          <p:cNvPr id="53" name="CuadroTexto 52">
            <a:extLst>
              <a:ext uri="{FF2B5EF4-FFF2-40B4-BE49-F238E27FC236}">
                <a16:creationId xmlns:a16="http://schemas.microsoft.com/office/drawing/2014/main" id="{609723E4-E7AB-6340-822C-F374321D083F}"/>
              </a:ext>
            </a:extLst>
          </p:cNvPr>
          <p:cNvSpPr txBox="1"/>
          <p:nvPr/>
        </p:nvSpPr>
        <p:spPr>
          <a:xfrm>
            <a:off x="7062020" y="3381368"/>
            <a:ext cx="1620712"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CO" sz="2000" dirty="0">
                <a:solidFill>
                  <a:srgbClr val="1F1A34"/>
                </a:solidFill>
                <a:latin typeface="Arial" panose="020B0604020202020204" pitchFamily="34" charset="0"/>
                <a:cs typeface="Arial" panose="020B0604020202020204" pitchFamily="34" charset="0"/>
              </a:rPr>
              <a:t>Depleción </a:t>
            </a:r>
          </a:p>
          <a:p>
            <a:pPr algn="ctr"/>
            <a:r>
              <a:rPr lang="es-CO" sz="2000" dirty="0">
                <a:solidFill>
                  <a:srgbClr val="1F1A34"/>
                </a:solidFill>
                <a:latin typeface="Arial" panose="020B0604020202020204" pitchFamily="34" charset="0"/>
                <a:cs typeface="Arial" panose="020B0604020202020204" pitchFamily="34" charset="0"/>
              </a:rPr>
              <a:t>Moderada</a:t>
            </a:r>
          </a:p>
        </p:txBody>
      </p:sp>
      <p:sp>
        <p:nvSpPr>
          <p:cNvPr id="54" name="CuadroTexto 53">
            <a:extLst>
              <a:ext uri="{FF2B5EF4-FFF2-40B4-BE49-F238E27FC236}">
                <a16:creationId xmlns:a16="http://schemas.microsoft.com/office/drawing/2014/main" id="{3ED67A4A-D11B-E346-B304-4F631F60E466}"/>
              </a:ext>
            </a:extLst>
          </p:cNvPr>
          <p:cNvSpPr txBox="1"/>
          <p:nvPr/>
        </p:nvSpPr>
        <p:spPr>
          <a:xfrm>
            <a:off x="7062020" y="2221077"/>
            <a:ext cx="1620712"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CO" sz="2000" dirty="0">
                <a:solidFill>
                  <a:srgbClr val="1F1A34"/>
                </a:solidFill>
                <a:latin typeface="Arial" panose="020B0604020202020204" pitchFamily="34" charset="0"/>
                <a:cs typeface="Arial" panose="020B0604020202020204" pitchFamily="34" charset="0"/>
              </a:rPr>
              <a:t>Depleción </a:t>
            </a:r>
          </a:p>
          <a:p>
            <a:pPr algn="ctr"/>
            <a:r>
              <a:rPr lang="es-CO" sz="2000" dirty="0">
                <a:solidFill>
                  <a:srgbClr val="1F1A34"/>
                </a:solidFill>
                <a:latin typeface="Arial" panose="020B0604020202020204" pitchFamily="34" charset="0"/>
                <a:cs typeface="Arial" panose="020B0604020202020204" pitchFamily="34" charset="0"/>
              </a:rPr>
              <a:t>Leve</a:t>
            </a:r>
          </a:p>
        </p:txBody>
      </p:sp>
      <p:sp>
        <p:nvSpPr>
          <p:cNvPr id="55" name="CuadroTexto 54">
            <a:extLst>
              <a:ext uri="{FF2B5EF4-FFF2-40B4-BE49-F238E27FC236}">
                <a16:creationId xmlns:a16="http://schemas.microsoft.com/office/drawing/2014/main" id="{DF20A6F9-D81D-2640-9134-59E86C5F3343}"/>
              </a:ext>
            </a:extLst>
          </p:cNvPr>
          <p:cNvSpPr txBox="1"/>
          <p:nvPr/>
        </p:nvSpPr>
        <p:spPr>
          <a:xfrm>
            <a:off x="9891304" y="4505649"/>
            <a:ext cx="1620712" cy="4001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CO" sz="2000" dirty="0">
                <a:solidFill>
                  <a:srgbClr val="1F1A34"/>
                </a:solidFill>
                <a:latin typeface="Arial" panose="020B0604020202020204" pitchFamily="34" charset="0"/>
                <a:cs typeface="Arial" panose="020B0604020202020204" pitchFamily="34" charset="0"/>
              </a:rPr>
              <a:t>Mixta</a:t>
            </a:r>
          </a:p>
        </p:txBody>
      </p:sp>
      <p:sp>
        <p:nvSpPr>
          <p:cNvPr id="57" name="CuadroTexto 56">
            <a:extLst>
              <a:ext uri="{FF2B5EF4-FFF2-40B4-BE49-F238E27FC236}">
                <a16:creationId xmlns:a16="http://schemas.microsoft.com/office/drawing/2014/main" id="{7A0F87BE-65C6-5D4A-BF09-4CEC32850645}"/>
              </a:ext>
            </a:extLst>
          </p:cNvPr>
          <p:cNvSpPr txBox="1"/>
          <p:nvPr/>
        </p:nvSpPr>
        <p:spPr>
          <a:xfrm>
            <a:off x="9915227" y="3365276"/>
            <a:ext cx="1620712"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CO" sz="2000" dirty="0">
                <a:solidFill>
                  <a:srgbClr val="1F1A34"/>
                </a:solidFill>
                <a:latin typeface="Arial" panose="020B0604020202020204" pitchFamily="34" charset="0"/>
                <a:cs typeface="Arial" panose="020B0604020202020204" pitchFamily="34" charset="0"/>
              </a:rPr>
              <a:t>Secundaria: Enfermedad</a:t>
            </a:r>
          </a:p>
        </p:txBody>
      </p:sp>
      <p:sp>
        <p:nvSpPr>
          <p:cNvPr id="58" name="CuadroTexto 57">
            <a:extLst>
              <a:ext uri="{FF2B5EF4-FFF2-40B4-BE49-F238E27FC236}">
                <a16:creationId xmlns:a16="http://schemas.microsoft.com/office/drawing/2014/main" id="{B16D4AD1-4427-2A4C-A6CA-F2B25AB54DD8}"/>
              </a:ext>
            </a:extLst>
          </p:cNvPr>
          <p:cNvSpPr txBox="1"/>
          <p:nvPr/>
        </p:nvSpPr>
        <p:spPr>
          <a:xfrm>
            <a:off x="9915227" y="2204985"/>
            <a:ext cx="1620712"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CO" sz="2000" dirty="0">
                <a:solidFill>
                  <a:srgbClr val="1F1A34"/>
                </a:solidFill>
                <a:latin typeface="Arial" panose="020B0604020202020204" pitchFamily="34" charset="0"/>
                <a:cs typeface="Arial" panose="020B0604020202020204" pitchFamily="34" charset="0"/>
              </a:rPr>
              <a:t>Primaria: Bajo Aporte</a:t>
            </a:r>
          </a:p>
        </p:txBody>
      </p:sp>
      <p:sp>
        <p:nvSpPr>
          <p:cNvPr id="59" name="CuadroTexto 58">
            <a:extLst>
              <a:ext uri="{FF2B5EF4-FFF2-40B4-BE49-F238E27FC236}">
                <a16:creationId xmlns:a16="http://schemas.microsoft.com/office/drawing/2014/main" id="{CA4F9D03-4F7D-3B4E-B6C8-25B883A2AAE9}"/>
              </a:ext>
            </a:extLst>
          </p:cNvPr>
          <p:cNvSpPr txBox="1"/>
          <p:nvPr/>
        </p:nvSpPr>
        <p:spPr>
          <a:xfrm>
            <a:off x="3988235" y="2563409"/>
            <a:ext cx="2209374"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CO" sz="2000" dirty="0">
                <a:solidFill>
                  <a:srgbClr val="1F1A34"/>
                </a:solidFill>
                <a:latin typeface="Arial" panose="020B0604020202020204" pitchFamily="34" charset="0"/>
                <a:cs typeface="Arial" panose="020B0604020202020204" pitchFamily="34" charset="0"/>
              </a:rPr>
              <a:t>Agotamiento </a:t>
            </a:r>
          </a:p>
          <a:p>
            <a:pPr algn="ctr"/>
            <a:r>
              <a:rPr lang="es-CO" sz="2000" dirty="0">
                <a:solidFill>
                  <a:srgbClr val="1F1A34"/>
                </a:solidFill>
                <a:latin typeface="Arial" panose="020B0604020202020204" pitchFamily="34" charset="0"/>
                <a:cs typeface="Arial" panose="020B0604020202020204" pitchFamily="34" charset="0"/>
              </a:rPr>
              <a:t>Corto Plazo</a:t>
            </a:r>
          </a:p>
        </p:txBody>
      </p:sp>
      <p:sp>
        <p:nvSpPr>
          <p:cNvPr id="60" name="CuadroTexto 59">
            <a:extLst>
              <a:ext uri="{FF2B5EF4-FFF2-40B4-BE49-F238E27FC236}">
                <a16:creationId xmlns:a16="http://schemas.microsoft.com/office/drawing/2014/main" id="{9A7D9952-27D9-7748-8322-FB80148D9713}"/>
              </a:ext>
            </a:extLst>
          </p:cNvPr>
          <p:cNvSpPr txBox="1"/>
          <p:nvPr/>
        </p:nvSpPr>
        <p:spPr>
          <a:xfrm>
            <a:off x="3988235" y="3779703"/>
            <a:ext cx="2209374"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CO" sz="2000" dirty="0">
                <a:solidFill>
                  <a:srgbClr val="1F1A34"/>
                </a:solidFill>
                <a:latin typeface="Arial" panose="020B0604020202020204" pitchFamily="34" charset="0"/>
                <a:cs typeface="Arial" panose="020B0604020202020204" pitchFamily="34" charset="0"/>
              </a:rPr>
              <a:t>Agotamiento </a:t>
            </a:r>
          </a:p>
          <a:p>
            <a:pPr algn="ctr"/>
            <a:r>
              <a:rPr lang="es-CO" sz="2000" dirty="0">
                <a:solidFill>
                  <a:srgbClr val="1F1A34"/>
                </a:solidFill>
                <a:latin typeface="Arial" panose="020B0604020202020204" pitchFamily="34" charset="0"/>
                <a:cs typeface="Arial" panose="020B0604020202020204" pitchFamily="34" charset="0"/>
              </a:rPr>
              <a:t>Largo Plazo</a:t>
            </a:r>
          </a:p>
        </p:txBody>
      </p:sp>
      <p:cxnSp>
        <p:nvCxnSpPr>
          <p:cNvPr id="8" name="Conector angular 7">
            <a:extLst>
              <a:ext uri="{FF2B5EF4-FFF2-40B4-BE49-F238E27FC236}">
                <a16:creationId xmlns:a16="http://schemas.microsoft.com/office/drawing/2014/main" id="{DBC34ED0-10FE-8644-94F5-908A7739F61F}"/>
              </a:ext>
            </a:extLst>
          </p:cNvPr>
          <p:cNvCxnSpPr/>
          <p:nvPr/>
        </p:nvCxnSpPr>
        <p:spPr>
          <a:xfrm rot="10800000" flipH="1" flipV="1">
            <a:off x="377834" y="1536532"/>
            <a:ext cx="262893" cy="1369089"/>
          </a:xfrm>
          <a:prstGeom prst="bentConnector3">
            <a:avLst>
              <a:gd name="adj1" fmla="val -86956"/>
            </a:avLst>
          </a:prstGeom>
          <a:ln w="381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Conector angular 9">
            <a:extLst>
              <a:ext uri="{FF2B5EF4-FFF2-40B4-BE49-F238E27FC236}">
                <a16:creationId xmlns:a16="http://schemas.microsoft.com/office/drawing/2014/main" id="{E72FC418-AB20-C049-8CB2-617572BA2E1B}"/>
              </a:ext>
            </a:extLst>
          </p:cNvPr>
          <p:cNvCxnSpPr>
            <a:cxnSpLocks/>
          </p:cNvCxnSpPr>
          <p:nvPr/>
        </p:nvCxnSpPr>
        <p:spPr>
          <a:xfrm rot="16200000" flipH="1">
            <a:off x="-148704" y="3219210"/>
            <a:ext cx="1208434" cy="591203"/>
          </a:xfrm>
          <a:prstGeom prst="bentConnector2">
            <a:avLst/>
          </a:prstGeom>
          <a:ln w="381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61" name="CuadroTexto 60">
            <a:extLst>
              <a:ext uri="{FF2B5EF4-FFF2-40B4-BE49-F238E27FC236}">
                <a16:creationId xmlns:a16="http://schemas.microsoft.com/office/drawing/2014/main" id="{727D2039-F847-4143-94AE-D9FBC9031CCF}"/>
              </a:ext>
            </a:extLst>
          </p:cNvPr>
          <p:cNvSpPr txBox="1"/>
          <p:nvPr/>
        </p:nvSpPr>
        <p:spPr>
          <a:xfrm>
            <a:off x="475447" y="5357864"/>
            <a:ext cx="2223686" cy="707886"/>
          </a:xfrm>
          <a:prstGeom prst="rect">
            <a:avLst/>
          </a:prstGeom>
          <a:noFill/>
          <a:ln w="38100">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s-CO" sz="2000" dirty="0">
                <a:solidFill>
                  <a:srgbClr val="1F1A34"/>
                </a:solidFill>
                <a:latin typeface="Arial" panose="020B0604020202020204" pitchFamily="34" charset="0"/>
                <a:cs typeface="Arial" panose="020B0604020202020204" pitchFamily="34" charset="0"/>
              </a:rPr>
              <a:t>Desnutrición</a:t>
            </a:r>
          </a:p>
          <a:p>
            <a:pPr algn="ctr"/>
            <a:r>
              <a:rPr lang="es-CO" sz="2000" dirty="0">
                <a:solidFill>
                  <a:srgbClr val="1F1A34"/>
                </a:solidFill>
                <a:latin typeface="Arial" panose="020B0604020202020204" pitchFamily="34" charset="0"/>
                <a:cs typeface="Arial" panose="020B0604020202020204" pitchFamily="34" charset="0"/>
              </a:rPr>
              <a:t>Proteico/Calórica)</a:t>
            </a:r>
          </a:p>
        </p:txBody>
      </p:sp>
      <p:sp>
        <p:nvSpPr>
          <p:cNvPr id="62" name="CuadroTexto 61">
            <a:extLst>
              <a:ext uri="{FF2B5EF4-FFF2-40B4-BE49-F238E27FC236}">
                <a16:creationId xmlns:a16="http://schemas.microsoft.com/office/drawing/2014/main" id="{C79F0F09-1C8E-5C46-9FEC-C07BDEB37E61}"/>
              </a:ext>
            </a:extLst>
          </p:cNvPr>
          <p:cNvSpPr txBox="1"/>
          <p:nvPr/>
        </p:nvSpPr>
        <p:spPr>
          <a:xfrm>
            <a:off x="3813426" y="5357864"/>
            <a:ext cx="1882247" cy="707886"/>
          </a:xfrm>
          <a:prstGeom prst="rect">
            <a:avLst/>
          </a:prstGeom>
          <a:ln w="38100">
            <a:solidFill>
              <a:schemeClr val="accent5">
                <a:lumMod val="75000"/>
              </a:schemeClr>
            </a:solidFill>
          </a:ln>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s-CO" sz="2000" dirty="0">
                <a:solidFill>
                  <a:srgbClr val="1F1A34"/>
                </a:solidFill>
                <a:latin typeface="Arial" panose="020B0604020202020204" pitchFamily="34" charset="0"/>
                <a:cs typeface="Arial" panose="020B0604020202020204" pitchFamily="34" charset="0"/>
              </a:rPr>
              <a:t>Desnutrición</a:t>
            </a:r>
          </a:p>
          <a:p>
            <a:pPr algn="ctr"/>
            <a:r>
              <a:rPr lang="es-CO" sz="2000" dirty="0">
                <a:solidFill>
                  <a:srgbClr val="1F1A34"/>
                </a:solidFill>
                <a:latin typeface="Arial" panose="020B0604020202020204" pitchFamily="34" charset="0"/>
                <a:cs typeface="Arial" panose="020B0604020202020204" pitchFamily="34" charset="0"/>
              </a:rPr>
              <a:t>Aguda/Crónica</a:t>
            </a:r>
          </a:p>
        </p:txBody>
      </p:sp>
      <p:sp>
        <p:nvSpPr>
          <p:cNvPr id="63" name="CuadroTexto 62">
            <a:extLst>
              <a:ext uri="{FF2B5EF4-FFF2-40B4-BE49-F238E27FC236}">
                <a16:creationId xmlns:a16="http://schemas.microsoft.com/office/drawing/2014/main" id="{AA149ECD-63BA-4A48-87B2-31184B3B2873}"/>
              </a:ext>
            </a:extLst>
          </p:cNvPr>
          <p:cNvSpPr txBox="1"/>
          <p:nvPr/>
        </p:nvSpPr>
        <p:spPr>
          <a:xfrm>
            <a:off x="6795462" y="5357864"/>
            <a:ext cx="2036135" cy="707886"/>
          </a:xfrm>
          <a:prstGeom prst="rect">
            <a:avLst/>
          </a:prstGeom>
          <a:ln w="38100">
            <a:solidFill>
              <a:schemeClr val="accent5">
                <a:lumMod val="50000"/>
              </a:schemeClr>
            </a:solidFill>
          </a:ln>
        </p:spPr>
        <p:style>
          <a:lnRef idx="2">
            <a:schemeClr val="accent4"/>
          </a:lnRef>
          <a:fillRef idx="1">
            <a:schemeClr val="lt1"/>
          </a:fillRef>
          <a:effectRef idx="0">
            <a:schemeClr val="accent4"/>
          </a:effectRef>
          <a:fontRef idx="minor">
            <a:schemeClr val="dk1"/>
          </a:fontRef>
        </p:style>
        <p:txBody>
          <a:bodyPr wrap="none" rtlCol="0">
            <a:spAutoFit/>
          </a:bodyPr>
          <a:lstStyle/>
          <a:p>
            <a:pPr algn="ctr"/>
            <a:r>
              <a:rPr lang="es-CO" sz="2000" dirty="0">
                <a:solidFill>
                  <a:srgbClr val="1F1A34"/>
                </a:solidFill>
                <a:latin typeface="Arial" panose="020B0604020202020204" pitchFamily="34" charset="0"/>
                <a:cs typeface="Arial" panose="020B0604020202020204" pitchFamily="34" charset="0"/>
              </a:rPr>
              <a:t>Leve/Moderada/</a:t>
            </a:r>
          </a:p>
          <a:p>
            <a:pPr algn="ctr"/>
            <a:r>
              <a:rPr lang="es-CO" sz="2000" dirty="0">
                <a:solidFill>
                  <a:srgbClr val="1F1A34"/>
                </a:solidFill>
                <a:latin typeface="Arial" panose="020B0604020202020204" pitchFamily="34" charset="0"/>
                <a:cs typeface="Arial" panose="020B0604020202020204" pitchFamily="34" charset="0"/>
              </a:rPr>
              <a:t>Severa</a:t>
            </a:r>
          </a:p>
        </p:txBody>
      </p:sp>
      <p:sp>
        <p:nvSpPr>
          <p:cNvPr id="64" name="CuadroTexto 63">
            <a:extLst>
              <a:ext uri="{FF2B5EF4-FFF2-40B4-BE49-F238E27FC236}">
                <a16:creationId xmlns:a16="http://schemas.microsoft.com/office/drawing/2014/main" id="{F08F009B-1736-1C43-A458-38B7100E3C89}"/>
              </a:ext>
            </a:extLst>
          </p:cNvPr>
          <p:cNvSpPr txBox="1"/>
          <p:nvPr/>
        </p:nvSpPr>
        <p:spPr>
          <a:xfrm>
            <a:off x="9443535" y="5357864"/>
            <a:ext cx="2598152" cy="707886"/>
          </a:xfrm>
          <a:prstGeom prst="rect">
            <a:avLst/>
          </a:prstGeom>
          <a:ln w="38100">
            <a:solidFill>
              <a:srgbClr val="1F1A34"/>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s-CO" sz="2000" dirty="0">
                <a:solidFill>
                  <a:srgbClr val="1F1A34"/>
                </a:solidFill>
                <a:latin typeface="Arial" panose="020B0604020202020204" pitchFamily="34" charset="0"/>
                <a:cs typeface="Arial" panose="020B0604020202020204" pitchFamily="34" charset="0"/>
              </a:rPr>
              <a:t>Primaria/Secundaria/Mixta</a:t>
            </a:r>
          </a:p>
        </p:txBody>
      </p:sp>
      <p:cxnSp>
        <p:nvCxnSpPr>
          <p:cNvPr id="14" name="Conector recto 13">
            <a:extLst>
              <a:ext uri="{FF2B5EF4-FFF2-40B4-BE49-F238E27FC236}">
                <a16:creationId xmlns:a16="http://schemas.microsoft.com/office/drawing/2014/main" id="{EDEB9361-BA20-7847-924A-1DECB6C3567D}"/>
              </a:ext>
            </a:extLst>
          </p:cNvPr>
          <p:cNvCxnSpPr/>
          <p:nvPr/>
        </p:nvCxnSpPr>
        <p:spPr>
          <a:xfrm>
            <a:off x="3400325" y="2917352"/>
            <a:ext cx="58791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62086999-EAF0-204E-87DA-F921AD4248B9}"/>
              </a:ext>
            </a:extLst>
          </p:cNvPr>
          <p:cNvCxnSpPr/>
          <p:nvPr/>
        </p:nvCxnSpPr>
        <p:spPr>
          <a:xfrm>
            <a:off x="3373074" y="4133646"/>
            <a:ext cx="61516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ector angular 17">
            <a:extLst>
              <a:ext uri="{FF2B5EF4-FFF2-40B4-BE49-F238E27FC236}">
                <a16:creationId xmlns:a16="http://schemas.microsoft.com/office/drawing/2014/main" id="{5E2E5B35-B601-CF4C-A31E-E714358FF902}"/>
              </a:ext>
            </a:extLst>
          </p:cNvPr>
          <p:cNvCxnSpPr/>
          <p:nvPr/>
        </p:nvCxnSpPr>
        <p:spPr>
          <a:xfrm rot="10800000" flipV="1">
            <a:off x="7042971" y="1555392"/>
            <a:ext cx="23923" cy="1019628"/>
          </a:xfrm>
          <a:prstGeom prst="bentConnector3">
            <a:avLst>
              <a:gd name="adj1" fmla="val 1055566"/>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Conector angular 19">
            <a:extLst>
              <a:ext uri="{FF2B5EF4-FFF2-40B4-BE49-F238E27FC236}">
                <a16:creationId xmlns:a16="http://schemas.microsoft.com/office/drawing/2014/main" id="{E6CA5DC7-E444-7947-9E5C-FB8FA765D702}"/>
              </a:ext>
            </a:extLst>
          </p:cNvPr>
          <p:cNvCxnSpPr/>
          <p:nvPr/>
        </p:nvCxnSpPr>
        <p:spPr>
          <a:xfrm rot="16200000" flipH="1">
            <a:off x="6351018" y="3043359"/>
            <a:ext cx="1176862" cy="245142"/>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Conector angular 21">
            <a:extLst>
              <a:ext uri="{FF2B5EF4-FFF2-40B4-BE49-F238E27FC236}">
                <a16:creationId xmlns:a16="http://schemas.microsoft.com/office/drawing/2014/main" id="{68590A8D-297B-514F-B64A-443DA4C41701}"/>
              </a:ext>
            </a:extLst>
          </p:cNvPr>
          <p:cNvCxnSpPr>
            <a:endCxn id="52" idx="1"/>
          </p:cNvCxnSpPr>
          <p:nvPr/>
        </p:nvCxnSpPr>
        <p:spPr>
          <a:xfrm rot="16200000" flipH="1">
            <a:off x="6450807" y="4134506"/>
            <a:ext cx="954000" cy="220579"/>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Conector angular 23">
            <a:extLst>
              <a:ext uri="{FF2B5EF4-FFF2-40B4-BE49-F238E27FC236}">
                <a16:creationId xmlns:a16="http://schemas.microsoft.com/office/drawing/2014/main" id="{1031CA6B-0881-D14D-8707-A517DE669FFD}"/>
              </a:ext>
            </a:extLst>
          </p:cNvPr>
          <p:cNvCxnSpPr/>
          <p:nvPr/>
        </p:nvCxnSpPr>
        <p:spPr>
          <a:xfrm rot="10800000" flipV="1">
            <a:off x="9924753" y="1539300"/>
            <a:ext cx="6043" cy="1019628"/>
          </a:xfrm>
          <a:prstGeom prst="bentConnector3">
            <a:avLst>
              <a:gd name="adj1" fmla="val 3882889"/>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ector angular 31">
            <a:extLst>
              <a:ext uri="{FF2B5EF4-FFF2-40B4-BE49-F238E27FC236}">
                <a16:creationId xmlns:a16="http://schemas.microsoft.com/office/drawing/2014/main" id="{01498A1B-B9F5-EF42-8594-3A7CC79B3CA2}"/>
              </a:ext>
            </a:extLst>
          </p:cNvPr>
          <p:cNvCxnSpPr>
            <a:cxnSpLocks/>
          </p:cNvCxnSpPr>
          <p:nvPr/>
        </p:nvCxnSpPr>
        <p:spPr>
          <a:xfrm rot="16200000" flipH="1">
            <a:off x="9194160" y="3080764"/>
            <a:ext cx="1160771" cy="149284"/>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Conector angular 33">
            <a:extLst>
              <a:ext uri="{FF2B5EF4-FFF2-40B4-BE49-F238E27FC236}">
                <a16:creationId xmlns:a16="http://schemas.microsoft.com/office/drawing/2014/main" id="{9148A5DC-661C-AE44-B658-F4AC9ADEAEA3}"/>
              </a:ext>
            </a:extLst>
          </p:cNvPr>
          <p:cNvCxnSpPr>
            <a:endCxn id="55" idx="1"/>
          </p:cNvCxnSpPr>
          <p:nvPr/>
        </p:nvCxnSpPr>
        <p:spPr>
          <a:xfrm rot="16200000" flipH="1">
            <a:off x="9303262" y="4117661"/>
            <a:ext cx="986485" cy="189599"/>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CuadroTexto 50">
            <a:extLst>
              <a:ext uri="{FF2B5EF4-FFF2-40B4-BE49-F238E27FC236}">
                <a16:creationId xmlns:a16="http://schemas.microsoft.com/office/drawing/2014/main" id="{AA6B7320-8568-754F-8A82-10131B30A244}"/>
              </a:ext>
            </a:extLst>
          </p:cNvPr>
          <p:cNvSpPr txBox="1"/>
          <p:nvPr/>
        </p:nvSpPr>
        <p:spPr>
          <a:xfrm>
            <a:off x="652457" y="3779703"/>
            <a:ext cx="2720617" cy="707886"/>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s-CO" sz="2000" dirty="0">
                <a:solidFill>
                  <a:srgbClr val="1F1A34"/>
                </a:solidFill>
                <a:latin typeface="Arial" panose="020B0604020202020204" pitchFamily="34" charset="0"/>
                <a:cs typeface="Arial" panose="020B0604020202020204" pitchFamily="34" charset="0"/>
              </a:rPr>
              <a:t>Reserva Adiposa</a:t>
            </a:r>
          </a:p>
          <a:p>
            <a:pPr algn="ctr"/>
            <a:r>
              <a:rPr lang="es-CO" sz="2000" dirty="0">
                <a:solidFill>
                  <a:srgbClr val="1F1A34"/>
                </a:solidFill>
                <a:latin typeface="Arial" panose="020B0604020202020204" pitchFamily="34" charset="0"/>
                <a:cs typeface="Arial" panose="020B0604020202020204" pitchFamily="34" charset="0"/>
              </a:rPr>
              <a:t>(componente calórico)</a:t>
            </a:r>
          </a:p>
        </p:txBody>
      </p:sp>
    </p:spTree>
    <p:extLst>
      <p:ext uri="{BB962C8B-B14F-4D97-AF65-F5344CB8AC3E}">
        <p14:creationId xmlns:p14="http://schemas.microsoft.com/office/powerpoint/2010/main" val="14148969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6B1FA2-B3CC-074F-B3A1-0CDDCBD9D56C}"/>
              </a:ext>
            </a:extLst>
          </p:cNvPr>
          <p:cNvSpPr>
            <a:spLocks noGrp="1"/>
          </p:cNvSpPr>
          <p:nvPr>
            <p:ph type="title"/>
          </p:nvPr>
        </p:nvSpPr>
        <p:spPr>
          <a:xfrm>
            <a:off x="2335358" y="192833"/>
            <a:ext cx="7521283" cy="1134270"/>
          </a:xfrm>
        </p:spPr>
        <p:txBody>
          <a:bodyPr>
            <a:normAutofit/>
          </a:bodyPr>
          <a:lstStyle/>
          <a:p>
            <a:pPr algn="ctr"/>
            <a:r>
              <a:rPr lang="es-CO" sz="3200" b="1" dirty="0">
                <a:solidFill>
                  <a:srgbClr val="1F1A34"/>
                </a:solidFill>
                <a:latin typeface="Arial" panose="020B0604020202020204" pitchFamily="34" charset="0"/>
                <a:cs typeface="Arial" panose="020B0604020202020204" pitchFamily="34" charset="0"/>
              </a:rPr>
              <a:t>Cuestionarios diagnósticos - ASPEN</a:t>
            </a:r>
          </a:p>
        </p:txBody>
      </p:sp>
      <p:sp>
        <p:nvSpPr>
          <p:cNvPr id="5" name="Marcador de contenido 2">
            <a:extLst>
              <a:ext uri="{FF2B5EF4-FFF2-40B4-BE49-F238E27FC236}">
                <a16:creationId xmlns:a16="http://schemas.microsoft.com/office/drawing/2014/main" id="{9A74DA78-8AE8-1845-B3A1-B24EEEA969B6}"/>
              </a:ext>
            </a:extLst>
          </p:cNvPr>
          <p:cNvSpPr txBox="1">
            <a:spLocks/>
          </p:cNvSpPr>
          <p:nvPr/>
        </p:nvSpPr>
        <p:spPr>
          <a:xfrm>
            <a:off x="1531262" y="1214562"/>
            <a:ext cx="9129476" cy="435585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rgbClr val="1F1A34"/>
              </a:buClr>
              <a:buSzPct val="122000"/>
            </a:pPr>
            <a:r>
              <a:rPr lang="es-ES" sz="2000" dirty="0">
                <a:solidFill>
                  <a:srgbClr val="1F1A34"/>
                </a:solidFill>
                <a:latin typeface="Arial" panose="020B0604020202020204" pitchFamily="34" charset="0"/>
                <a:ea typeface="Nexa Light" charset="0"/>
                <a:cs typeface="Arial" panose="020B0604020202020204" pitchFamily="34" charset="0"/>
              </a:rPr>
              <a:t>Ingesta de energía insuficiente: % de nutrientes consumidos / administrados frente a la necesidades</a:t>
            </a:r>
          </a:p>
          <a:p>
            <a:pPr>
              <a:buClr>
                <a:srgbClr val="1F1A34"/>
              </a:buClr>
              <a:buSzPct val="122000"/>
            </a:pPr>
            <a:r>
              <a:rPr lang="es-ES" sz="2000" dirty="0">
                <a:solidFill>
                  <a:srgbClr val="1F1A34"/>
                </a:solidFill>
                <a:latin typeface="Arial" panose="020B0604020202020204" pitchFamily="34" charset="0"/>
                <a:ea typeface="Nexa Light" charset="0"/>
                <a:cs typeface="Arial" panose="020B0604020202020204" pitchFamily="34" charset="0"/>
              </a:rPr>
              <a:t>Pérdida de peso no deseada: puede ocurrir en cualquier índice de masa corporal</a:t>
            </a:r>
          </a:p>
          <a:p>
            <a:pPr>
              <a:buClr>
                <a:srgbClr val="1F1A34"/>
              </a:buClr>
              <a:buSzPct val="122000"/>
            </a:pPr>
            <a:r>
              <a:rPr lang="es-ES" sz="2000" dirty="0">
                <a:solidFill>
                  <a:srgbClr val="1F1A34"/>
                </a:solidFill>
                <a:latin typeface="Arial" panose="020B0604020202020204" pitchFamily="34" charset="0"/>
                <a:ea typeface="Nexa Light" charset="0"/>
                <a:cs typeface="Arial" panose="020B0604020202020204" pitchFamily="34" charset="0"/>
              </a:rPr>
              <a:t>Examen físico</a:t>
            </a:r>
          </a:p>
          <a:p>
            <a:pPr marL="0" indent="0">
              <a:buSzPct val="60000"/>
              <a:buNone/>
            </a:pPr>
            <a:r>
              <a:rPr lang="es-ES" sz="2000" dirty="0">
                <a:solidFill>
                  <a:srgbClr val="1F1A34"/>
                </a:solidFill>
                <a:latin typeface="Arial" panose="020B0604020202020204" pitchFamily="34" charset="0"/>
                <a:ea typeface="Nexa Light" charset="0"/>
                <a:cs typeface="Arial" panose="020B0604020202020204" pitchFamily="34" charset="0"/>
              </a:rPr>
              <a:t>		- Pérdida de masa muscular</a:t>
            </a:r>
          </a:p>
          <a:p>
            <a:pPr marL="0" indent="0">
              <a:buSzPct val="60000"/>
              <a:buNone/>
            </a:pPr>
            <a:r>
              <a:rPr lang="es-ES" sz="2000" dirty="0">
                <a:solidFill>
                  <a:srgbClr val="1F1A34"/>
                </a:solidFill>
                <a:latin typeface="Arial" panose="020B0604020202020204" pitchFamily="34" charset="0"/>
                <a:ea typeface="Nexa Light" charset="0"/>
                <a:cs typeface="Arial" panose="020B0604020202020204" pitchFamily="34" charset="0"/>
              </a:rPr>
              <a:t>		- Pérdida de grasa subcutánea</a:t>
            </a:r>
          </a:p>
          <a:p>
            <a:pPr marL="0" indent="0">
              <a:buSzPct val="60000"/>
              <a:buNone/>
            </a:pPr>
            <a:r>
              <a:rPr lang="es-ES" sz="2000" dirty="0">
                <a:solidFill>
                  <a:srgbClr val="1F1A34"/>
                </a:solidFill>
                <a:latin typeface="Arial" panose="020B0604020202020204" pitchFamily="34" charset="0"/>
                <a:ea typeface="Nexa Light" charset="0"/>
                <a:cs typeface="Arial" panose="020B0604020202020204" pitchFamily="34" charset="0"/>
              </a:rPr>
              <a:t>		- Evidencia de acumulación de líquidos</a:t>
            </a:r>
          </a:p>
          <a:p>
            <a:pPr>
              <a:buClr>
                <a:srgbClr val="1F1A34"/>
              </a:buClr>
              <a:buSzPct val="120000"/>
            </a:pPr>
            <a:r>
              <a:rPr lang="es-ES" sz="2000" dirty="0">
                <a:solidFill>
                  <a:srgbClr val="1F1A34"/>
                </a:solidFill>
                <a:latin typeface="Arial" panose="020B0604020202020204" pitchFamily="34" charset="0"/>
                <a:ea typeface="Nexa Light" charset="0"/>
                <a:cs typeface="Arial" panose="020B0604020202020204" pitchFamily="34" charset="0"/>
              </a:rPr>
              <a:t>Función física disminuida</a:t>
            </a:r>
          </a:p>
          <a:p>
            <a:pPr marL="0" indent="0">
              <a:buSzPct val="60000"/>
              <a:buNone/>
            </a:pPr>
            <a:r>
              <a:rPr lang="es-ES" sz="2000" dirty="0">
                <a:solidFill>
                  <a:srgbClr val="1F1A34"/>
                </a:solidFill>
                <a:latin typeface="Arial" panose="020B0604020202020204" pitchFamily="34" charset="0"/>
                <a:ea typeface="Nexa Light" charset="0"/>
                <a:cs typeface="Arial" panose="020B0604020202020204" pitchFamily="34" charset="0"/>
              </a:rPr>
              <a:t>	       - Fuerza de agarre de la mano</a:t>
            </a:r>
          </a:p>
          <a:p>
            <a:pPr marL="0" indent="0">
              <a:buSzPct val="60000"/>
              <a:buNone/>
            </a:pPr>
            <a:r>
              <a:rPr lang="es-ES" sz="2000" dirty="0">
                <a:solidFill>
                  <a:srgbClr val="1F1A34"/>
                </a:solidFill>
                <a:latin typeface="Arial" panose="020B0604020202020204" pitchFamily="34" charset="0"/>
                <a:ea typeface="Nexa Light" charset="0"/>
                <a:cs typeface="Arial" panose="020B0604020202020204" pitchFamily="34" charset="0"/>
              </a:rPr>
              <a:t>	       - SPPB (Batería de rendimiento físico corto) para pacientes</a:t>
            </a:r>
          </a:p>
          <a:p>
            <a:pPr marL="0" indent="0">
              <a:buSzPct val="60000"/>
              <a:buNone/>
            </a:pPr>
            <a:r>
              <a:rPr lang="es-ES" sz="2000" dirty="0">
                <a:solidFill>
                  <a:srgbClr val="1F1A34"/>
                </a:solidFill>
                <a:latin typeface="Arial" panose="020B0604020202020204" pitchFamily="34" charset="0"/>
                <a:ea typeface="Nexa Light" charset="0"/>
                <a:cs typeface="Arial" panose="020B0604020202020204" pitchFamily="34" charset="0"/>
              </a:rPr>
              <a:t>                de edad avanzada</a:t>
            </a:r>
          </a:p>
          <a:p>
            <a:pPr marL="0" indent="0">
              <a:buSzPct val="60000"/>
              <a:buNone/>
            </a:pPr>
            <a:r>
              <a:rPr lang="es-ES" sz="2000" dirty="0">
                <a:solidFill>
                  <a:srgbClr val="1F1A34"/>
                </a:solidFill>
                <a:latin typeface="Arial" panose="020B0604020202020204" pitchFamily="34" charset="0"/>
                <a:ea typeface="Nexa Light" charset="0"/>
                <a:cs typeface="Arial" panose="020B0604020202020204" pitchFamily="34" charset="0"/>
              </a:rPr>
              <a:t>	       - Otro</a:t>
            </a:r>
          </a:p>
        </p:txBody>
      </p:sp>
      <p:sp>
        <p:nvSpPr>
          <p:cNvPr id="6" name="Rectángulo 5">
            <a:extLst>
              <a:ext uri="{FF2B5EF4-FFF2-40B4-BE49-F238E27FC236}">
                <a16:creationId xmlns:a16="http://schemas.microsoft.com/office/drawing/2014/main" id="{44D7AEA4-CA44-344A-BF25-9B0A6753E16D}"/>
              </a:ext>
            </a:extLst>
          </p:cNvPr>
          <p:cNvSpPr/>
          <p:nvPr/>
        </p:nvSpPr>
        <p:spPr>
          <a:xfrm>
            <a:off x="1658522" y="6011707"/>
            <a:ext cx="9975460" cy="400110"/>
          </a:xfrm>
          <a:prstGeom prst="rect">
            <a:avLst/>
          </a:prstGeom>
          <a:noFill/>
        </p:spPr>
        <p:txBody>
          <a:bodyPr wrap="square">
            <a:spAutoFit/>
          </a:bodyPr>
          <a:lstStyle/>
          <a:p>
            <a:pPr defTabSz="457189"/>
            <a:r>
              <a:rPr lang="es-ES" sz="1000" b="1" i="1" dirty="0">
                <a:solidFill>
                  <a:schemeClr val="bg2">
                    <a:lumMod val="50000"/>
                  </a:schemeClr>
                </a:solidFill>
                <a:latin typeface="Arial" panose="020B0604020202020204" pitchFamily="34" charset="0"/>
                <a:ea typeface="Nexa Light" charset="0"/>
                <a:cs typeface="Arial" panose="020B0604020202020204" pitchFamily="34" charset="0"/>
              </a:rPr>
              <a:t>White JV, </a:t>
            </a:r>
            <a:r>
              <a:rPr lang="es-ES" sz="1000" b="1" i="1" dirty="0" err="1">
                <a:solidFill>
                  <a:schemeClr val="bg2">
                    <a:lumMod val="50000"/>
                  </a:schemeClr>
                </a:solidFill>
                <a:latin typeface="Arial" panose="020B0604020202020204" pitchFamily="34" charset="0"/>
                <a:ea typeface="Nexa Light" charset="0"/>
                <a:cs typeface="Arial" panose="020B0604020202020204" pitchFamily="34" charset="0"/>
              </a:rPr>
              <a:t>Guenter</a:t>
            </a:r>
            <a:r>
              <a:rPr lang="es-ES" sz="1000" b="1" i="1" dirty="0">
                <a:solidFill>
                  <a:schemeClr val="bg2">
                    <a:lumMod val="50000"/>
                  </a:schemeClr>
                </a:solidFill>
                <a:latin typeface="Arial" panose="020B0604020202020204" pitchFamily="34" charset="0"/>
                <a:ea typeface="Nexa Light" charset="0"/>
                <a:cs typeface="Arial" panose="020B0604020202020204" pitchFamily="34" charset="0"/>
              </a:rPr>
              <a:t> P, Jensen G, Malone A, </a:t>
            </a:r>
            <a:r>
              <a:rPr lang="es-ES" sz="1000" b="1" i="1" dirty="0" err="1">
                <a:solidFill>
                  <a:schemeClr val="bg2">
                    <a:lumMod val="50000"/>
                  </a:schemeClr>
                </a:solidFill>
                <a:latin typeface="Arial" panose="020B0604020202020204" pitchFamily="34" charset="0"/>
                <a:ea typeface="Nexa Light" charset="0"/>
                <a:cs typeface="Arial" panose="020B0604020202020204" pitchFamily="34" charset="0"/>
              </a:rPr>
              <a:t>Schofield</a:t>
            </a:r>
            <a:r>
              <a:rPr lang="es-ES" sz="1000" b="1" i="1" dirty="0">
                <a:solidFill>
                  <a:schemeClr val="bg2">
                    <a:lumMod val="50000"/>
                  </a:schemeClr>
                </a:solidFill>
                <a:latin typeface="Arial" panose="020B0604020202020204" pitchFamily="34" charset="0"/>
                <a:ea typeface="Nexa Light" charset="0"/>
                <a:cs typeface="Arial" panose="020B0604020202020204" pitchFamily="34" charset="0"/>
              </a:rPr>
              <a:t> M. </a:t>
            </a:r>
            <a:r>
              <a:rPr lang="es-ES" sz="1000" b="1" i="1" dirty="0" err="1">
                <a:solidFill>
                  <a:schemeClr val="bg2">
                    <a:lumMod val="50000"/>
                  </a:schemeClr>
                </a:solidFill>
                <a:latin typeface="Arial" panose="020B0604020202020204" pitchFamily="34" charset="0"/>
                <a:ea typeface="Nexa Light" charset="0"/>
                <a:cs typeface="Arial" panose="020B0604020202020204" pitchFamily="34" charset="0"/>
              </a:rPr>
              <a:t>Consensus</a:t>
            </a:r>
            <a:r>
              <a:rPr lang="es-ES" sz="1000" b="1" i="1" dirty="0">
                <a:solidFill>
                  <a:schemeClr val="bg2">
                    <a:lumMod val="50000"/>
                  </a:schemeClr>
                </a:solidFill>
                <a:latin typeface="Arial" panose="020B0604020202020204" pitchFamily="34" charset="0"/>
                <a:ea typeface="Nexa Light" charset="0"/>
                <a:cs typeface="Arial" panose="020B0604020202020204" pitchFamily="34" charset="0"/>
              </a:rPr>
              <a:t> </a:t>
            </a:r>
            <a:r>
              <a:rPr lang="es-ES" sz="1000" b="1" i="1" dirty="0" err="1">
                <a:solidFill>
                  <a:schemeClr val="bg2">
                    <a:lumMod val="50000"/>
                  </a:schemeClr>
                </a:solidFill>
                <a:latin typeface="Arial" panose="020B0604020202020204" pitchFamily="34" charset="0"/>
                <a:ea typeface="Nexa Light" charset="0"/>
                <a:cs typeface="Arial" panose="020B0604020202020204" pitchFamily="34" charset="0"/>
              </a:rPr>
              <a:t>statement</a:t>
            </a:r>
            <a:r>
              <a:rPr lang="es-ES" sz="1000" b="1" i="1" dirty="0">
                <a:solidFill>
                  <a:schemeClr val="bg2">
                    <a:lumMod val="50000"/>
                  </a:schemeClr>
                </a:solidFill>
                <a:latin typeface="Arial" panose="020B0604020202020204" pitchFamily="34" charset="0"/>
                <a:ea typeface="Nexa Light" charset="0"/>
                <a:cs typeface="Arial" panose="020B0604020202020204" pitchFamily="34" charset="0"/>
              </a:rPr>
              <a:t>: </a:t>
            </a:r>
            <a:r>
              <a:rPr lang="es-ES" sz="1000" b="1" i="1" dirty="0" err="1">
                <a:solidFill>
                  <a:schemeClr val="bg2">
                    <a:lumMod val="50000"/>
                  </a:schemeClr>
                </a:solidFill>
                <a:latin typeface="Arial" panose="020B0604020202020204" pitchFamily="34" charset="0"/>
                <a:ea typeface="Nexa Light" charset="0"/>
                <a:cs typeface="Arial" panose="020B0604020202020204" pitchFamily="34" charset="0"/>
              </a:rPr>
              <a:t>Academy</a:t>
            </a:r>
            <a:r>
              <a:rPr lang="es-ES" sz="1000" b="1" i="1" dirty="0">
                <a:solidFill>
                  <a:schemeClr val="bg2">
                    <a:lumMod val="50000"/>
                  </a:schemeClr>
                </a:solidFill>
                <a:latin typeface="Arial" panose="020B0604020202020204" pitchFamily="34" charset="0"/>
                <a:ea typeface="Nexa Light" charset="0"/>
                <a:cs typeface="Arial" panose="020B0604020202020204" pitchFamily="34" charset="0"/>
              </a:rPr>
              <a:t> of </a:t>
            </a:r>
            <a:r>
              <a:rPr lang="es-ES" sz="1000" b="1" i="1" dirty="0" err="1">
                <a:solidFill>
                  <a:schemeClr val="bg2">
                    <a:lumMod val="50000"/>
                  </a:schemeClr>
                </a:solidFill>
                <a:latin typeface="Arial" panose="020B0604020202020204" pitchFamily="34" charset="0"/>
                <a:ea typeface="Nexa Light" charset="0"/>
                <a:cs typeface="Arial" panose="020B0604020202020204" pitchFamily="34" charset="0"/>
              </a:rPr>
              <a:t>Nutrition</a:t>
            </a:r>
            <a:r>
              <a:rPr lang="es-ES" sz="1000" b="1" i="1" dirty="0">
                <a:solidFill>
                  <a:schemeClr val="bg2">
                    <a:lumMod val="50000"/>
                  </a:schemeClr>
                </a:solidFill>
                <a:latin typeface="Arial" panose="020B0604020202020204" pitchFamily="34" charset="0"/>
                <a:ea typeface="Nexa Light" charset="0"/>
                <a:cs typeface="Arial" panose="020B0604020202020204" pitchFamily="34" charset="0"/>
              </a:rPr>
              <a:t> and </a:t>
            </a:r>
            <a:r>
              <a:rPr lang="es-ES" sz="1000" b="1" i="1" dirty="0" err="1">
                <a:solidFill>
                  <a:schemeClr val="bg2">
                    <a:lumMod val="50000"/>
                  </a:schemeClr>
                </a:solidFill>
                <a:latin typeface="Arial" panose="020B0604020202020204" pitchFamily="34" charset="0"/>
                <a:ea typeface="Nexa Light" charset="0"/>
                <a:cs typeface="Arial" panose="020B0604020202020204" pitchFamily="34" charset="0"/>
              </a:rPr>
              <a:t>Dietetics</a:t>
            </a:r>
            <a:r>
              <a:rPr lang="es-ES" sz="1000" b="1" i="1" dirty="0">
                <a:solidFill>
                  <a:schemeClr val="bg2">
                    <a:lumMod val="50000"/>
                  </a:schemeClr>
                </a:solidFill>
                <a:latin typeface="Arial" panose="020B0604020202020204" pitchFamily="34" charset="0"/>
                <a:ea typeface="Nexa Light" charset="0"/>
                <a:cs typeface="Arial" panose="020B0604020202020204" pitchFamily="34" charset="0"/>
              </a:rPr>
              <a:t> and American </a:t>
            </a:r>
            <a:r>
              <a:rPr lang="es-ES" sz="1000" b="1" i="1" dirty="0" err="1">
                <a:solidFill>
                  <a:schemeClr val="bg2">
                    <a:lumMod val="50000"/>
                  </a:schemeClr>
                </a:solidFill>
                <a:latin typeface="Arial" panose="020B0604020202020204" pitchFamily="34" charset="0"/>
                <a:ea typeface="Nexa Light" charset="0"/>
                <a:cs typeface="Arial" panose="020B0604020202020204" pitchFamily="34" charset="0"/>
              </a:rPr>
              <a:t>Society</a:t>
            </a:r>
            <a:r>
              <a:rPr lang="es-ES" sz="1000" b="1" i="1" dirty="0">
                <a:solidFill>
                  <a:schemeClr val="bg2">
                    <a:lumMod val="50000"/>
                  </a:schemeClr>
                </a:solidFill>
                <a:latin typeface="Arial" panose="020B0604020202020204" pitchFamily="34" charset="0"/>
                <a:ea typeface="Nexa Light" charset="0"/>
                <a:cs typeface="Arial" panose="020B0604020202020204" pitchFamily="34" charset="0"/>
              </a:rPr>
              <a:t> </a:t>
            </a:r>
            <a:r>
              <a:rPr lang="es-ES" sz="1000" b="1" i="1" dirty="0" err="1">
                <a:solidFill>
                  <a:schemeClr val="bg2">
                    <a:lumMod val="50000"/>
                  </a:schemeClr>
                </a:solidFill>
                <a:latin typeface="Arial" panose="020B0604020202020204" pitchFamily="34" charset="0"/>
                <a:ea typeface="Nexa Light" charset="0"/>
                <a:cs typeface="Arial" panose="020B0604020202020204" pitchFamily="34" charset="0"/>
              </a:rPr>
              <a:t>for</a:t>
            </a:r>
            <a:r>
              <a:rPr lang="es-ES" sz="1000" b="1" i="1" dirty="0">
                <a:solidFill>
                  <a:schemeClr val="bg2">
                    <a:lumMod val="50000"/>
                  </a:schemeClr>
                </a:solidFill>
                <a:latin typeface="Arial" panose="020B0604020202020204" pitchFamily="34" charset="0"/>
                <a:ea typeface="Nexa Light" charset="0"/>
                <a:cs typeface="Arial" panose="020B0604020202020204" pitchFamily="34" charset="0"/>
              </a:rPr>
              <a:t> Parenteral and Enteral </a:t>
            </a:r>
            <a:r>
              <a:rPr lang="es-ES" sz="1000" b="1" i="1" dirty="0" err="1">
                <a:solidFill>
                  <a:schemeClr val="bg2">
                    <a:lumMod val="50000"/>
                  </a:schemeClr>
                </a:solidFill>
                <a:latin typeface="Arial" panose="020B0604020202020204" pitchFamily="34" charset="0"/>
                <a:ea typeface="Nexa Light" charset="0"/>
                <a:cs typeface="Arial" panose="020B0604020202020204" pitchFamily="34" charset="0"/>
              </a:rPr>
              <a:t>Nutrition</a:t>
            </a:r>
            <a:r>
              <a:rPr lang="es-ES" sz="1000" b="1" i="1" dirty="0">
                <a:solidFill>
                  <a:schemeClr val="bg2">
                    <a:lumMod val="50000"/>
                  </a:schemeClr>
                </a:solidFill>
                <a:latin typeface="Arial" panose="020B0604020202020204" pitchFamily="34" charset="0"/>
                <a:ea typeface="Nexa Light" charset="0"/>
                <a:cs typeface="Arial" panose="020B0604020202020204" pitchFamily="34" charset="0"/>
              </a:rPr>
              <a:t>: </a:t>
            </a:r>
            <a:r>
              <a:rPr lang="es-ES" sz="1000" b="1" i="1" dirty="0" err="1">
                <a:solidFill>
                  <a:schemeClr val="bg2">
                    <a:lumMod val="50000"/>
                  </a:schemeClr>
                </a:solidFill>
                <a:latin typeface="Arial" panose="020B0604020202020204" pitchFamily="34" charset="0"/>
                <a:ea typeface="Nexa Light" charset="0"/>
                <a:cs typeface="Arial" panose="020B0604020202020204" pitchFamily="34" charset="0"/>
              </a:rPr>
              <a:t>characteristics</a:t>
            </a:r>
            <a:r>
              <a:rPr lang="es-ES" sz="1000" b="1" i="1" dirty="0">
                <a:solidFill>
                  <a:schemeClr val="bg2">
                    <a:lumMod val="50000"/>
                  </a:schemeClr>
                </a:solidFill>
                <a:latin typeface="Arial" panose="020B0604020202020204" pitchFamily="34" charset="0"/>
                <a:ea typeface="Nexa Light" charset="0"/>
                <a:cs typeface="Arial" panose="020B0604020202020204" pitchFamily="34" charset="0"/>
              </a:rPr>
              <a:t> </a:t>
            </a:r>
            <a:r>
              <a:rPr lang="es-ES" sz="1000" b="1" i="1" dirty="0" err="1">
                <a:solidFill>
                  <a:schemeClr val="bg2">
                    <a:lumMod val="50000"/>
                  </a:schemeClr>
                </a:solidFill>
                <a:latin typeface="Arial" panose="020B0604020202020204" pitchFamily="34" charset="0"/>
                <a:ea typeface="Nexa Light" charset="0"/>
                <a:cs typeface="Arial" panose="020B0604020202020204" pitchFamily="34" charset="0"/>
              </a:rPr>
              <a:t>recommended</a:t>
            </a:r>
            <a:r>
              <a:rPr lang="es-ES" sz="1000" b="1" i="1" dirty="0">
                <a:solidFill>
                  <a:schemeClr val="bg2">
                    <a:lumMod val="50000"/>
                  </a:schemeClr>
                </a:solidFill>
                <a:latin typeface="Arial" panose="020B0604020202020204" pitchFamily="34" charset="0"/>
                <a:ea typeface="Nexa Light" charset="0"/>
                <a:cs typeface="Arial" panose="020B0604020202020204" pitchFamily="34" charset="0"/>
              </a:rPr>
              <a:t> </a:t>
            </a:r>
            <a:r>
              <a:rPr lang="es-ES" sz="1000" b="1" i="1" dirty="0" err="1">
                <a:solidFill>
                  <a:schemeClr val="bg2">
                    <a:lumMod val="50000"/>
                  </a:schemeClr>
                </a:solidFill>
                <a:latin typeface="Arial" panose="020B0604020202020204" pitchFamily="34" charset="0"/>
                <a:ea typeface="Nexa Light" charset="0"/>
                <a:cs typeface="Arial" panose="020B0604020202020204" pitchFamily="34" charset="0"/>
              </a:rPr>
              <a:t>for</a:t>
            </a:r>
            <a:r>
              <a:rPr lang="es-ES" sz="1000" b="1" i="1" dirty="0">
                <a:solidFill>
                  <a:schemeClr val="bg2">
                    <a:lumMod val="50000"/>
                  </a:schemeClr>
                </a:solidFill>
                <a:latin typeface="Arial" panose="020B0604020202020204" pitchFamily="34" charset="0"/>
                <a:ea typeface="Nexa Light" charset="0"/>
                <a:cs typeface="Arial" panose="020B0604020202020204" pitchFamily="34" charset="0"/>
              </a:rPr>
              <a:t> </a:t>
            </a:r>
            <a:r>
              <a:rPr lang="es-ES" sz="1000" b="1" i="1" dirty="0" err="1">
                <a:solidFill>
                  <a:schemeClr val="bg2">
                    <a:lumMod val="50000"/>
                  </a:schemeClr>
                </a:solidFill>
                <a:latin typeface="Arial" panose="020B0604020202020204" pitchFamily="34" charset="0"/>
                <a:ea typeface="Nexa Light" charset="0"/>
                <a:cs typeface="Arial" panose="020B0604020202020204" pitchFamily="34" charset="0"/>
              </a:rPr>
              <a:t>the</a:t>
            </a:r>
            <a:r>
              <a:rPr lang="es-ES" sz="1000" b="1" i="1" dirty="0">
                <a:solidFill>
                  <a:schemeClr val="bg2">
                    <a:lumMod val="50000"/>
                  </a:schemeClr>
                </a:solidFill>
                <a:latin typeface="Arial" panose="020B0604020202020204" pitchFamily="34" charset="0"/>
                <a:ea typeface="Nexa Light" charset="0"/>
                <a:cs typeface="Arial" panose="020B0604020202020204" pitchFamily="34" charset="0"/>
              </a:rPr>
              <a:t> </a:t>
            </a:r>
            <a:r>
              <a:rPr lang="es-ES" sz="1000" b="1" i="1" dirty="0" err="1">
                <a:solidFill>
                  <a:schemeClr val="bg2">
                    <a:lumMod val="50000"/>
                  </a:schemeClr>
                </a:solidFill>
                <a:latin typeface="Arial" panose="020B0604020202020204" pitchFamily="34" charset="0"/>
                <a:ea typeface="Nexa Light" charset="0"/>
                <a:cs typeface="Arial" panose="020B0604020202020204" pitchFamily="34" charset="0"/>
              </a:rPr>
              <a:t>identification</a:t>
            </a:r>
            <a:r>
              <a:rPr lang="es-ES" sz="1000" b="1" i="1" dirty="0">
                <a:solidFill>
                  <a:schemeClr val="bg2">
                    <a:lumMod val="50000"/>
                  </a:schemeClr>
                </a:solidFill>
                <a:latin typeface="Arial" panose="020B0604020202020204" pitchFamily="34" charset="0"/>
                <a:ea typeface="Nexa Light" charset="0"/>
                <a:cs typeface="Arial" panose="020B0604020202020204" pitchFamily="34" charset="0"/>
              </a:rPr>
              <a:t> and </a:t>
            </a:r>
            <a:r>
              <a:rPr lang="es-ES" sz="1000" b="1" i="1" dirty="0" err="1">
                <a:solidFill>
                  <a:schemeClr val="bg2">
                    <a:lumMod val="50000"/>
                  </a:schemeClr>
                </a:solidFill>
                <a:latin typeface="Arial" panose="020B0604020202020204" pitchFamily="34" charset="0"/>
                <a:ea typeface="Nexa Light" charset="0"/>
                <a:cs typeface="Arial" panose="020B0604020202020204" pitchFamily="34" charset="0"/>
              </a:rPr>
              <a:t>documentation</a:t>
            </a:r>
            <a:r>
              <a:rPr lang="es-ES" sz="1000" b="1" i="1" dirty="0">
                <a:solidFill>
                  <a:schemeClr val="bg2">
                    <a:lumMod val="50000"/>
                  </a:schemeClr>
                </a:solidFill>
                <a:latin typeface="Arial" panose="020B0604020202020204" pitchFamily="34" charset="0"/>
                <a:ea typeface="Nexa Light" charset="0"/>
                <a:cs typeface="Arial" panose="020B0604020202020204" pitchFamily="34" charset="0"/>
              </a:rPr>
              <a:t> of </a:t>
            </a:r>
            <a:r>
              <a:rPr lang="es-ES" sz="1000" b="1" i="1" dirty="0" err="1">
                <a:solidFill>
                  <a:schemeClr val="bg2">
                    <a:lumMod val="50000"/>
                  </a:schemeClr>
                </a:solidFill>
                <a:latin typeface="Arial" panose="020B0604020202020204" pitchFamily="34" charset="0"/>
                <a:ea typeface="Nexa Light" charset="0"/>
                <a:cs typeface="Arial" panose="020B0604020202020204" pitchFamily="34" charset="0"/>
              </a:rPr>
              <a:t>adult</a:t>
            </a:r>
            <a:r>
              <a:rPr lang="es-ES" sz="1000" b="1" i="1" dirty="0">
                <a:solidFill>
                  <a:schemeClr val="bg2">
                    <a:lumMod val="50000"/>
                  </a:schemeClr>
                </a:solidFill>
                <a:latin typeface="Arial" panose="020B0604020202020204" pitchFamily="34" charset="0"/>
                <a:ea typeface="Nexa Light" charset="0"/>
                <a:cs typeface="Arial" panose="020B0604020202020204" pitchFamily="34" charset="0"/>
              </a:rPr>
              <a:t> </a:t>
            </a:r>
            <a:r>
              <a:rPr lang="es-ES" sz="1000" b="1" i="1" dirty="0" err="1">
                <a:solidFill>
                  <a:schemeClr val="bg2">
                    <a:lumMod val="50000"/>
                  </a:schemeClr>
                </a:solidFill>
                <a:latin typeface="Arial" panose="020B0604020202020204" pitchFamily="34" charset="0"/>
                <a:ea typeface="Nexa Light" charset="0"/>
                <a:cs typeface="Arial" panose="020B0604020202020204" pitchFamily="34" charset="0"/>
              </a:rPr>
              <a:t>malnutrition</a:t>
            </a:r>
            <a:r>
              <a:rPr lang="es-ES" sz="1000" b="1" i="1" dirty="0">
                <a:solidFill>
                  <a:schemeClr val="bg2">
                    <a:lumMod val="50000"/>
                  </a:schemeClr>
                </a:solidFill>
                <a:latin typeface="Arial" panose="020B0604020202020204" pitchFamily="34" charset="0"/>
                <a:ea typeface="Nexa Light" charset="0"/>
                <a:cs typeface="Arial" panose="020B0604020202020204" pitchFamily="34" charset="0"/>
              </a:rPr>
              <a:t> (</a:t>
            </a:r>
            <a:r>
              <a:rPr lang="es-ES" sz="1000" b="1" i="1" dirty="0" err="1">
                <a:solidFill>
                  <a:schemeClr val="bg2">
                    <a:lumMod val="50000"/>
                  </a:schemeClr>
                </a:solidFill>
                <a:latin typeface="Arial" panose="020B0604020202020204" pitchFamily="34" charset="0"/>
                <a:ea typeface="Nexa Light" charset="0"/>
                <a:cs typeface="Arial" panose="020B0604020202020204" pitchFamily="34" charset="0"/>
              </a:rPr>
              <a:t>undernutrition</a:t>
            </a:r>
            <a:r>
              <a:rPr lang="es-ES" sz="1000" b="1" i="1" dirty="0">
                <a:solidFill>
                  <a:schemeClr val="bg2">
                    <a:lumMod val="50000"/>
                  </a:schemeClr>
                </a:solidFill>
                <a:latin typeface="Arial" panose="020B0604020202020204" pitchFamily="34" charset="0"/>
                <a:ea typeface="Nexa Light" charset="0"/>
                <a:cs typeface="Arial" panose="020B0604020202020204" pitchFamily="34" charset="0"/>
              </a:rPr>
              <a:t>). JPEN J </a:t>
            </a:r>
            <a:r>
              <a:rPr lang="es-ES" sz="1000" b="1" i="1" dirty="0" err="1">
                <a:solidFill>
                  <a:schemeClr val="bg2">
                    <a:lumMod val="50000"/>
                  </a:schemeClr>
                </a:solidFill>
                <a:latin typeface="Arial" panose="020B0604020202020204" pitchFamily="34" charset="0"/>
                <a:ea typeface="Nexa Light" charset="0"/>
                <a:cs typeface="Arial" panose="020B0604020202020204" pitchFamily="34" charset="0"/>
              </a:rPr>
              <a:t>Parenter</a:t>
            </a:r>
            <a:r>
              <a:rPr lang="es-ES" sz="1000" b="1" i="1" dirty="0">
                <a:solidFill>
                  <a:schemeClr val="bg2">
                    <a:lumMod val="50000"/>
                  </a:schemeClr>
                </a:solidFill>
                <a:latin typeface="Arial" panose="020B0604020202020204" pitchFamily="34" charset="0"/>
                <a:ea typeface="Nexa Light" charset="0"/>
                <a:cs typeface="Arial" panose="020B0604020202020204" pitchFamily="34" charset="0"/>
              </a:rPr>
              <a:t> Enteral </a:t>
            </a:r>
            <a:r>
              <a:rPr lang="es-ES" sz="1000" b="1" i="1" dirty="0" err="1">
                <a:solidFill>
                  <a:schemeClr val="bg2">
                    <a:lumMod val="50000"/>
                  </a:schemeClr>
                </a:solidFill>
                <a:latin typeface="Arial" panose="020B0604020202020204" pitchFamily="34" charset="0"/>
                <a:ea typeface="Nexa Light" charset="0"/>
                <a:cs typeface="Arial" panose="020B0604020202020204" pitchFamily="34" charset="0"/>
              </a:rPr>
              <a:t>Nutr</a:t>
            </a:r>
            <a:r>
              <a:rPr lang="es-ES" sz="1000" b="1" i="1" dirty="0">
                <a:solidFill>
                  <a:schemeClr val="bg2">
                    <a:lumMod val="50000"/>
                  </a:schemeClr>
                </a:solidFill>
                <a:latin typeface="Arial" panose="020B0604020202020204" pitchFamily="34" charset="0"/>
                <a:ea typeface="Nexa Light" charset="0"/>
                <a:cs typeface="Arial" panose="020B0604020202020204" pitchFamily="34" charset="0"/>
              </a:rPr>
              <a:t>. 2012</a:t>
            </a:r>
          </a:p>
        </p:txBody>
      </p:sp>
      <p:sp>
        <p:nvSpPr>
          <p:cNvPr id="7" name="Rectángulo 6">
            <a:extLst>
              <a:ext uri="{FF2B5EF4-FFF2-40B4-BE49-F238E27FC236}">
                <a16:creationId xmlns:a16="http://schemas.microsoft.com/office/drawing/2014/main" id="{8ABC3474-A0AB-8C43-AC2A-A4C61EE1AC7A}"/>
              </a:ext>
            </a:extLst>
          </p:cNvPr>
          <p:cNvSpPr/>
          <p:nvPr/>
        </p:nvSpPr>
        <p:spPr>
          <a:xfrm>
            <a:off x="7984353" y="2907038"/>
            <a:ext cx="2496078" cy="1200329"/>
          </a:xfrm>
          <a:prstGeom prst="rect">
            <a:avLst/>
          </a:prstGeom>
          <a:solidFill>
            <a:schemeClr val="accent5">
              <a:lumMod val="75000"/>
            </a:schemeClr>
          </a:solidFill>
          <a:ln>
            <a:noFill/>
          </a:ln>
          <a:scene3d>
            <a:camera prst="orthographicFront"/>
            <a:lightRig rig="threePt" dir="t"/>
          </a:scene3d>
          <a:sp3d>
            <a:bevelT w="165100" prst="coolSlant"/>
          </a:sp3d>
        </p:spPr>
        <p:style>
          <a:lnRef idx="2">
            <a:schemeClr val="accent1"/>
          </a:lnRef>
          <a:fillRef idx="1">
            <a:schemeClr val="lt1"/>
          </a:fillRef>
          <a:effectRef idx="0">
            <a:schemeClr val="accent1"/>
          </a:effectRef>
          <a:fontRef idx="minor">
            <a:schemeClr val="dk1"/>
          </a:fontRef>
        </p:style>
        <p:txBody>
          <a:bodyPr wrap="square">
            <a:spAutoFit/>
          </a:bodyPr>
          <a:lstStyle/>
          <a:p>
            <a:pPr defTabSz="457189"/>
            <a:r>
              <a:rPr lang="es-ES" b="1" dirty="0">
                <a:solidFill>
                  <a:schemeClr val="bg1"/>
                </a:solidFill>
                <a:latin typeface="Arial" panose="020B0604020202020204" pitchFamily="34" charset="0"/>
                <a:ea typeface="Nexa Light" charset="0"/>
                <a:cs typeface="Arial" panose="020B0604020202020204" pitchFamily="34" charset="0"/>
              </a:rPr>
              <a:t>El hallazgo positivo en cualquiera de 2 características indica desnutrición. </a:t>
            </a:r>
          </a:p>
        </p:txBody>
      </p:sp>
    </p:spTree>
    <p:extLst>
      <p:ext uri="{BB962C8B-B14F-4D97-AF65-F5344CB8AC3E}">
        <p14:creationId xmlns:p14="http://schemas.microsoft.com/office/powerpoint/2010/main" val="39045461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A4DC2B-CFD5-154A-9C6D-C1A15467FC73}"/>
              </a:ext>
            </a:extLst>
          </p:cNvPr>
          <p:cNvSpPr>
            <a:spLocks noGrp="1"/>
          </p:cNvSpPr>
          <p:nvPr>
            <p:ph type="title"/>
          </p:nvPr>
        </p:nvSpPr>
        <p:spPr>
          <a:xfrm>
            <a:off x="2459500" y="136166"/>
            <a:ext cx="7267575" cy="1090328"/>
          </a:xfrm>
        </p:spPr>
        <p:txBody>
          <a:bodyPr>
            <a:normAutofit/>
          </a:bodyPr>
          <a:lstStyle/>
          <a:p>
            <a:pPr algn="ctr"/>
            <a:r>
              <a:rPr lang="es-CO" sz="3200" b="1" dirty="0">
                <a:solidFill>
                  <a:srgbClr val="1F1A34"/>
                </a:solidFill>
                <a:latin typeface="Arial" panose="020B0604020202020204" pitchFamily="34" charset="0"/>
                <a:cs typeface="Arial" panose="020B0604020202020204" pitchFamily="34" charset="0"/>
              </a:rPr>
              <a:t>Cuestionarios Diagnósticos - GLIM</a:t>
            </a:r>
            <a:endParaRPr lang="es-CO" sz="3200" dirty="0">
              <a:solidFill>
                <a:srgbClr val="1F1A34"/>
              </a:solidFill>
            </a:endParaRPr>
          </a:p>
        </p:txBody>
      </p:sp>
      <p:sp>
        <p:nvSpPr>
          <p:cNvPr id="3" name="Marcador de contenido 2"/>
          <p:cNvSpPr>
            <a:spLocks noGrp="1"/>
          </p:cNvSpPr>
          <p:nvPr>
            <p:ph idx="4294967295"/>
          </p:nvPr>
        </p:nvSpPr>
        <p:spPr>
          <a:xfrm>
            <a:off x="1814847" y="6229032"/>
            <a:ext cx="2097164" cy="204816"/>
          </a:xfrm>
          <a:noFill/>
        </p:spPr>
        <p:txBody>
          <a:bodyPr>
            <a:noAutofit/>
          </a:bodyPr>
          <a:lstStyle/>
          <a:p>
            <a:pPr marL="0" indent="0">
              <a:lnSpc>
                <a:spcPct val="100000"/>
              </a:lnSpc>
              <a:buNone/>
            </a:pPr>
            <a:r>
              <a:rPr lang="es-CO" sz="1000" b="1" i="1" dirty="0">
                <a:solidFill>
                  <a:schemeClr val="bg2">
                    <a:lumMod val="50000"/>
                  </a:schemeClr>
                </a:solidFill>
                <a:latin typeface="Arial" panose="020B0604020202020204" pitchFamily="34" charset="0"/>
                <a:cs typeface="Arial" pitchFamily="34" charset="0"/>
              </a:rPr>
              <a:t>Clinical Nutrition 38 (2019) 1-9</a:t>
            </a:r>
          </a:p>
        </p:txBody>
      </p:sp>
      <p:pic>
        <p:nvPicPr>
          <p:cNvPr id="11" name="Imagen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96913" y="49636"/>
            <a:ext cx="1683520" cy="969420"/>
          </a:xfrm>
          <a:prstGeom prst="rect">
            <a:avLst/>
          </a:prstGeom>
        </p:spPr>
      </p:pic>
      <p:grpSp>
        <p:nvGrpSpPr>
          <p:cNvPr id="23" name="Grupo 22">
            <a:extLst>
              <a:ext uri="{FF2B5EF4-FFF2-40B4-BE49-F238E27FC236}">
                <a16:creationId xmlns:a16="http://schemas.microsoft.com/office/drawing/2014/main" id="{0E0F8091-6DA2-B94B-8501-750F76883CDA}"/>
              </a:ext>
            </a:extLst>
          </p:cNvPr>
          <p:cNvGrpSpPr/>
          <p:nvPr/>
        </p:nvGrpSpPr>
        <p:grpSpPr>
          <a:xfrm>
            <a:off x="4277004" y="1036839"/>
            <a:ext cx="5933438" cy="5052096"/>
            <a:chOff x="4567510" y="534346"/>
            <a:chExt cx="5623049" cy="5223496"/>
          </a:xfrm>
        </p:grpSpPr>
        <p:sp>
          <p:nvSpPr>
            <p:cNvPr id="13" name="Título 1">
              <a:extLst>
                <a:ext uri="{FF2B5EF4-FFF2-40B4-BE49-F238E27FC236}">
                  <a16:creationId xmlns:a16="http://schemas.microsoft.com/office/drawing/2014/main" id="{83A987DB-F3E8-F546-882C-533D18E2106E}"/>
                </a:ext>
              </a:extLst>
            </p:cNvPr>
            <p:cNvSpPr txBox="1">
              <a:spLocks/>
            </p:cNvSpPr>
            <p:nvPr/>
          </p:nvSpPr>
          <p:spPr>
            <a:xfrm>
              <a:off x="4567515" y="534346"/>
              <a:ext cx="5623044" cy="764639"/>
            </a:xfrm>
            <a:prstGeom prst="rect">
              <a:avLst/>
            </a:prstGeom>
            <a:ln>
              <a:solidFill>
                <a:schemeClr val="accent5">
                  <a:lumMod val="75000"/>
                </a:schemeClr>
              </a:solidFill>
            </a:ln>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500" b="1" u="sng" dirty="0">
                  <a:solidFill>
                    <a:srgbClr val="1F1A34"/>
                  </a:solidFill>
                  <a:latin typeface="Arial" pitchFamily="34" charset="0"/>
                  <a:cs typeface="Arial" pitchFamily="34" charset="0"/>
                </a:rPr>
                <a:t>Riesgo de Malnutrición</a:t>
              </a:r>
            </a:p>
            <a:p>
              <a:pPr marL="171450" indent="-171450">
                <a:buFont typeface="Arial" panose="020B0604020202020204" pitchFamily="34" charset="0"/>
                <a:buChar char="•"/>
              </a:pPr>
              <a:r>
                <a:rPr lang="es-CO" sz="1500" dirty="0">
                  <a:solidFill>
                    <a:srgbClr val="1F1A34"/>
                  </a:solidFill>
                  <a:latin typeface="Arial" pitchFamily="34" charset="0"/>
                  <a:cs typeface="Arial" pitchFamily="34" charset="0"/>
                </a:rPr>
                <a:t>Utilizar herramientas validadas de tamizaje</a:t>
              </a:r>
            </a:p>
          </p:txBody>
        </p:sp>
        <p:sp>
          <p:nvSpPr>
            <p:cNvPr id="15" name="Título 1">
              <a:extLst>
                <a:ext uri="{FF2B5EF4-FFF2-40B4-BE49-F238E27FC236}">
                  <a16:creationId xmlns:a16="http://schemas.microsoft.com/office/drawing/2014/main" id="{11905396-B576-574E-8D50-D76520C0DC31}"/>
                </a:ext>
              </a:extLst>
            </p:cNvPr>
            <p:cNvSpPr txBox="1">
              <a:spLocks/>
            </p:cNvSpPr>
            <p:nvPr/>
          </p:nvSpPr>
          <p:spPr>
            <a:xfrm>
              <a:off x="4567516" y="1649594"/>
              <a:ext cx="5623039" cy="2014539"/>
            </a:xfrm>
            <a:prstGeom prst="rect">
              <a:avLst/>
            </a:prstGeom>
            <a:ln>
              <a:solidFill>
                <a:schemeClr val="accent5">
                  <a:lumMod val="75000"/>
                </a:schemeClr>
              </a:solidFill>
            </a:ln>
          </p:spPr>
          <p:style>
            <a:lnRef idx="2">
              <a:schemeClr val="dk1"/>
            </a:lnRef>
            <a:fillRef idx="1">
              <a:schemeClr val="lt1"/>
            </a:fillRef>
            <a:effectRef idx="0">
              <a:schemeClr val="dk1"/>
            </a:effectRef>
            <a:fontRef idx="minor">
              <a:schemeClr val="dk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500" b="1" u="sng" dirty="0">
                  <a:solidFill>
                    <a:srgbClr val="1F1A34"/>
                  </a:solidFill>
                  <a:latin typeface="Arial" pitchFamily="34" charset="0"/>
                  <a:cs typeface="Arial" pitchFamily="34" charset="0"/>
                </a:rPr>
                <a:t>Criterios de Valoración</a:t>
              </a:r>
            </a:p>
            <a:p>
              <a:pPr marL="171450" indent="-171450">
                <a:buFont typeface="Arial" panose="020B0604020202020204" pitchFamily="34" charset="0"/>
                <a:buChar char="•"/>
              </a:pPr>
              <a:r>
                <a:rPr lang="es-CO" sz="1500" dirty="0">
                  <a:solidFill>
                    <a:srgbClr val="1F1A34"/>
                  </a:solidFill>
                  <a:latin typeface="Arial" pitchFamily="34" charset="0"/>
                  <a:cs typeface="Arial" pitchFamily="34" charset="0"/>
                </a:rPr>
                <a:t>Fenotípicos</a:t>
              </a:r>
            </a:p>
            <a:p>
              <a:pPr marL="171450" indent="-171450">
                <a:buFont typeface="Courier New" panose="02070309020205020404" pitchFamily="49" charset="0"/>
                <a:buChar char="o"/>
              </a:pPr>
              <a:r>
                <a:rPr lang="es-CO" sz="1500" dirty="0">
                  <a:solidFill>
                    <a:srgbClr val="1F1A34"/>
                  </a:solidFill>
                  <a:latin typeface="Arial" pitchFamily="34" charset="0"/>
                  <a:cs typeface="Arial" pitchFamily="34" charset="0"/>
                </a:rPr>
                <a:t>Pérdida de peso involuntaria</a:t>
              </a:r>
            </a:p>
            <a:p>
              <a:pPr marL="171450" indent="-171450">
                <a:buFont typeface="Courier New" panose="02070309020205020404" pitchFamily="49" charset="0"/>
                <a:buChar char="o"/>
              </a:pPr>
              <a:r>
                <a:rPr lang="es-CO" sz="1500" dirty="0">
                  <a:solidFill>
                    <a:srgbClr val="1F1A34"/>
                  </a:solidFill>
                  <a:latin typeface="Arial" pitchFamily="34" charset="0"/>
                  <a:cs typeface="Arial" pitchFamily="34" charset="0"/>
                </a:rPr>
                <a:t>Bajo indice de masa corporal</a:t>
              </a:r>
            </a:p>
            <a:p>
              <a:pPr marL="171450" indent="-171450">
                <a:buFont typeface="Courier New" panose="02070309020205020404" pitchFamily="49" charset="0"/>
                <a:buChar char="o"/>
              </a:pPr>
              <a:r>
                <a:rPr lang="es-CO" sz="1500" dirty="0">
                  <a:solidFill>
                    <a:srgbClr val="1F1A34"/>
                  </a:solidFill>
                  <a:latin typeface="Arial" pitchFamily="34" charset="0"/>
                  <a:cs typeface="Arial" pitchFamily="34" charset="0"/>
                </a:rPr>
                <a:t>Masa muscular disminuida</a:t>
              </a:r>
            </a:p>
            <a:p>
              <a:pPr marL="171450" indent="-171450">
                <a:buFont typeface="Courier New" panose="02070309020205020404" pitchFamily="49" charset="0"/>
                <a:buChar char="o"/>
              </a:pPr>
              <a:endParaRPr lang="es-CO" sz="1500" dirty="0">
                <a:solidFill>
                  <a:srgbClr val="1F1A34"/>
                </a:solidFill>
                <a:latin typeface="Arial" pitchFamily="34" charset="0"/>
                <a:cs typeface="Arial" pitchFamily="34" charset="0"/>
              </a:endParaRPr>
            </a:p>
            <a:p>
              <a:pPr marL="171450" indent="-171450">
                <a:buFont typeface="Arial" panose="020B0604020202020204" pitchFamily="34" charset="0"/>
                <a:buChar char="•"/>
              </a:pPr>
              <a:r>
                <a:rPr lang="es-CO" sz="1500" dirty="0">
                  <a:solidFill>
                    <a:srgbClr val="1F1A34"/>
                  </a:solidFill>
                  <a:latin typeface="Arial" pitchFamily="34" charset="0"/>
                  <a:cs typeface="Arial" pitchFamily="34" charset="0"/>
                </a:rPr>
                <a:t>Etiológicos</a:t>
              </a:r>
            </a:p>
            <a:p>
              <a:pPr marL="171450" indent="-171450">
                <a:buFont typeface="Courier New" panose="02070309020205020404" pitchFamily="49" charset="0"/>
                <a:buChar char="o"/>
              </a:pPr>
              <a:r>
                <a:rPr lang="es-CO" sz="1500" dirty="0">
                  <a:solidFill>
                    <a:srgbClr val="1F1A34"/>
                  </a:solidFill>
                  <a:latin typeface="Arial" pitchFamily="34" charset="0"/>
                  <a:cs typeface="Arial" pitchFamily="34" charset="0"/>
                </a:rPr>
                <a:t>Reducción en el consumo de alimentos o absorción</a:t>
              </a:r>
            </a:p>
            <a:p>
              <a:pPr marL="171450" indent="-171450">
                <a:buFont typeface="Courier New" panose="02070309020205020404" pitchFamily="49" charset="0"/>
                <a:buChar char="o"/>
              </a:pPr>
              <a:r>
                <a:rPr lang="es-CO" sz="1500" dirty="0">
                  <a:solidFill>
                    <a:srgbClr val="1F1A34"/>
                  </a:solidFill>
                  <a:latin typeface="Arial" pitchFamily="34" charset="0"/>
                  <a:cs typeface="Arial" pitchFamily="34" charset="0"/>
                </a:rPr>
                <a:t>Carga de la enfermedad/Condición inflamatoria</a:t>
              </a:r>
            </a:p>
          </p:txBody>
        </p:sp>
        <p:sp>
          <p:nvSpPr>
            <p:cNvPr id="16" name="Título 1">
              <a:extLst>
                <a:ext uri="{FF2B5EF4-FFF2-40B4-BE49-F238E27FC236}">
                  <a16:creationId xmlns:a16="http://schemas.microsoft.com/office/drawing/2014/main" id="{936A1524-30B5-5C45-97BC-647BDDE2223D}"/>
                </a:ext>
              </a:extLst>
            </p:cNvPr>
            <p:cNvSpPr txBox="1">
              <a:spLocks/>
            </p:cNvSpPr>
            <p:nvPr/>
          </p:nvSpPr>
          <p:spPr>
            <a:xfrm>
              <a:off x="4567513" y="4050073"/>
              <a:ext cx="5623039" cy="636765"/>
            </a:xfrm>
            <a:prstGeom prst="rect">
              <a:avLst/>
            </a:prstGeom>
            <a:ln>
              <a:solidFill>
                <a:schemeClr val="accent5">
                  <a:lumMod val="75000"/>
                </a:schemeClr>
              </a:solidFill>
            </a:ln>
          </p:spPr>
          <p:style>
            <a:lnRef idx="2">
              <a:schemeClr val="dk1"/>
            </a:lnRef>
            <a:fillRef idx="1">
              <a:schemeClr val="lt1"/>
            </a:fillRef>
            <a:effectRef idx="0">
              <a:schemeClr val="dk1"/>
            </a:effectRef>
            <a:fontRef idx="minor">
              <a:schemeClr val="dk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500" b="1" u="sng" dirty="0">
                  <a:solidFill>
                    <a:srgbClr val="1F1A34"/>
                  </a:solidFill>
                  <a:latin typeface="Arial" pitchFamily="34" charset="0"/>
                  <a:cs typeface="Arial" pitchFamily="34" charset="0"/>
                </a:rPr>
                <a:t>Cumple criterios de diagnóstico de malnutrición</a:t>
              </a:r>
            </a:p>
            <a:p>
              <a:pPr marL="171450" indent="-171450">
                <a:buFont typeface="Arial" panose="020B0604020202020204" pitchFamily="34" charset="0"/>
                <a:buChar char="•"/>
              </a:pPr>
              <a:r>
                <a:rPr lang="es-CO" sz="1500" dirty="0">
                  <a:solidFill>
                    <a:srgbClr val="1F1A34"/>
                  </a:solidFill>
                  <a:latin typeface="Arial" pitchFamily="34" charset="0"/>
                  <a:cs typeface="Arial" pitchFamily="34" charset="0"/>
                </a:rPr>
                <a:t>Se requiere mínimo 1 criterio Fenotípico y 1 Etiológico </a:t>
              </a:r>
            </a:p>
          </p:txBody>
        </p:sp>
        <p:sp>
          <p:nvSpPr>
            <p:cNvPr id="17" name="Título 1">
              <a:extLst>
                <a:ext uri="{FF2B5EF4-FFF2-40B4-BE49-F238E27FC236}">
                  <a16:creationId xmlns:a16="http://schemas.microsoft.com/office/drawing/2014/main" id="{0F28BA70-033B-4645-BC82-F7AA5BE2773B}"/>
                </a:ext>
              </a:extLst>
            </p:cNvPr>
            <p:cNvSpPr txBox="1">
              <a:spLocks/>
            </p:cNvSpPr>
            <p:nvPr/>
          </p:nvSpPr>
          <p:spPr>
            <a:xfrm>
              <a:off x="4567510" y="5048503"/>
              <a:ext cx="5623042" cy="709339"/>
            </a:xfrm>
            <a:prstGeom prst="rect">
              <a:avLst/>
            </a:prstGeom>
            <a:ln>
              <a:solidFill>
                <a:schemeClr val="accent5">
                  <a:lumMod val="75000"/>
                </a:schemeClr>
              </a:solidFill>
            </a:ln>
          </p:spPr>
          <p:style>
            <a:lnRef idx="2">
              <a:schemeClr val="dk1"/>
            </a:lnRef>
            <a:fillRef idx="1">
              <a:schemeClr val="lt1"/>
            </a:fillRef>
            <a:effectRef idx="0">
              <a:schemeClr val="dk1"/>
            </a:effectRef>
            <a:fontRef idx="minor">
              <a:schemeClr val="dk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500" b="1" u="sng" dirty="0">
                  <a:solidFill>
                    <a:srgbClr val="1F1A34"/>
                  </a:solidFill>
                  <a:latin typeface="Arial" pitchFamily="34" charset="0"/>
                  <a:cs typeface="Arial" pitchFamily="34" charset="0"/>
                </a:rPr>
                <a:t>Determinar la severidad de la malnutrición</a:t>
              </a:r>
            </a:p>
            <a:p>
              <a:pPr marL="171450" indent="-171450">
                <a:buFont typeface="Arial" panose="020B0604020202020204" pitchFamily="34" charset="0"/>
                <a:buChar char="•"/>
              </a:pPr>
              <a:r>
                <a:rPr lang="es-CO" sz="1500" dirty="0">
                  <a:solidFill>
                    <a:srgbClr val="1F1A34"/>
                  </a:solidFill>
                  <a:latin typeface="Arial" pitchFamily="34" charset="0"/>
                  <a:cs typeface="Arial" pitchFamily="34" charset="0"/>
                </a:rPr>
                <a:t>La severidad se determina según </a:t>
              </a:r>
              <a:r>
                <a:rPr lang="es-CO" sz="1500" b="1" i="1" dirty="0">
                  <a:solidFill>
                    <a:srgbClr val="1F1A34"/>
                  </a:solidFill>
                  <a:latin typeface="Arial" pitchFamily="34" charset="0"/>
                  <a:cs typeface="Arial" pitchFamily="34" charset="0"/>
                </a:rPr>
                <a:t>criterios Fenotípicos</a:t>
              </a:r>
            </a:p>
          </p:txBody>
        </p:sp>
        <p:sp>
          <p:nvSpPr>
            <p:cNvPr id="20" name="Flecha abajo 19">
              <a:extLst>
                <a:ext uri="{FF2B5EF4-FFF2-40B4-BE49-F238E27FC236}">
                  <a16:creationId xmlns:a16="http://schemas.microsoft.com/office/drawing/2014/main" id="{4535B1A5-EA5B-C247-B67C-0CDCEFFA263A}"/>
                </a:ext>
              </a:extLst>
            </p:cNvPr>
            <p:cNvSpPr/>
            <p:nvPr/>
          </p:nvSpPr>
          <p:spPr>
            <a:xfrm>
              <a:off x="7148899" y="1372112"/>
              <a:ext cx="268059" cy="205265"/>
            </a:xfrm>
            <a:prstGeom prst="downArrow">
              <a:avLst/>
            </a:prstGeom>
            <a:solidFill>
              <a:schemeClr val="bg1">
                <a:lumMod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Flecha abajo 20">
              <a:extLst>
                <a:ext uri="{FF2B5EF4-FFF2-40B4-BE49-F238E27FC236}">
                  <a16:creationId xmlns:a16="http://schemas.microsoft.com/office/drawing/2014/main" id="{B5660536-52CD-A44F-AF2F-BE1B9239B1A3}"/>
                </a:ext>
              </a:extLst>
            </p:cNvPr>
            <p:cNvSpPr/>
            <p:nvPr/>
          </p:nvSpPr>
          <p:spPr>
            <a:xfrm>
              <a:off x="7121021" y="3757135"/>
              <a:ext cx="268059" cy="205265"/>
            </a:xfrm>
            <a:prstGeom prst="downArrow">
              <a:avLst/>
            </a:prstGeom>
            <a:solidFill>
              <a:schemeClr val="bg1">
                <a:lumMod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Flecha abajo 21">
              <a:extLst>
                <a:ext uri="{FF2B5EF4-FFF2-40B4-BE49-F238E27FC236}">
                  <a16:creationId xmlns:a16="http://schemas.microsoft.com/office/drawing/2014/main" id="{5263FFFF-0B17-2C47-AFE1-D01013D381F4}"/>
                </a:ext>
              </a:extLst>
            </p:cNvPr>
            <p:cNvSpPr/>
            <p:nvPr/>
          </p:nvSpPr>
          <p:spPr>
            <a:xfrm>
              <a:off x="7121021" y="4751565"/>
              <a:ext cx="268059" cy="205265"/>
            </a:xfrm>
            <a:prstGeom prst="downArrow">
              <a:avLst/>
            </a:prstGeom>
            <a:solidFill>
              <a:schemeClr val="bg1">
                <a:lumMod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7" name="Título 1">
            <a:extLst>
              <a:ext uri="{FF2B5EF4-FFF2-40B4-BE49-F238E27FC236}">
                <a16:creationId xmlns:a16="http://schemas.microsoft.com/office/drawing/2014/main" id="{2D2EC549-0FA3-A245-A089-7D2FD245274E}"/>
              </a:ext>
            </a:extLst>
          </p:cNvPr>
          <p:cNvSpPr txBox="1">
            <a:spLocks/>
          </p:cNvSpPr>
          <p:nvPr/>
        </p:nvSpPr>
        <p:spPr>
          <a:xfrm>
            <a:off x="1525267" y="2428453"/>
            <a:ext cx="2139694" cy="6334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2000" b="1" dirty="0">
                <a:solidFill>
                  <a:srgbClr val="1F1A34"/>
                </a:solidFill>
                <a:latin typeface="Arial" pitchFamily="34" charset="0"/>
                <a:cs typeface="Arial" pitchFamily="34" charset="0"/>
              </a:rPr>
              <a:t>2. Valoración Diagnóstica</a:t>
            </a:r>
          </a:p>
        </p:txBody>
      </p:sp>
      <p:sp>
        <p:nvSpPr>
          <p:cNvPr id="10" name="Título 1">
            <a:extLst>
              <a:ext uri="{FF2B5EF4-FFF2-40B4-BE49-F238E27FC236}">
                <a16:creationId xmlns:a16="http://schemas.microsoft.com/office/drawing/2014/main" id="{715D7162-9EA6-524F-94AF-BE13FDC5BFCC}"/>
              </a:ext>
            </a:extLst>
          </p:cNvPr>
          <p:cNvSpPr txBox="1">
            <a:spLocks/>
          </p:cNvSpPr>
          <p:nvPr/>
        </p:nvSpPr>
        <p:spPr>
          <a:xfrm>
            <a:off x="1525267" y="4455242"/>
            <a:ext cx="2139694" cy="3804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2000" b="1" dirty="0">
                <a:solidFill>
                  <a:srgbClr val="1F1A34"/>
                </a:solidFill>
                <a:latin typeface="Arial" pitchFamily="34" charset="0"/>
                <a:cs typeface="Arial" pitchFamily="34" charset="0"/>
              </a:rPr>
              <a:t>3. Diagnóstico</a:t>
            </a:r>
          </a:p>
        </p:txBody>
      </p:sp>
      <p:sp>
        <p:nvSpPr>
          <p:cNvPr id="12" name="Título 1">
            <a:extLst>
              <a:ext uri="{FF2B5EF4-FFF2-40B4-BE49-F238E27FC236}">
                <a16:creationId xmlns:a16="http://schemas.microsoft.com/office/drawing/2014/main" id="{8755CAB5-6E52-F846-9AD3-DFB43AA673E9}"/>
              </a:ext>
            </a:extLst>
          </p:cNvPr>
          <p:cNvSpPr txBox="1">
            <a:spLocks/>
          </p:cNvSpPr>
          <p:nvPr/>
        </p:nvSpPr>
        <p:spPr>
          <a:xfrm>
            <a:off x="1687776" y="5583590"/>
            <a:ext cx="1814677" cy="5276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2000" b="1" dirty="0">
                <a:solidFill>
                  <a:srgbClr val="1F1A34"/>
                </a:solidFill>
                <a:latin typeface="Arial" pitchFamily="34" charset="0"/>
                <a:cs typeface="Arial" pitchFamily="34" charset="0"/>
              </a:rPr>
              <a:t>4. Grado de Severidad</a:t>
            </a:r>
          </a:p>
        </p:txBody>
      </p:sp>
      <p:sp>
        <p:nvSpPr>
          <p:cNvPr id="9" name="Flecha abajo 8">
            <a:extLst>
              <a:ext uri="{FF2B5EF4-FFF2-40B4-BE49-F238E27FC236}">
                <a16:creationId xmlns:a16="http://schemas.microsoft.com/office/drawing/2014/main" id="{8AC811FA-4C94-8443-AFCF-F4AD8B688B5E}"/>
              </a:ext>
            </a:extLst>
          </p:cNvPr>
          <p:cNvSpPr/>
          <p:nvPr/>
        </p:nvSpPr>
        <p:spPr>
          <a:xfrm>
            <a:off x="2349536" y="1595637"/>
            <a:ext cx="513893" cy="417336"/>
          </a:xfrm>
          <a:prstGeom prst="downArrow">
            <a:avLst/>
          </a:prstGeom>
          <a:solidFill>
            <a:schemeClr val="bg1">
              <a:lumMod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Flecha abajo 17">
            <a:extLst>
              <a:ext uri="{FF2B5EF4-FFF2-40B4-BE49-F238E27FC236}">
                <a16:creationId xmlns:a16="http://schemas.microsoft.com/office/drawing/2014/main" id="{A903BE91-7502-134A-AB06-EBC7E5960727}"/>
              </a:ext>
            </a:extLst>
          </p:cNvPr>
          <p:cNvSpPr/>
          <p:nvPr/>
        </p:nvSpPr>
        <p:spPr>
          <a:xfrm>
            <a:off x="2434529" y="3506514"/>
            <a:ext cx="513893" cy="417336"/>
          </a:xfrm>
          <a:prstGeom prst="downArrow">
            <a:avLst/>
          </a:prstGeom>
          <a:solidFill>
            <a:schemeClr val="bg1">
              <a:lumMod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Flecha abajo 18">
            <a:extLst>
              <a:ext uri="{FF2B5EF4-FFF2-40B4-BE49-F238E27FC236}">
                <a16:creationId xmlns:a16="http://schemas.microsoft.com/office/drawing/2014/main" id="{5043BD1F-A738-B948-91AE-FF0F03C64697}"/>
              </a:ext>
            </a:extLst>
          </p:cNvPr>
          <p:cNvSpPr/>
          <p:nvPr/>
        </p:nvSpPr>
        <p:spPr>
          <a:xfrm>
            <a:off x="2448859" y="4937307"/>
            <a:ext cx="513893" cy="417336"/>
          </a:xfrm>
          <a:prstGeom prst="downArrow">
            <a:avLst/>
          </a:prstGeom>
          <a:solidFill>
            <a:schemeClr val="bg1">
              <a:lumMod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9" name="CuadroTexto 28">
            <a:extLst>
              <a:ext uri="{FF2B5EF4-FFF2-40B4-BE49-F238E27FC236}">
                <a16:creationId xmlns:a16="http://schemas.microsoft.com/office/drawing/2014/main" id="{0A68F18C-A71A-0546-BE5B-5E829C6EBC18}"/>
              </a:ext>
            </a:extLst>
          </p:cNvPr>
          <p:cNvSpPr txBox="1"/>
          <p:nvPr/>
        </p:nvSpPr>
        <p:spPr>
          <a:xfrm>
            <a:off x="1829424" y="1036839"/>
            <a:ext cx="1531381" cy="400110"/>
          </a:xfrm>
          <a:prstGeom prst="rect">
            <a:avLst/>
          </a:prstGeom>
          <a:noFill/>
        </p:spPr>
        <p:txBody>
          <a:bodyPr wrap="none" rtlCol="0">
            <a:spAutoFit/>
          </a:bodyPr>
          <a:lstStyle/>
          <a:p>
            <a:r>
              <a:rPr lang="es-CO" sz="2000" b="1" dirty="0">
                <a:solidFill>
                  <a:srgbClr val="1F1A34"/>
                </a:solidFill>
                <a:latin typeface="Arial" panose="020B0604020202020204" pitchFamily="34" charset="0"/>
                <a:cs typeface="Arial" panose="020B0604020202020204" pitchFamily="34" charset="0"/>
              </a:rPr>
              <a:t>1. Tamizaje</a:t>
            </a:r>
          </a:p>
        </p:txBody>
      </p:sp>
    </p:spTree>
    <p:extLst>
      <p:ext uri="{BB962C8B-B14F-4D97-AF65-F5344CB8AC3E}">
        <p14:creationId xmlns:p14="http://schemas.microsoft.com/office/powerpoint/2010/main" val="27557858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96913" y="49636"/>
            <a:ext cx="1683520" cy="969420"/>
          </a:xfrm>
          <a:prstGeom prst="rect">
            <a:avLst/>
          </a:prstGeom>
        </p:spPr>
      </p:pic>
      <p:graphicFrame>
        <p:nvGraphicFramePr>
          <p:cNvPr id="5" name="Tabla 4">
            <a:extLst>
              <a:ext uri="{FF2B5EF4-FFF2-40B4-BE49-F238E27FC236}">
                <a16:creationId xmlns:a16="http://schemas.microsoft.com/office/drawing/2014/main" id="{DC87229B-B589-6740-ADDC-A430EBB7F393}"/>
              </a:ext>
            </a:extLst>
          </p:cNvPr>
          <p:cNvGraphicFramePr>
            <a:graphicFrameLocks noGrp="1"/>
          </p:cNvGraphicFramePr>
          <p:nvPr>
            <p:extLst>
              <p:ext uri="{D42A27DB-BD31-4B8C-83A1-F6EECF244321}">
                <p14:modId xmlns:p14="http://schemas.microsoft.com/office/powerpoint/2010/main" val="277562601"/>
              </p:ext>
            </p:extLst>
          </p:nvPr>
        </p:nvGraphicFramePr>
        <p:xfrm>
          <a:off x="773026" y="1405124"/>
          <a:ext cx="10617812" cy="4663440"/>
        </p:xfrm>
        <a:graphic>
          <a:graphicData uri="http://schemas.openxmlformats.org/drawingml/2006/table">
            <a:tbl>
              <a:tblPr firstRow="1" bandRow="1">
                <a:tableStyleId>{073A0DAA-6AF3-43AB-8588-CEC1D06C72B9}</a:tableStyleId>
              </a:tblPr>
              <a:tblGrid>
                <a:gridCol w="2052917">
                  <a:extLst>
                    <a:ext uri="{9D8B030D-6E8A-4147-A177-3AD203B41FA5}">
                      <a16:colId xmlns:a16="http://schemas.microsoft.com/office/drawing/2014/main" val="3531114050"/>
                    </a:ext>
                  </a:extLst>
                </a:gridCol>
                <a:gridCol w="1775012">
                  <a:extLst>
                    <a:ext uri="{9D8B030D-6E8A-4147-A177-3AD203B41FA5}">
                      <a16:colId xmlns:a16="http://schemas.microsoft.com/office/drawing/2014/main" val="3899417271"/>
                    </a:ext>
                  </a:extLst>
                </a:gridCol>
                <a:gridCol w="2190989">
                  <a:extLst>
                    <a:ext uri="{9D8B030D-6E8A-4147-A177-3AD203B41FA5}">
                      <a16:colId xmlns:a16="http://schemas.microsoft.com/office/drawing/2014/main" val="142477317"/>
                    </a:ext>
                  </a:extLst>
                </a:gridCol>
                <a:gridCol w="2286000">
                  <a:extLst>
                    <a:ext uri="{9D8B030D-6E8A-4147-A177-3AD203B41FA5}">
                      <a16:colId xmlns:a16="http://schemas.microsoft.com/office/drawing/2014/main" val="408302005"/>
                    </a:ext>
                  </a:extLst>
                </a:gridCol>
                <a:gridCol w="2312894">
                  <a:extLst>
                    <a:ext uri="{9D8B030D-6E8A-4147-A177-3AD203B41FA5}">
                      <a16:colId xmlns:a16="http://schemas.microsoft.com/office/drawing/2014/main" val="840743289"/>
                    </a:ext>
                  </a:extLst>
                </a:gridCol>
              </a:tblGrid>
              <a:tr h="346821">
                <a:tc gridSpan="3">
                  <a:txBody>
                    <a:bodyPr/>
                    <a:lstStyle/>
                    <a:p>
                      <a:pPr algn="ctr"/>
                      <a:r>
                        <a:rPr lang="es-CO" dirty="0">
                          <a:latin typeface="Arial" panose="020B0604020202020204" pitchFamily="34" charset="0"/>
                          <a:cs typeface="Arial" panose="020B0604020202020204" pitchFamily="34" charset="0"/>
                        </a:rPr>
                        <a:t>Fenotípico</a:t>
                      </a:r>
                    </a:p>
                  </a:txBody>
                  <a:tcPr>
                    <a:solidFill>
                      <a:srgbClr val="1F1A34"/>
                    </a:solidFill>
                  </a:tcPr>
                </a:tc>
                <a:tc hMerge="1">
                  <a:txBody>
                    <a:bodyPr/>
                    <a:lstStyle/>
                    <a:p>
                      <a:endParaRPr lang="es-CO" dirty="0"/>
                    </a:p>
                  </a:txBody>
                  <a:tcPr/>
                </a:tc>
                <a:tc hMerge="1">
                  <a:txBody>
                    <a:bodyPr/>
                    <a:lstStyle/>
                    <a:p>
                      <a:endParaRPr lang="es-CO" dirty="0"/>
                    </a:p>
                  </a:txBody>
                  <a:tcPr/>
                </a:tc>
                <a:tc gridSpan="2">
                  <a:txBody>
                    <a:bodyPr/>
                    <a:lstStyle/>
                    <a:p>
                      <a:pPr algn="ctr"/>
                      <a:r>
                        <a:rPr lang="es-CO" dirty="0">
                          <a:latin typeface="Arial" panose="020B0604020202020204" pitchFamily="34" charset="0"/>
                          <a:cs typeface="Arial" panose="020B0604020202020204" pitchFamily="34" charset="0"/>
                        </a:rPr>
                        <a:t>Etiológico</a:t>
                      </a:r>
                    </a:p>
                  </a:txBody>
                  <a:tcPr>
                    <a:solidFill>
                      <a:srgbClr val="1F1A34"/>
                    </a:solidFill>
                  </a:tcPr>
                </a:tc>
                <a:tc hMerge="1">
                  <a:txBody>
                    <a:bodyPr/>
                    <a:lstStyle/>
                    <a:p>
                      <a:endParaRPr lang="es-CO" dirty="0"/>
                    </a:p>
                  </a:txBody>
                  <a:tcPr/>
                </a:tc>
                <a:extLst>
                  <a:ext uri="{0D108BD9-81ED-4DB2-BD59-A6C34878D82A}">
                    <a16:rowId xmlns:a16="http://schemas.microsoft.com/office/drawing/2014/main" val="2533525323"/>
                  </a:ext>
                </a:extLst>
              </a:tr>
              <a:tr h="807717">
                <a:tc>
                  <a:txBody>
                    <a:bodyPr/>
                    <a:lstStyle/>
                    <a:p>
                      <a:pPr algn="ctr"/>
                      <a:r>
                        <a:rPr lang="es-CO" sz="1800" b="1" dirty="0">
                          <a:solidFill>
                            <a:schemeClr val="bg1"/>
                          </a:solidFill>
                          <a:latin typeface="Arial" panose="020B0604020202020204" pitchFamily="34" charset="0"/>
                          <a:cs typeface="Arial" panose="020B0604020202020204" pitchFamily="34" charset="0"/>
                        </a:rPr>
                        <a:t>% de pérdida de peso</a:t>
                      </a:r>
                    </a:p>
                  </a:txBody>
                  <a:tcPr>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algn="ctr"/>
                      <a:r>
                        <a:rPr lang="es-CO" sz="1800" b="1" dirty="0">
                          <a:solidFill>
                            <a:schemeClr val="bg1"/>
                          </a:solidFill>
                          <a:latin typeface="Arial" panose="020B0604020202020204" pitchFamily="34" charset="0"/>
                          <a:cs typeface="Arial" panose="020B0604020202020204" pitchFamily="34" charset="0"/>
                        </a:rPr>
                        <a:t>Bajo IMC (kg/mts</a:t>
                      </a:r>
                      <a:r>
                        <a:rPr lang="es-CO" sz="1800" b="1" baseline="30000" dirty="0">
                          <a:solidFill>
                            <a:schemeClr val="bg1"/>
                          </a:solidFill>
                          <a:latin typeface="Arial" panose="020B0604020202020204" pitchFamily="34" charset="0"/>
                          <a:cs typeface="Arial" panose="020B0604020202020204" pitchFamily="34" charset="0"/>
                        </a:rPr>
                        <a:t>2</a:t>
                      </a:r>
                      <a:r>
                        <a:rPr lang="es-CO" sz="1800" b="1" baseline="0" dirty="0">
                          <a:solidFill>
                            <a:schemeClr val="bg1"/>
                          </a:solidFill>
                          <a:latin typeface="Arial" panose="020B0604020202020204" pitchFamily="34" charset="0"/>
                          <a:cs typeface="Arial" panose="020B0604020202020204" pitchFamily="34" charset="0"/>
                        </a:rPr>
                        <a:t>)</a:t>
                      </a:r>
                      <a:r>
                        <a:rPr lang="es-CO" sz="1800" b="1" baseline="30000" dirty="0">
                          <a:solidFill>
                            <a:schemeClr val="bg1"/>
                          </a:solidFill>
                          <a:latin typeface="Arial" panose="020B0604020202020204" pitchFamily="34" charset="0"/>
                          <a:cs typeface="Arial" panose="020B0604020202020204" pitchFamily="34" charset="0"/>
                        </a:rPr>
                        <a:t> </a:t>
                      </a:r>
                      <a:endParaRPr lang="es-CO" sz="1800" b="1" dirty="0">
                        <a:solidFill>
                          <a:schemeClr val="bg1"/>
                        </a:solidFill>
                        <a:latin typeface="Arial" panose="020B0604020202020204" pitchFamily="34" charset="0"/>
                        <a:cs typeface="Arial" panose="020B0604020202020204" pitchFamily="34" charset="0"/>
                      </a:endParaRPr>
                    </a:p>
                  </a:txBody>
                  <a:tcPr>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algn="ctr"/>
                      <a:r>
                        <a:rPr lang="es-CO" sz="1800" b="1" dirty="0">
                          <a:solidFill>
                            <a:schemeClr val="bg1"/>
                          </a:solidFill>
                          <a:latin typeface="Arial" panose="020B0604020202020204" pitchFamily="34" charset="0"/>
                          <a:cs typeface="Arial" panose="020B0604020202020204" pitchFamily="34" charset="0"/>
                        </a:rPr>
                        <a:t>Baja masa muscular</a:t>
                      </a:r>
                    </a:p>
                  </a:txBody>
                  <a:tcPr>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algn="ctr"/>
                      <a:r>
                        <a:rPr lang="es-CO" sz="1800" b="1" dirty="0">
                          <a:solidFill>
                            <a:schemeClr val="bg1"/>
                          </a:solidFill>
                          <a:latin typeface="Arial" panose="020B0604020202020204" pitchFamily="34" charset="0"/>
                          <a:cs typeface="Arial" panose="020B0604020202020204" pitchFamily="34" charset="0"/>
                        </a:rPr>
                        <a:t>Ingesta o absorción disminuida</a:t>
                      </a:r>
                    </a:p>
                  </a:txBody>
                  <a:tcPr>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algn="ctr"/>
                      <a:r>
                        <a:rPr lang="es-CO" sz="1800" b="1" dirty="0">
                          <a:solidFill>
                            <a:schemeClr val="bg1"/>
                          </a:solidFill>
                          <a:latin typeface="Arial" panose="020B0604020202020204" pitchFamily="34" charset="0"/>
                          <a:cs typeface="Arial" panose="020B0604020202020204" pitchFamily="34" charset="0"/>
                        </a:rPr>
                        <a:t>Inflamación</a:t>
                      </a:r>
                    </a:p>
                  </a:txBody>
                  <a:tcPr>
                    <a:lnB w="12700" cap="flat" cmpd="sng" algn="ctr">
                      <a:solidFill>
                        <a:schemeClr val="tx1"/>
                      </a:solidFill>
                      <a:prstDash val="solid"/>
                      <a:round/>
                      <a:headEnd type="none" w="med" len="med"/>
                      <a:tailEnd type="none" w="med" len="med"/>
                    </a:lnB>
                    <a:solidFill>
                      <a:schemeClr val="accent5">
                        <a:lumMod val="50000"/>
                      </a:schemeClr>
                    </a:solidFill>
                  </a:tcPr>
                </a:tc>
                <a:extLst>
                  <a:ext uri="{0D108BD9-81ED-4DB2-BD59-A6C34878D82A}">
                    <a16:rowId xmlns:a16="http://schemas.microsoft.com/office/drawing/2014/main" val="4126153669"/>
                  </a:ext>
                </a:extLst>
              </a:tr>
              <a:tr h="3208094">
                <a:tc>
                  <a:txBody>
                    <a:bodyPr/>
                    <a:lstStyle/>
                    <a:p>
                      <a:pPr marL="0" indent="0" algn="ctr">
                        <a:lnSpc>
                          <a:spcPct val="100000"/>
                        </a:lnSpc>
                        <a:buFont typeface="Arial" panose="020B0604020202020204" pitchFamily="34" charset="0"/>
                        <a:buNone/>
                      </a:pPr>
                      <a:r>
                        <a:rPr lang="es-CO" sz="1800" dirty="0">
                          <a:solidFill>
                            <a:srgbClr val="1F1A34"/>
                          </a:solidFill>
                          <a:latin typeface="Arial" panose="020B0604020202020204" pitchFamily="34" charset="0"/>
                          <a:cs typeface="Arial" panose="020B0604020202020204" pitchFamily="34" charset="0"/>
                        </a:rPr>
                        <a:t>&gt; 5% en los últimos 6 meses</a:t>
                      </a:r>
                    </a:p>
                    <a:p>
                      <a:pPr marL="0" indent="0" algn="ctr">
                        <a:lnSpc>
                          <a:spcPct val="100000"/>
                        </a:lnSpc>
                        <a:buFont typeface="Arial" panose="020B0604020202020204" pitchFamily="34" charset="0"/>
                        <a:buNone/>
                      </a:pPr>
                      <a:endParaRPr lang="es-CO" sz="1800" dirty="0">
                        <a:solidFill>
                          <a:srgbClr val="1F1A34"/>
                        </a:solidFill>
                        <a:latin typeface="Arial" panose="020B0604020202020204" pitchFamily="34" charset="0"/>
                        <a:cs typeface="Arial" panose="020B0604020202020204" pitchFamily="34" charset="0"/>
                      </a:endParaRPr>
                    </a:p>
                    <a:p>
                      <a:pPr marL="0" indent="0" algn="ctr">
                        <a:lnSpc>
                          <a:spcPct val="100000"/>
                        </a:lnSpc>
                        <a:buFont typeface="Arial" panose="020B0604020202020204" pitchFamily="34" charset="0"/>
                        <a:buNone/>
                      </a:pPr>
                      <a:endParaRPr lang="es-CO" sz="1800" dirty="0">
                        <a:solidFill>
                          <a:srgbClr val="1F1A34"/>
                        </a:solidFill>
                        <a:latin typeface="Arial" panose="020B0604020202020204" pitchFamily="34" charset="0"/>
                        <a:cs typeface="Arial" panose="020B0604020202020204" pitchFamily="34" charset="0"/>
                      </a:endParaRPr>
                    </a:p>
                    <a:p>
                      <a:pPr marL="0" indent="0" algn="ctr">
                        <a:lnSpc>
                          <a:spcPct val="100000"/>
                        </a:lnSpc>
                        <a:buFont typeface="Arial" panose="020B0604020202020204" pitchFamily="34" charset="0"/>
                        <a:buNone/>
                      </a:pPr>
                      <a:endParaRPr lang="es-CO" sz="1800" dirty="0">
                        <a:solidFill>
                          <a:srgbClr val="1F1A34"/>
                        </a:solidFill>
                        <a:latin typeface="Arial" panose="020B0604020202020204" pitchFamily="34" charset="0"/>
                        <a:cs typeface="Arial" panose="020B0604020202020204" pitchFamily="34" charset="0"/>
                      </a:endParaRPr>
                    </a:p>
                    <a:p>
                      <a:pPr marL="0" indent="0" algn="ctr">
                        <a:lnSpc>
                          <a:spcPct val="100000"/>
                        </a:lnSpc>
                        <a:buFont typeface="Arial" panose="020B0604020202020204" pitchFamily="34" charset="0"/>
                        <a:buNone/>
                      </a:pPr>
                      <a:r>
                        <a:rPr lang="es-CO" sz="1800" dirty="0">
                          <a:solidFill>
                            <a:srgbClr val="1F1A34"/>
                          </a:solidFill>
                          <a:latin typeface="Arial" panose="020B0604020202020204" pitchFamily="34" charset="0"/>
                          <a:cs typeface="Arial" panose="020B0604020202020204" pitchFamily="34" charset="0"/>
                        </a:rPr>
                        <a:t>&gt; 10% en más de 6 meses</a:t>
                      </a:r>
                    </a:p>
                    <a:p>
                      <a:pPr marL="285750" indent="-285750" algn="ctr">
                        <a:lnSpc>
                          <a:spcPct val="100000"/>
                        </a:lnSpc>
                        <a:buFont typeface="Wingdings" pitchFamily="2" charset="2"/>
                        <a:buChar char="Ø"/>
                      </a:pPr>
                      <a:endParaRPr lang="es-CO" sz="1800" dirty="0">
                        <a:solidFill>
                          <a:srgbClr val="1F1A3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sz="1800" kern="1200" dirty="0">
                          <a:solidFill>
                            <a:srgbClr val="1F1A34"/>
                          </a:solidFill>
                          <a:effectLst/>
                          <a:latin typeface="Arial" panose="020B0604020202020204" pitchFamily="34" charset="0"/>
                          <a:ea typeface="+mn-ea"/>
                          <a:cs typeface="Arial" panose="020B0604020202020204" pitchFamily="34" charset="0"/>
                        </a:rPr>
                        <a:t>&lt; 20 si </a:t>
                      </a:r>
                    </a:p>
                    <a:p>
                      <a:pPr marL="0" marR="0" lvl="0" indent="0" algn="ctr" defTabSz="914400" rtl="0" eaLnBrk="1" fontAlgn="auto" latinLnBrk="0" hangingPunct="1">
                        <a:lnSpc>
                          <a:spcPct val="100000"/>
                        </a:lnSpc>
                        <a:spcBef>
                          <a:spcPts val="0"/>
                        </a:spcBef>
                        <a:spcAft>
                          <a:spcPts val="0"/>
                        </a:spcAft>
                        <a:buClrTx/>
                        <a:buSzTx/>
                        <a:buFontTx/>
                        <a:buNone/>
                        <a:tabLst/>
                        <a:defRPr/>
                      </a:pPr>
                      <a:r>
                        <a:rPr lang="es-CO" sz="1800" kern="1200" dirty="0">
                          <a:solidFill>
                            <a:srgbClr val="1F1A34"/>
                          </a:solidFill>
                          <a:effectLst/>
                          <a:latin typeface="Arial" panose="020B0604020202020204" pitchFamily="34" charset="0"/>
                          <a:ea typeface="+mn-ea"/>
                          <a:cs typeface="Arial" panose="020B0604020202020204" pitchFamily="34" charset="0"/>
                        </a:rPr>
                        <a:t>&lt; </a:t>
                      </a:r>
                      <a:r>
                        <a:rPr lang="es-CO" sz="1800" dirty="0">
                          <a:solidFill>
                            <a:srgbClr val="1F1A34"/>
                          </a:solidFill>
                          <a:latin typeface="Arial" panose="020B0604020202020204" pitchFamily="34" charset="0"/>
                          <a:cs typeface="Arial" panose="020B0604020202020204" pitchFamily="34" charset="0"/>
                        </a:rPr>
                        <a:t>70 años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s-CO" sz="1800" dirty="0">
                        <a:solidFill>
                          <a:srgbClr val="1F1A34"/>
                        </a:solidFill>
                        <a:latin typeface="Arial" panose="020B0604020202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s-CO" sz="1800" dirty="0">
                          <a:solidFill>
                            <a:srgbClr val="1F1A34"/>
                          </a:solidFill>
                          <a:latin typeface="Arial" panose="020B0604020202020204" pitchFamily="34" charset="0"/>
                          <a:cs typeface="Arial" panose="020B0604020202020204" pitchFamily="34" charset="0"/>
                        </a:rPr>
                        <a:t>O</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s-CO" sz="1800" dirty="0">
                        <a:solidFill>
                          <a:srgbClr val="1F1A34"/>
                        </a:solidFill>
                        <a:latin typeface="Arial" panose="020B0604020202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s-CO" sz="1800" kern="1200" dirty="0">
                          <a:solidFill>
                            <a:srgbClr val="1F1A34"/>
                          </a:solidFill>
                          <a:effectLst/>
                          <a:latin typeface="Arial" panose="020B0604020202020204" pitchFamily="34" charset="0"/>
                          <a:ea typeface="+mn-ea"/>
                          <a:cs typeface="Arial" panose="020B0604020202020204" pitchFamily="34" charset="0"/>
                        </a:rPr>
                        <a:t>&lt; 22 si </a:t>
                      </a:r>
                    </a:p>
                    <a:p>
                      <a:pPr marL="0" marR="0" lvl="0" indent="0" algn="ctr" defTabSz="914400" rtl="0" eaLnBrk="1" fontAlgn="auto" latinLnBrk="0" hangingPunct="1">
                        <a:lnSpc>
                          <a:spcPct val="100000"/>
                        </a:lnSpc>
                        <a:spcBef>
                          <a:spcPts val="0"/>
                        </a:spcBef>
                        <a:spcAft>
                          <a:spcPts val="0"/>
                        </a:spcAft>
                        <a:buClrTx/>
                        <a:buSzTx/>
                        <a:buFontTx/>
                        <a:buNone/>
                        <a:tabLst/>
                        <a:defRPr/>
                      </a:pPr>
                      <a:r>
                        <a:rPr lang="es-CO" sz="1800" dirty="0">
                          <a:solidFill>
                            <a:srgbClr val="1F1A34"/>
                          </a:solidFill>
                          <a:latin typeface="Arial" panose="020B0604020202020204" pitchFamily="34" charset="0"/>
                          <a:cs typeface="Arial" panose="020B0604020202020204" pitchFamily="34" charset="0"/>
                        </a:rPr>
                        <a:t>&gt; 70 años </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s-CO" sz="1800" dirty="0">
                        <a:solidFill>
                          <a:srgbClr val="1F1A3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pPr>
                      <a:r>
                        <a:rPr lang="es-CO" sz="1800" dirty="0">
                          <a:solidFill>
                            <a:srgbClr val="1F1A34"/>
                          </a:solidFill>
                          <a:latin typeface="Arial" panose="020B0604020202020204" pitchFamily="34" charset="0"/>
                          <a:cs typeface="Arial" panose="020B0604020202020204" pitchFamily="34" charset="0"/>
                        </a:rPr>
                        <a:t>Baja, según las técnicas validadas para medir composición corporal (DEXA, Bioimpedancia, TAC, Resonancia, Antropometría de brazo o pantorrilla)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pPr>
                      <a:r>
                        <a:rPr lang="es-CO" sz="1800" kern="1200" dirty="0">
                          <a:solidFill>
                            <a:srgbClr val="1F1A34"/>
                          </a:solidFill>
                          <a:effectLst/>
                          <a:latin typeface="Arial" panose="020B0604020202020204" pitchFamily="34" charset="0"/>
                          <a:ea typeface="+mn-ea"/>
                          <a:cs typeface="Arial" panose="020B0604020202020204" pitchFamily="34" charset="0"/>
                        </a:rPr>
                        <a:t>&lt; 50% del requerimiento energético </a:t>
                      </a:r>
                      <a:r>
                        <a:rPr lang="es-CO" sz="1800" dirty="0">
                          <a:solidFill>
                            <a:srgbClr val="1F1A34"/>
                          </a:solidFill>
                          <a:latin typeface="Arial" panose="020B0604020202020204" pitchFamily="34" charset="0"/>
                          <a:cs typeface="Arial" panose="020B0604020202020204" pitchFamily="34" charset="0"/>
                        </a:rPr>
                        <a:t>&gt; a 1 semana</a:t>
                      </a:r>
                    </a:p>
                    <a:p>
                      <a:pPr algn="ctr">
                        <a:lnSpc>
                          <a:spcPct val="100000"/>
                        </a:lnSpc>
                      </a:pPr>
                      <a:r>
                        <a:rPr lang="es-CO" sz="1800" dirty="0">
                          <a:solidFill>
                            <a:srgbClr val="1F1A34"/>
                          </a:solidFill>
                          <a:latin typeface="Arial" panose="020B0604020202020204" pitchFamily="34" charset="0"/>
                          <a:cs typeface="Arial" panose="020B0604020202020204" pitchFamily="34" charset="0"/>
                        </a:rPr>
                        <a:t>O</a:t>
                      </a:r>
                    </a:p>
                    <a:p>
                      <a:pPr algn="ctr">
                        <a:lnSpc>
                          <a:spcPct val="100000"/>
                        </a:lnSpc>
                      </a:pPr>
                      <a:r>
                        <a:rPr lang="es-CO" sz="1800" dirty="0">
                          <a:solidFill>
                            <a:srgbClr val="1F1A34"/>
                          </a:solidFill>
                          <a:latin typeface="Arial" panose="020B0604020202020204" pitchFamily="34" charset="0"/>
                          <a:cs typeface="Arial" panose="020B0604020202020204" pitchFamily="34" charset="0"/>
                        </a:rPr>
                        <a:t>Cualquier disminución &gt; de 2 semanas</a:t>
                      </a:r>
                    </a:p>
                    <a:p>
                      <a:pPr algn="ctr">
                        <a:lnSpc>
                          <a:spcPct val="100000"/>
                        </a:lnSpc>
                      </a:pPr>
                      <a:r>
                        <a:rPr lang="es-CO" sz="1800" dirty="0">
                          <a:solidFill>
                            <a:srgbClr val="1F1A34"/>
                          </a:solidFill>
                          <a:latin typeface="Arial" panose="020B0604020202020204" pitchFamily="34" charset="0"/>
                          <a:cs typeface="Arial" panose="020B0604020202020204" pitchFamily="34" charset="0"/>
                        </a:rPr>
                        <a:t>O</a:t>
                      </a:r>
                    </a:p>
                    <a:p>
                      <a:pPr algn="ctr">
                        <a:lnSpc>
                          <a:spcPct val="100000"/>
                        </a:lnSpc>
                      </a:pPr>
                      <a:r>
                        <a:rPr lang="es-CO" sz="1800" dirty="0">
                          <a:solidFill>
                            <a:srgbClr val="1F1A34"/>
                          </a:solidFill>
                          <a:latin typeface="Arial" panose="020B0604020202020204" pitchFamily="34" charset="0"/>
                          <a:cs typeface="Arial" panose="020B0604020202020204" pitchFamily="34" charset="0"/>
                        </a:rPr>
                        <a:t>Condición crónica gastrointestinal que afecte la absorción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pPr>
                      <a:r>
                        <a:rPr lang="es-CO" sz="1800" dirty="0">
                          <a:solidFill>
                            <a:srgbClr val="1F1A34"/>
                          </a:solidFill>
                          <a:latin typeface="Arial" panose="020B0604020202020204" pitchFamily="34" charset="0"/>
                          <a:cs typeface="Arial" panose="020B0604020202020204" pitchFamily="34" charset="0"/>
                        </a:rPr>
                        <a:t>Aguda</a:t>
                      </a:r>
                    </a:p>
                    <a:p>
                      <a:pPr lvl="0" algn="ctr">
                        <a:lnSpc>
                          <a:spcPct val="100000"/>
                        </a:lnSpc>
                      </a:pPr>
                      <a:r>
                        <a:rPr lang="es-CO" sz="1800" dirty="0">
                          <a:solidFill>
                            <a:srgbClr val="1F1A34"/>
                          </a:solidFill>
                          <a:latin typeface="Arial" panose="020B0604020202020204" pitchFamily="34" charset="0"/>
                          <a:cs typeface="Arial" panose="020B0604020202020204" pitchFamily="34" charset="0"/>
                        </a:rPr>
                        <a:t>Enfermedad/Trauma</a:t>
                      </a:r>
                    </a:p>
                    <a:p>
                      <a:pPr lvl="1" algn="ctr">
                        <a:lnSpc>
                          <a:spcPct val="100000"/>
                        </a:lnSpc>
                      </a:pPr>
                      <a:endParaRPr lang="es-CO" sz="1800" dirty="0">
                        <a:solidFill>
                          <a:srgbClr val="1F1A34"/>
                        </a:solidFill>
                        <a:latin typeface="Arial" panose="020B0604020202020204" pitchFamily="34" charset="0"/>
                        <a:cs typeface="Arial" panose="020B0604020202020204" pitchFamily="34" charset="0"/>
                      </a:endParaRPr>
                    </a:p>
                    <a:p>
                      <a:pPr lvl="0" algn="ctr">
                        <a:lnSpc>
                          <a:spcPct val="100000"/>
                        </a:lnSpc>
                      </a:pPr>
                      <a:r>
                        <a:rPr lang="es-CO" sz="1800" dirty="0">
                          <a:solidFill>
                            <a:srgbClr val="1F1A34"/>
                          </a:solidFill>
                          <a:latin typeface="Arial" panose="020B0604020202020204" pitchFamily="34" charset="0"/>
                          <a:cs typeface="Arial" panose="020B0604020202020204" pitchFamily="34" charset="0"/>
                        </a:rPr>
                        <a:t>Crónica</a:t>
                      </a:r>
                    </a:p>
                    <a:p>
                      <a:pPr lvl="0" algn="ctr">
                        <a:lnSpc>
                          <a:spcPct val="100000"/>
                        </a:lnSpc>
                      </a:pPr>
                      <a:r>
                        <a:rPr lang="es-CO" sz="1800" dirty="0">
                          <a:solidFill>
                            <a:srgbClr val="1F1A34"/>
                          </a:solidFill>
                          <a:latin typeface="Arial" panose="020B0604020202020204" pitchFamily="34" charset="0"/>
                          <a:cs typeface="Arial" panose="020B0604020202020204" pitchFamily="34" charset="0"/>
                        </a:rPr>
                        <a:t>Por patología de base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98285304"/>
                  </a:ext>
                </a:extLst>
              </a:tr>
            </a:tbl>
          </a:graphicData>
        </a:graphic>
      </p:graphicFrame>
      <p:sp>
        <p:nvSpPr>
          <p:cNvPr id="7" name="Título 6">
            <a:extLst>
              <a:ext uri="{FF2B5EF4-FFF2-40B4-BE49-F238E27FC236}">
                <a16:creationId xmlns:a16="http://schemas.microsoft.com/office/drawing/2014/main" id="{A96932B7-01BF-6048-BD37-601414317CF7}"/>
              </a:ext>
            </a:extLst>
          </p:cNvPr>
          <p:cNvSpPr>
            <a:spLocks noGrp="1"/>
          </p:cNvSpPr>
          <p:nvPr>
            <p:ph type="title"/>
          </p:nvPr>
        </p:nvSpPr>
        <p:spPr>
          <a:xfrm>
            <a:off x="1821766" y="91840"/>
            <a:ext cx="8520332" cy="1325563"/>
          </a:xfrm>
        </p:spPr>
        <p:txBody>
          <a:bodyPr>
            <a:normAutofit/>
          </a:bodyPr>
          <a:lstStyle/>
          <a:p>
            <a:pPr algn="ctr"/>
            <a:r>
              <a:rPr lang="es-CO" sz="3200" b="1" dirty="0">
                <a:solidFill>
                  <a:srgbClr val="1F1A34"/>
                </a:solidFill>
                <a:latin typeface="Arial" panose="020B0604020202020204" pitchFamily="34" charset="0"/>
                <a:cs typeface="Arial" panose="020B0604020202020204" pitchFamily="34" charset="0"/>
              </a:rPr>
              <a:t>GLIM: Criterios Diagnósticos de Malnutrición </a:t>
            </a:r>
            <a:endParaRPr lang="es-CO" sz="3200" dirty="0">
              <a:solidFill>
                <a:srgbClr val="1F1A34"/>
              </a:solidFill>
              <a:latin typeface="Arial" panose="020B0604020202020204" pitchFamily="34" charset="0"/>
              <a:cs typeface="Arial" panose="020B0604020202020204" pitchFamily="34" charset="0"/>
            </a:endParaRPr>
          </a:p>
        </p:txBody>
      </p:sp>
      <p:sp>
        <p:nvSpPr>
          <p:cNvPr id="6" name="Marcador de contenido 2"/>
          <p:cNvSpPr txBox="1">
            <a:spLocks/>
          </p:cNvSpPr>
          <p:nvPr/>
        </p:nvSpPr>
        <p:spPr>
          <a:xfrm>
            <a:off x="773026" y="6137276"/>
            <a:ext cx="2097164" cy="204816"/>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s-CO" sz="1000" b="1" i="1" dirty="0" err="1">
                <a:solidFill>
                  <a:schemeClr val="bg2">
                    <a:lumMod val="50000"/>
                  </a:schemeClr>
                </a:solidFill>
                <a:latin typeface="Arial" panose="020B0604020202020204" pitchFamily="34" charset="0"/>
                <a:cs typeface="Arial" pitchFamily="34" charset="0"/>
              </a:rPr>
              <a:t>Clinical</a:t>
            </a:r>
            <a:r>
              <a:rPr lang="es-CO" sz="1000" b="1" i="1" dirty="0">
                <a:solidFill>
                  <a:schemeClr val="bg2">
                    <a:lumMod val="50000"/>
                  </a:schemeClr>
                </a:solidFill>
                <a:latin typeface="Arial" panose="020B0604020202020204" pitchFamily="34" charset="0"/>
                <a:cs typeface="Arial" pitchFamily="34" charset="0"/>
              </a:rPr>
              <a:t> </a:t>
            </a:r>
            <a:r>
              <a:rPr lang="es-CO" sz="1000" b="1" i="1" dirty="0" err="1">
                <a:solidFill>
                  <a:schemeClr val="bg2">
                    <a:lumMod val="50000"/>
                  </a:schemeClr>
                </a:solidFill>
                <a:latin typeface="Arial" panose="020B0604020202020204" pitchFamily="34" charset="0"/>
                <a:cs typeface="Arial" pitchFamily="34" charset="0"/>
              </a:rPr>
              <a:t>Nutrition</a:t>
            </a:r>
            <a:r>
              <a:rPr lang="es-CO" sz="1000" b="1" i="1" dirty="0">
                <a:solidFill>
                  <a:schemeClr val="bg2">
                    <a:lumMod val="50000"/>
                  </a:schemeClr>
                </a:solidFill>
                <a:latin typeface="Arial" panose="020B0604020202020204" pitchFamily="34" charset="0"/>
                <a:cs typeface="Arial" pitchFamily="34" charset="0"/>
              </a:rPr>
              <a:t> 38 (2019) 1-9</a:t>
            </a:r>
          </a:p>
        </p:txBody>
      </p:sp>
    </p:spTree>
    <p:extLst>
      <p:ext uri="{BB962C8B-B14F-4D97-AF65-F5344CB8AC3E}">
        <p14:creationId xmlns:p14="http://schemas.microsoft.com/office/powerpoint/2010/main" val="1445636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8CA389-F469-2C42-AE10-4C12893EA1FD}"/>
              </a:ext>
            </a:extLst>
          </p:cNvPr>
          <p:cNvSpPr>
            <a:spLocks noGrp="1"/>
          </p:cNvSpPr>
          <p:nvPr>
            <p:ph type="title"/>
          </p:nvPr>
        </p:nvSpPr>
        <p:spPr>
          <a:xfrm>
            <a:off x="2990850" y="144868"/>
            <a:ext cx="6210300" cy="1210470"/>
          </a:xfrm>
        </p:spPr>
        <p:txBody>
          <a:bodyPr>
            <a:normAutofit/>
          </a:bodyPr>
          <a:lstStyle/>
          <a:p>
            <a:pPr algn="ctr"/>
            <a:r>
              <a:rPr lang="es-CO" sz="3200" b="1" dirty="0">
                <a:solidFill>
                  <a:srgbClr val="1F1A34"/>
                </a:solidFill>
                <a:latin typeface="Arial" panose="020B0604020202020204" pitchFamily="34" charset="0"/>
                <a:cs typeface="Arial" panose="020B0604020202020204" pitchFamily="34" charset="0"/>
              </a:rPr>
              <a:t>Tamización vs Valoración</a:t>
            </a:r>
          </a:p>
        </p:txBody>
      </p:sp>
      <p:pic>
        <p:nvPicPr>
          <p:cNvPr id="5" name="Imagen 4">
            <a:extLst>
              <a:ext uri="{FF2B5EF4-FFF2-40B4-BE49-F238E27FC236}">
                <a16:creationId xmlns:a16="http://schemas.microsoft.com/office/drawing/2014/main" id="{0B109334-67B4-4F44-8B82-7DC6EE1497FA}"/>
              </a:ext>
            </a:extLst>
          </p:cNvPr>
          <p:cNvPicPr>
            <a:picLocks noChangeAspect="1"/>
          </p:cNvPicPr>
          <p:nvPr/>
        </p:nvPicPr>
        <p:blipFill rotWithShape="1">
          <a:blip r:embed="rId3"/>
          <a:srcRect t="4971" b="8221"/>
          <a:stretch/>
        </p:blipFill>
        <p:spPr>
          <a:xfrm>
            <a:off x="184365" y="1228726"/>
            <a:ext cx="11823270" cy="5101736"/>
          </a:xfrm>
          <a:prstGeom prst="rect">
            <a:avLst/>
          </a:prstGeom>
        </p:spPr>
      </p:pic>
      <p:sp>
        <p:nvSpPr>
          <p:cNvPr id="6" name="CuadroTexto 5">
            <a:extLst>
              <a:ext uri="{FF2B5EF4-FFF2-40B4-BE49-F238E27FC236}">
                <a16:creationId xmlns:a16="http://schemas.microsoft.com/office/drawing/2014/main" id="{A78A8A77-8296-0942-84D6-2F6525395339}"/>
              </a:ext>
            </a:extLst>
          </p:cNvPr>
          <p:cNvSpPr txBox="1"/>
          <p:nvPr/>
        </p:nvSpPr>
        <p:spPr>
          <a:xfrm>
            <a:off x="884655" y="2186205"/>
            <a:ext cx="1300356" cy="369332"/>
          </a:xfrm>
          <a:prstGeom prst="rect">
            <a:avLst/>
          </a:prstGeom>
          <a:noFill/>
        </p:spPr>
        <p:txBody>
          <a:bodyPr wrap="none" rtlCol="0">
            <a:spAutoFit/>
          </a:bodyPr>
          <a:lstStyle/>
          <a:p>
            <a:pPr algn="ctr"/>
            <a:r>
              <a:rPr lang="es-CO" b="1" dirty="0">
                <a:solidFill>
                  <a:schemeClr val="accent5">
                    <a:lumMod val="50000"/>
                  </a:schemeClr>
                </a:solidFill>
                <a:latin typeface="Arial" panose="020B0604020202020204" pitchFamily="34" charset="0"/>
                <a:cs typeface="Arial" panose="020B0604020202020204" pitchFamily="34" charset="0"/>
              </a:rPr>
              <a:t>Sin riesgo</a:t>
            </a:r>
          </a:p>
        </p:txBody>
      </p:sp>
      <p:sp>
        <p:nvSpPr>
          <p:cNvPr id="7" name="CuadroTexto 6">
            <a:extLst>
              <a:ext uri="{FF2B5EF4-FFF2-40B4-BE49-F238E27FC236}">
                <a16:creationId xmlns:a16="http://schemas.microsoft.com/office/drawing/2014/main" id="{4C809C99-AC22-B543-BC46-97CBC077D8C1}"/>
              </a:ext>
            </a:extLst>
          </p:cNvPr>
          <p:cNvSpPr txBox="1"/>
          <p:nvPr/>
        </p:nvSpPr>
        <p:spPr>
          <a:xfrm>
            <a:off x="5191982" y="2313647"/>
            <a:ext cx="1300356" cy="369332"/>
          </a:xfrm>
          <a:prstGeom prst="rect">
            <a:avLst/>
          </a:prstGeom>
          <a:noFill/>
        </p:spPr>
        <p:txBody>
          <a:bodyPr wrap="none" rtlCol="0">
            <a:spAutoFit/>
          </a:bodyPr>
          <a:lstStyle/>
          <a:p>
            <a:pPr algn="ctr"/>
            <a:r>
              <a:rPr lang="es-CO" b="1" dirty="0">
                <a:solidFill>
                  <a:schemeClr val="accent5">
                    <a:lumMod val="50000"/>
                  </a:schemeClr>
                </a:solidFill>
                <a:latin typeface="Arial" panose="020B0604020202020204" pitchFamily="34" charset="0"/>
                <a:cs typeface="Arial" panose="020B0604020202020204" pitchFamily="34" charset="0"/>
              </a:rPr>
              <a:t>Sin riesgo</a:t>
            </a:r>
          </a:p>
        </p:txBody>
      </p:sp>
      <p:sp>
        <p:nvSpPr>
          <p:cNvPr id="8" name="CuadroTexto 7">
            <a:extLst>
              <a:ext uri="{FF2B5EF4-FFF2-40B4-BE49-F238E27FC236}">
                <a16:creationId xmlns:a16="http://schemas.microsoft.com/office/drawing/2014/main" id="{BC11C643-3AD0-E44A-B386-9E081DCB072B}"/>
              </a:ext>
            </a:extLst>
          </p:cNvPr>
          <p:cNvSpPr txBox="1"/>
          <p:nvPr/>
        </p:nvSpPr>
        <p:spPr>
          <a:xfrm>
            <a:off x="8987011" y="2450082"/>
            <a:ext cx="1300356" cy="369332"/>
          </a:xfrm>
          <a:prstGeom prst="rect">
            <a:avLst/>
          </a:prstGeom>
          <a:noFill/>
        </p:spPr>
        <p:txBody>
          <a:bodyPr wrap="none" rtlCol="0">
            <a:spAutoFit/>
          </a:bodyPr>
          <a:lstStyle/>
          <a:p>
            <a:pPr algn="ctr"/>
            <a:r>
              <a:rPr lang="es-CO" b="1" dirty="0">
                <a:solidFill>
                  <a:schemeClr val="accent5">
                    <a:lumMod val="50000"/>
                  </a:schemeClr>
                </a:solidFill>
                <a:latin typeface="Arial" panose="020B0604020202020204" pitchFamily="34" charset="0"/>
                <a:cs typeface="Arial" panose="020B0604020202020204" pitchFamily="34" charset="0"/>
              </a:rPr>
              <a:t>Sin riesgo</a:t>
            </a:r>
          </a:p>
        </p:txBody>
      </p:sp>
      <p:sp>
        <p:nvSpPr>
          <p:cNvPr id="9" name="CuadroTexto 8">
            <a:extLst>
              <a:ext uri="{FF2B5EF4-FFF2-40B4-BE49-F238E27FC236}">
                <a16:creationId xmlns:a16="http://schemas.microsoft.com/office/drawing/2014/main" id="{CF769F1A-826E-DA43-A76E-7726D52E22B3}"/>
              </a:ext>
            </a:extLst>
          </p:cNvPr>
          <p:cNvSpPr txBox="1"/>
          <p:nvPr/>
        </p:nvSpPr>
        <p:spPr>
          <a:xfrm>
            <a:off x="6732706" y="1828640"/>
            <a:ext cx="877163" cy="646331"/>
          </a:xfrm>
          <a:prstGeom prst="rect">
            <a:avLst/>
          </a:prstGeom>
          <a:noFill/>
        </p:spPr>
        <p:txBody>
          <a:bodyPr wrap="none" rtlCol="0">
            <a:spAutoFit/>
          </a:bodyPr>
          <a:lstStyle/>
          <a:p>
            <a:pPr algn="ctr"/>
            <a:r>
              <a:rPr lang="es-CO" b="1" dirty="0">
                <a:solidFill>
                  <a:schemeClr val="accent5">
                    <a:lumMod val="50000"/>
                  </a:schemeClr>
                </a:solidFill>
                <a:latin typeface="Arial" panose="020B0604020202020204" pitchFamily="34" charset="0"/>
                <a:cs typeface="Arial" panose="020B0604020202020204" pitchFamily="34" charset="0"/>
              </a:rPr>
              <a:t>Sin </a:t>
            </a:r>
          </a:p>
          <a:p>
            <a:pPr algn="ctr"/>
            <a:r>
              <a:rPr lang="es-CO" b="1" dirty="0">
                <a:solidFill>
                  <a:schemeClr val="accent5">
                    <a:lumMod val="50000"/>
                  </a:schemeClr>
                </a:solidFill>
                <a:latin typeface="Arial" panose="020B0604020202020204" pitchFamily="34" charset="0"/>
                <a:cs typeface="Arial" panose="020B0604020202020204" pitchFamily="34" charset="0"/>
              </a:rPr>
              <a:t>riesgo</a:t>
            </a:r>
          </a:p>
        </p:txBody>
      </p:sp>
      <p:sp>
        <p:nvSpPr>
          <p:cNvPr id="10" name="CuadroTexto 9">
            <a:extLst>
              <a:ext uri="{FF2B5EF4-FFF2-40B4-BE49-F238E27FC236}">
                <a16:creationId xmlns:a16="http://schemas.microsoft.com/office/drawing/2014/main" id="{3677081E-1550-134D-96F2-C4A83EB8CF57}"/>
              </a:ext>
            </a:extLst>
          </p:cNvPr>
          <p:cNvSpPr txBox="1"/>
          <p:nvPr/>
        </p:nvSpPr>
        <p:spPr>
          <a:xfrm>
            <a:off x="10232813" y="2120785"/>
            <a:ext cx="1300356" cy="369332"/>
          </a:xfrm>
          <a:prstGeom prst="rect">
            <a:avLst/>
          </a:prstGeom>
          <a:noFill/>
        </p:spPr>
        <p:txBody>
          <a:bodyPr wrap="none" rtlCol="0">
            <a:spAutoFit/>
          </a:bodyPr>
          <a:lstStyle/>
          <a:p>
            <a:pPr algn="ctr"/>
            <a:r>
              <a:rPr lang="es-CO" b="1" dirty="0">
                <a:solidFill>
                  <a:schemeClr val="accent5">
                    <a:lumMod val="50000"/>
                  </a:schemeClr>
                </a:solidFill>
                <a:latin typeface="Arial" panose="020B0604020202020204" pitchFamily="34" charset="0"/>
                <a:cs typeface="Arial" panose="020B0604020202020204" pitchFamily="34" charset="0"/>
              </a:rPr>
              <a:t>Sin riesgo</a:t>
            </a:r>
          </a:p>
        </p:txBody>
      </p:sp>
      <p:sp>
        <p:nvSpPr>
          <p:cNvPr id="11" name="CuadroTexto 10">
            <a:extLst>
              <a:ext uri="{FF2B5EF4-FFF2-40B4-BE49-F238E27FC236}">
                <a16:creationId xmlns:a16="http://schemas.microsoft.com/office/drawing/2014/main" id="{84DE3526-BE6A-B947-93FC-EA5745669703}"/>
              </a:ext>
            </a:extLst>
          </p:cNvPr>
          <p:cNvSpPr txBox="1"/>
          <p:nvPr/>
        </p:nvSpPr>
        <p:spPr>
          <a:xfrm>
            <a:off x="2130457" y="2305451"/>
            <a:ext cx="1300356" cy="369332"/>
          </a:xfrm>
          <a:prstGeom prst="rect">
            <a:avLst/>
          </a:prstGeom>
          <a:noFill/>
        </p:spPr>
        <p:txBody>
          <a:bodyPr wrap="none" rtlCol="0">
            <a:spAutoFit/>
          </a:bodyPr>
          <a:lstStyle/>
          <a:p>
            <a:pPr algn="ctr"/>
            <a:r>
              <a:rPr lang="es-CO" b="1" dirty="0">
                <a:solidFill>
                  <a:schemeClr val="accent5">
                    <a:lumMod val="50000"/>
                  </a:schemeClr>
                </a:solidFill>
                <a:latin typeface="Arial" panose="020B0604020202020204" pitchFamily="34" charset="0"/>
                <a:cs typeface="Arial" panose="020B0604020202020204" pitchFamily="34" charset="0"/>
              </a:rPr>
              <a:t>Sin riesgo</a:t>
            </a:r>
          </a:p>
        </p:txBody>
      </p:sp>
      <p:sp>
        <p:nvSpPr>
          <p:cNvPr id="12" name="CuadroTexto 11">
            <a:extLst>
              <a:ext uri="{FF2B5EF4-FFF2-40B4-BE49-F238E27FC236}">
                <a16:creationId xmlns:a16="http://schemas.microsoft.com/office/drawing/2014/main" id="{A6C34413-8A74-F447-86ED-EA329E08C271}"/>
              </a:ext>
            </a:extLst>
          </p:cNvPr>
          <p:cNvSpPr txBox="1"/>
          <p:nvPr/>
        </p:nvSpPr>
        <p:spPr>
          <a:xfrm>
            <a:off x="4464176" y="2378822"/>
            <a:ext cx="800219" cy="584775"/>
          </a:xfrm>
          <a:prstGeom prst="rect">
            <a:avLst/>
          </a:prstGeom>
          <a:noFill/>
        </p:spPr>
        <p:txBody>
          <a:bodyPr wrap="none" rtlCol="0">
            <a:spAutoFit/>
          </a:bodyPr>
          <a:lstStyle/>
          <a:p>
            <a:pPr algn="ctr"/>
            <a:r>
              <a:rPr lang="es-CO" sz="1600" b="1" dirty="0">
                <a:solidFill>
                  <a:schemeClr val="accent5">
                    <a:lumMod val="50000"/>
                  </a:schemeClr>
                </a:solidFill>
                <a:latin typeface="Arial" panose="020B0604020202020204" pitchFamily="34" charset="0"/>
                <a:cs typeface="Arial" panose="020B0604020202020204" pitchFamily="34" charset="0"/>
              </a:rPr>
              <a:t>Bajo </a:t>
            </a:r>
          </a:p>
          <a:p>
            <a:pPr algn="ctr"/>
            <a:r>
              <a:rPr lang="es-CO" sz="1600" b="1" dirty="0">
                <a:solidFill>
                  <a:schemeClr val="accent5">
                    <a:lumMod val="50000"/>
                  </a:schemeClr>
                </a:solidFill>
                <a:latin typeface="Arial" panose="020B0604020202020204" pitchFamily="34" charset="0"/>
                <a:cs typeface="Arial" panose="020B0604020202020204" pitchFamily="34" charset="0"/>
              </a:rPr>
              <a:t>riesgo</a:t>
            </a:r>
          </a:p>
        </p:txBody>
      </p:sp>
      <p:sp>
        <p:nvSpPr>
          <p:cNvPr id="13" name="CuadroTexto 12">
            <a:extLst>
              <a:ext uri="{FF2B5EF4-FFF2-40B4-BE49-F238E27FC236}">
                <a16:creationId xmlns:a16="http://schemas.microsoft.com/office/drawing/2014/main" id="{37754DED-2936-5049-A194-E75F4DD113AE}"/>
              </a:ext>
            </a:extLst>
          </p:cNvPr>
          <p:cNvSpPr txBox="1"/>
          <p:nvPr/>
        </p:nvSpPr>
        <p:spPr>
          <a:xfrm>
            <a:off x="8152719" y="2610038"/>
            <a:ext cx="646331" cy="461665"/>
          </a:xfrm>
          <a:prstGeom prst="rect">
            <a:avLst/>
          </a:prstGeom>
          <a:noFill/>
        </p:spPr>
        <p:txBody>
          <a:bodyPr wrap="none" rtlCol="0">
            <a:spAutoFit/>
          </a:bodyPr>
          <a:lstStyle/>
          <a:p>
            <a:pPr algn="ctr"/>
            <a:r>
              <a:rPr lang="es-CO" sz="1200" b="1" dirty="0">
                <a:solidFill>
                  <a:schemeClr val="accent5">
                    <a:lumMod val="50000"/>
                  </a:schemeClr>
                </a:solidFill>
                <a:latin typeface="Arial" panose="020B0604020202020204" pitchFamily="34" charset="0"/>
                <a:cs typeface="Arial" panose="020B0604020202020204" pitchFamily="34" charset="0"/>
              </a:rPr>
              <a:t>Bajo </a:t>
            </a:r>
          </a:p>
          <a:p>
            <a:pPr algn="ctr"/>
            <a:r>
              <a:rPr lang="es-CO" sz="1200" b="1" dirty="0">
                <a:solidFill>
                  <a:schemeClr val="accent5">
                    <a:lumMod val="50000"/>
                  </a:schemeClr>
                </a:solidFill>
                <a:latin typeface="Arial" panose="020B0604020202020204" pitchFamily="34" charset="0"/>
                <a:cs typeface="Arial" panose="020B0604020202020204" pitchFamily="34" charset="0"/>
              </a:rPr>
              <a:t>riesgo</a:t>
            </a:r>
          </a:p>
        </p:txBody>
      </p:sp>
      <p:sp>
        <p:nvSpPr>
          <p:cNvPr id="14" name="CuadroTexto 13">
            <a:extLst>
              <a:ext uri="{FF2B5EF4-FFF2-40B4-BE49-F238E27FC236}">
                <a16:creationId xmlns:a16="http://schemas.microsoft.com/office/drawing/2014/main" id="{CB787B0F-76C6-954A-A8F8-CF541B1FE0A2}"/>
              </a:ext>
            </a:extLst>
          </p:cNvPr>
          <p:cNvSpPr txBox="1"/>
          <p:nvPr/>
        </p:nvSpPr>
        <p:spPr>
          <a:xfrm>
            <a:off x="2626895" y="1530739"/>
            <a:ext cx="1210588" cy="646331"/>
          </a:xfrm>
          <a:prstGeom prst="rect">
            <a:avLst/>
          </a:prstGeom>
          <a:noFill/>
        </p:spPr>
        <p:txBody>
          <a:bodyPr wrap="square" rtlCol="0">
            <a:spAutoFit/>
          </a:bodyPr>
          <a:lstStyle/>
          <a:p>
            <a:pPr algn="ctr"/>
            <a:r>
              <a:rPr lang="es-CO" b="1" dirty="0">
                <a:solidFill>
                  <a:schemeClr val="accent5">
                    <a:lumMod val="50000"/>
                  </a:schemeClr>
                </a:solidFill>
                <a:latin typeface="Arial" panose="020B0604020202020204" pitchFamily="34" charset="0"/>
                <a:cs typeface="Arial" panose="020B0604020202020204" pitchFamily="34" charset="0"/>
              </a:rPr>
              <a:t>Alto riesgo</a:t>
            </a:r>
          </a:p>
        </p:txBody>
      </p:sp>
      <p:sp>
        <p:nvSpPr>
          <p:cNvPr id="15" name="CuadroTexto 14">
            <a:extLst>
              <a:ext uri="{FF2B5EF4-FFF2-40B4-BE49-F238E27FC236}">
                <a16:creationId xmlns:a16="http://schemas.microsoft.com/office/drawing/2014/main" id="{7ADF797A-65B8-D14C-98B0-36B6C4786D3F}"/>
              </a:ext>
            </a:extLst>
          </p:cNvPr>
          <p:cNvSpPr txBox="1"/>
          <p:nvPr/>
        </p:nvSpPr>
        <p:spPr>
          <a:xfrm>
            <a:off x="7746999" y="1418462"/>
            <a:ext cx="1210588" cy="646331"/>
          </a:xfrm>
          <a:prstGeom prst="rect">
            <a:avLst/>
          </a:prstGeom>
          <a:noFill/>
        </p:spPr>
        <p:txBody>
          <a:bodyPr wrap="square" rtlCol="0">
            <a:spAutoFit/>
          </a:bodyPr>
          <a:lstStyle/>
          <a:p>
            <a:pPr algn="ctr"/>
            <a:r>
              <a:rPr lang="es-CO" b="1" dirty="0">
                <a:solidFill>
                  <a:schemeClr val="accent5">
                    <a:lumMod val="50000"/>
                  </a:schemeClr>
                </a:solidFill>
                <a:latin typeface="Arial" panose="020B0604020202020204" pitchFamily="34" charset="0"/>
                <a:cs typeface="Arial" panose="020B0604020202020204" pitchFamily="34" charset="0"/>
              </a:rPr>
              <a:t>Alto riesgo</a:t>
            </a:r>
          </a:p>
        </p:txBody>
      </p:sp>
    </p:spTree>
    <p:extLst>
      <p:ext uri="{BB962C8B-B14F-4D97-AF65-F5344CB8AC3E}">
        <p14:creationId xmlns:p14="http://schemas.microsoft.com/office/powerpoint/2010/main" val="3832178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432C0FF-109F-A740-B187-97165F0E473B}"/>
              </a:ext>
            </a:extLst>
          </p:cNvPr>
          <p:cNvSpPr>
            <a:spLocks noGrp="1"/>
          </p:cNvSpPr>
          <p:nvPr>
            <p:ph type="title"/>
          </p:nvPr>
        </p:nvSpPr>
        <p:spPr>
          <a:xfrm>
            <a:off x="2970079" y="98475"/>
            <a:ext cx="6251842" cy="1325563"/>
          </a:xfrm>
        </p:spPr>
        <p:txBody>
          <a:bodyPr>
            <a:normAutofit/>
          </a:bodyPr>
          <a:lstStyle/>
          <a:p>
            <a:pPr algn="ctr"/>
            <a:r>
              <a:rPr lang="es-CO" sz="3200" b="1" dirty="0">
                <a:solidFill>
                  <a:srgbClr val="1F1A34"/>
                </a:solidFill>
                <a:latin typeface="Arial" panose="020B0604020202020204" pitchFamily="34" charset="0"/>
                <a:cs typeface="Arial" panose="020B0604020202020204" pitchFamily="34" charset="0"/>
              </a:rPr>
              <a:t>Umbrales de Severidad – basado en fenotipo</a:t>
            </a:r>
          </a:p>
        </p:txBody>
      </p:sp>
      <p:graphicFrame>
        <p:nvGraphicFramePr>
          <p:cNvPr id="5" name="Tabla 4">
            <a:extLst>
              <a:ext uri="{FF2B5EF4-FFF2-40B4-BE49-F238E27FC236}">
                <a16:creationId xmlns:a16="http://schemas.microsoft.com/office/drawing/2014/main" id="{DC87229B-B589-6740-ADDC-A430EBB7F393}"/>
              </a:ext>
            </a:extLst>
          </p:cNvPr>
          <p:cNvGraphicFramePr>
            <a:graphicFrameLocks noGrp="1"/>
          </p:cNvGraphicFramePr>
          <p:nvPr>
            <p:extLst>
              <p:ext uri="{D42A27DB-BD31-4B8C-83A1-F6EECF244321}">
                <p14:modId xmlns:p14="http://schemas.microsoft.com/office/powerpoint/2010/main" val="1404122824"/>
              </p:ext>
            </p:extLst>
          </p:nvPr>
        </p:nvGraphicFramePr>
        <p:xfrm>
          <a:off x="1472199" y="1524138"/>
          <a:ext cx="9235804" cy="4426498"/>
        </p:xfrm>
        <a:graphic>
          <a:graphicData uri="http://schemas.openxmlformats.org/drawingml/2006/table">
            <a:tbl>
              <a:tblPr firstRow="1" bandRow="1">
                <a:tableStyleId>{073A0DAA-6AF3-43AB-8588-CEC1D06C72B9}</a:tableStyleId>
              </a:tblPr>
              <a:tblGrid>
                <a:gridCol w="2348950">
                  <a:extLst>
                    <a:ext uri="{9D8B030D-6E8A-4147-A177-3AD203B41FA5}">
                      <a16:colId xmlns:a16="http://schemas.microsoft.com/office/drawing/2014/main" val="1854779705"/>
                    </a:ext>
                  </a:extLst>
                </a:gridCol>
                <a:gridCol w="2348950">
                  <a:extLst>
                    <a:ext uri="{9D8B030D-6E8A-4147-A177-3AD203B41FA5}">
                      <a16:colId xmlns:a16="http://schemas.microsoft.com/office/drawing/2014/main" val="3531114050"/>
                    </a:ext>
                  </a:extLst>
                </a:gridCol>
                <a:gridCol w="2030970">
                  <a:extLst>
                    <a:ext uri="{9D8B030D-6E8A-4147-A177-3AD203B41FA5}">
                      <a16:colId xmlns:a16="http://schemas.microsoft.com/office/drawing/2014/main" val="3899417271"/>
                    </a:ext>
                  </a:extLst>
                </a:gridCol>
                <a:gridCol w="2506934">
                  <a:extLst>
                    <a:ext uri="{9D8B030D-6E8A-4147-A177-3AD203B41FA5}">
                      <a16:colId xmlns:a16="http://schemas.microsoft.com/office/drawing/2014/main" val="142477317"/>
                    </a:ext>
                  </a:extLst>
                </a:gridCol>
              </a:tblGrid>
              <a:tr h="383630">
                <a:tc gridSpan="4">
                  <a:txBody>
                    <a:bodyPr/>
                    <a:lstStyle/>
                    <a:p>
                      <a:pPr algn="ctr"/>
                      <a:r>
                        <a:rPr lang="es-CO" sz="1900" dirty="0">
                          <a:latin typeface="Arial" panose="020B0604020202020204" pitchFamily="34" charset="0"/>
                          <a:cs typeface="Arial" panose="020B0604020202020204" pitchFamily="34" charset="0"/>
                        </a:rPr>
                        <a:t>Criterios Fenotípicos</a:t>
                      </a:r>
                    </a:p>
                  </a:txBody>
                  <a:tcPr marL="86817" marR="86817" marT="43408" marB="434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F1A34"/>
                    </a:solidFill>
                  </a:tcPr>
                </a:tc>
                <a:tc hMerge="1">
                  <a:txBody>
                    <a:bodyPr/>
                    <a:lstStyle/>
                    <a:p>
                      <a:pPr algn="ctr"/>
                      <a:endParaRPr lang="es-CO" dirty="0"/>
                    </a:p>
                  </a:txBody>
                  <a:tcPr/>
                </a:tc>
                <a:tc hMerge="1">
                  <a:txBody>
                    <a:bodyPr/>
                    <a:lstStyle/>
                    <a:p>
                      <a:endParaRPr lang="es-CO" dirty="0"/>
                    </a:p>
                  </a:txBody>
                  <a:tcPr/>
                </a:tc>
                <a:tc hMerge="1">
                  <a:txBody>
                    <a:bodyPr/>
                    <a:lstStyle/>
                    <a:p>
                      <a:endParaRPr lang="es-CO" dirty="0"/>
                    </a:p>
                  </a:txBody>
                  <a:tcPr/>
                </a:tc>
                <a:extLst>
                  <a:ext uri="{0D108BD9-81ED-4DB2-BD59-A6C34878D82A}">
                    <a16:rowId xmlns:a16="http://schemas.microsoft.com/office/drawing/2014/main" val="2533525323"/>
                  </a:ext>
                </a:extLst>
              </a:tr>
              <a:tr h="678730">
                <a:tc>
                  <a:txBody>
                    <a:bodyPr/>
                    <a:lstStyle/>
                    <a:p>
                      <a:pPr algn="ctr"/>
                      <a:r>
                        <a:rPr lang="es-CO" sz="1900" dirty="0">
                          <a:solidFill>
                            <a:schemeClr val="bg1"/>
                          </a:solidFill>
                          <a:latin typeface="Arial" panose="020B0604020202020204" pitchFamily="34" charset="0"/>
                          <a:cs typeface="Arial" panose="020B0604020202020204" pitchFamily="34" charset="0"/>
                        </a:rPr>
                        <a:t>Etapa</a:t>
                      </a:r>
                    </a:p>
                  </a:txBody>
                  <a:tcPr marL="86817" marR="86817" marT="43408" marB="43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algn="ctr"/>
                      <a:r>
                        <a:rPr lang="es-CO" sz="1900" dirty="0">
                          <a:solidFill>
                            <a:schemeClr val="bg1"/>
                          </a:solidFill>
                          <a:latin typeface="Arial" panose="020B0604020202020204" pitchFamily="34" charset="0"/>
                          <a:cs typeface="Arial" panose="020B0604020202020204" pitchFamily="34" charset="0"/>
                        </a:rPr>
                        <a:t>% de pérdida de peso</a:t>
                      </a:r>
                    </a:p>
                  </a:txBody>
                  <a:tcPr marL="86817" marR="86817" marT="43408" marB="43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algn="ctr"/>
                      <a:r>
                        <a:rPr lang="es-CO" sz="1900" dirty="0">
                          <a:solidFill>
                            <a:schemeClr val="bg1"/>
                          </a:solidFill>
                          <a:latin typeface="Arial" panose="020B0604020202020204" pitchFamily="34" charset="0"/>
                          <a:cs typeface="Arial" panose="020B0604020202020204" pitchFamily="34" charset="0"/>
                        </a:rPr>
                        <a:t>Bajo IMC (kg/m</a:t>
                      </a:r>
                      <a:r>
                        <a:rPr lang="es-CO" sz="1900" baseline="30000" dirty="0">
                          <a:solidFill>
                            <a:schemeClr val="bg1"/>
                          </a:solidFill>
                          <a:latin typeface="Arial" panose="020B0604020202020204" pitchFamily="34" charset="0"/>
                          <a:cs typeface="Arial" panose="020B0604020202020204" pitchFamily="34" charset="0"/>
                        </a:rPr>
                        <a:t>2</a:t>
                      </a:r>
                      <a:r>
                        <a:rPr lang="es-CO" sz="1900" baseline="0" dirty="0">
                          <a:solidFill>
                            <a:schemeClr val="bg1"/>
                          </a:solidFill>
                          <a:latin typeface="Arial" panose="020B0604020202020204" pitchFamily="34" charset="0"/>
                          <a:cs typeface="Arial" panose="020B0604020202020204" pitchFamily="34" charset="0"/>
                        </a:rPr>
                        <a:t>)</a:t>
                      </a:r>
                      <a:r>
                        <a:rPr lang="es-CO" sz="1900" baseline="30000" dirty="0">
                          <a:solidFill>
                            <a:schemeClr val="bg1"/>
                          </a:solidFill>
                          <a:latin typeface="Arial" panose="020B0604020202020204" pitchFamily="34" charset="0"/>
                          <a:cs typeface="Arial" panose="020B0604020202020204" pitchFamily="34" charset="0"/>
                        </a:rPr>
                        <a:t> </a:t>
                      </a:r>
                      <a:endParaRPr lang="es-CO" sz="1900" dirty="0">
                        <a:solidFill>
                          <a:schemeClr val="bg1"/>
                        </a:solidFill>
                        <a:latin typeface="Arial" panose="020B0604020202020204" pitchFamily="34" charset="0"/>
                        <a:cs typeface="Arial" panose="020B0604020202020204" pitchFamily="34" charset="0"/>
                      </a:endParaRPr>
                    </a:p>
                  </a:txBody>
                  <a:tcPr marL="86817" marR="86817" marT="43408" marB="43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algn="ctr"/>
                      <a:r>
                        <a:rPr lang="es-CO" sz="1900" dirty="0">
                          <a:solidFill>
                            <a:schemeClr val="bg1"/>
                          </a:solidFill>
                          <a:latin typeface="Arial" panose="020B0604020202020204" pitchFamily="34" charset="0"/>
                          <a:cs typeface="Arial" panose="020B0604020202020204" pitchFamily="34" charset="0"/>
                        </a:rPr>
                        <a:t>Baja masa muscular</a:t>
                      </a:r>
                    </a:p>
                  </a:txBody>
                  <a:tcPr marL="86817" marR="86817" marT="43408" marB="43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extLst>
                  <a:ext uri="{0D108BD9-81ED-4DB2-BD59-A6C34878D82A}">
                    <a16:rowId xmlns:a16="http://schemas.microsoft.com/office/drawing/2014/main" val="4126153669"/>
                  </a:ext>
                </a:extLst>
              </a:tr>
              <a:tr h="1682069">
                <a:tc>
                  <a:txBody>
                    <a:bodyPr/>
                    <a:lstStyle/>
                    <a:p>
                      <a:pPr marL="0" indent="0" algn="ctr">
                        <a:buFontTx/>
                        <a:buNone/>
                      </a:pPr>
                      <a:endParaRPr lang="es-CO" sz="1700" b="1" dirty="0">
                        <a:latin typeface="Arial" panose="020B0604020202020204" pitchFamily="34" charset="0"/>
                        <a:cs typeface="Arial" panose="020B0604020202020204" pitchFamily="34" charset="0"/>
                      </a:endParaRPr>
                    </a:p>
                    <a:p>
                      <a:pPr marL="0" indent="0" algn="ctr">
                        <a:buFontTx/>
                        <a:buNone/>
                      </a:pPr>
                      <a:r>
                        <a:rPr lang="es-CO" sz="1700" b="1" dirty="0">
                          <a:latin typeface="Arial" panose="020B0604020202020204" pitchFamily="34" charset="0"/>
                          <a:cs typeface="Arial" panose="020B0604020202020204" pitchFamily="34" charset="0"/>
                        </a:rPr>
                        <a:t>1 o malnutrición moderada</a:t>
                      </a:r>
                    </a:p>
                    <a:p>
                      <a:pPr marL="0" indent="0" algn="ctr">
                        <a:buFontTx/>
                        <a:buNone/>
                      </a:pPr>
                      <a:r>
                        <a:rPr lang="es-CO" sz="1700" dirty="0">
                          <a:latin typeface="Arial" panose="020B0604020202020204" pitchFamily="34" charset="0"/>
                          <a:cs typeface="Arial" panose="020B0604020202020204" pitchFamily="34" charset="0"/>
                        </a:rPr>
                        <a:t>(Se debe cumplir 1 de estos criterios)</a:t>
                      </a:r>
                    </a:p>
                  </a:txBody>
                  <a:tcPr marL="86817" marR="86817" marT="43408" marB="43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ctr">
                        <a:buFontTx/>
                        <a:buNone/>
                      </a:pPr>
                      <a:endParaRPr lang="es-CO" sz="1700" dirty="0">
                        <a:latin typeface="Arial" panose="020B0604020202020204" pitchFamily="34" charset="0"/>
                        <a:cs typeface="Arial" panose="020B0604020202020204" pitchFamily="34" charset="0"/>
                      </a:endParaRPr>
                    </a:p>
                    <a:p>
                      <a:pPr marL="0" indent="0" algn="ctr">
                        <a:buFontTx/>
                        <a:buNone/>
                      </a:pPr>
                      <a:r>
                        <a:rPr lang="es-CO" sz="1700" dirty="0">
                          <a:latin typeface="Arial" panose="020B0604020202020204" pitchFamily="34" charset="0"/>
                          <a:cs typeface="Arial" panose="020B0604020202020204" pitchFamily="34" charset="0"/>
                        </a:rPr>
                        <a:t>5 - 10% en los últimos 6 meses, o 10 – 20% en más de 6 meses </a:t>
                      </a:r>
                    </a:p>
                  </a:txBody>
                  <a:tcPr marL="86817" marR="86817" marT="43408" marB="43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s-CO" sz="1700" kern="1200" dirty="0">
                        <a:solidFill>
                          <a:schemeClr val="dk1"/>
                        </a:solidFill>
                        <a:effectLst/>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s-CO" sz="1700" kern="1200" dirty="0">
                          <a:solidFill>
                            <a:schemeClr val="dk1"/>
                          </a:solidFill>
                          <a:effectLst/>
                          <a:latin typeface="Arial" panose="020B0604020202020204" pitchFamily="34" charset="0"/>
                          <a:ea typeface="+mn-ea"/>
                          <a:cs typeface="Arial" panose="020B0604020202020204" pitchFamily="34" charset="0"/>
                        </a:rPr>
                        <a:t>  &lt; 20 si &lt; </a:t>
                      </a:r>
                      <a:r>
                        <a:rPr lang="es-CO" sz="1700" dirty="0">
                          <a:latin typeface="Arial" panose="020B0604020202020204" pitchFamily="34" charset="0"/>
                          <a:cs typeface="Arial" panose="020B0604020202020204" pitchFamily="34" charset="0"/>
                        </a:rPr>
                        <a:t>70 años, </a:t>
                      </a:r>
                    </a:p>
                    <a:p>
                      <a:pPr marL="0" marR="0" lvl="0" indent="0" algn="ctr" defTabSz="914400" rtl="0" eaLnBrk="1" fontAlgn="auto" latinLnBrk="0" hangingPunct="1">
                        <a:lnSpc>
                          <a:spcPct val="100000"/>
                        </a:lnSpc>
                        <a:spcBef>
                          <a:spcPts val="0"/>
                        </a:spcBef>
                        <a:spcAft>
                          <a:spcPts val="0"/>
                        </a:spcAft>
                        <a:buClrTx/>
                        <a:buSzTx/>
                        <a:buFontTx/>
                        <a:buNone/>
                        <a:tabLst/>
                        <a:defRPr/>
                      </a:pPr>
                      <a:r>
                        <a:rPr lang="es-CO" sz="1700" dirty="0">
                          <a:latin typeface="Arial" panose="020B0604020202020204" pitchFamily="34" charset="0"/>
                          <a:cs typeface="Arial" panose="020B0604020202020204" pitchFamily="34" charset="0"/>
                        </a:rPr>
                        <a:t>o </a:t>
                      </a:r>
                    </a:p>
                    <a:p>
                      <a:pPr marL="0" marR="0" lvl="0" indent="0" algn="ctr" defTabSz="914400" rtl="0" eaLnBrk="1" fontAlgn="auto" latinLnBrk="0" hangingPunct="1">
                        <a:lnSpc>
                          <a:spcPct val="100000"/>
                        </a:lnSpc>
                        <a:spcBef>
                          <a:spcPts val="0"/>
                        </a:spcBef>
                        <a:spcAft>
                          <a:spcPts val="0"/>
                        </a:spcAft>
                        <a:buClrTx/>
                        <a:buSzTx/>
                        <a:buFontTx/>
                        <a:buNone/>
                        <a:tabLst/>
                        <a:defRPr/>
                      </a:pPr>
                      <a:r>
                        <a:rPr lang="es-CO" sz="1700" kern="1200" dirty="0">
                          <a:solidFill>
                            <a:schemeClr val="dk1"/>
                          </a:solidFill>
                          <a:effectLst/>
                          <a:latin typeface="Arial" panose="020B0604020202020204" pitchFamily="34" charset="0"/>
                          <a:ea typeface="+mn-ea"/>
                          <a:cs typeface="Arial" panose="020B0604020202020204" pitchFamily="34" charset="0"/>
                        </a:rPr>
                        <a:t>&lt; 22 si </a:t>
                      </a:r>
                      <a:r>
                        <a:rPr lang="es-CO" sz="1700" dirty="0">
                          <a:latin typeface="Arial" panose="020B0604020202020204" pitchFamily="34" charset="0"/>
                          <a:cs typeface="Arial" panose="020B0604020202020204" pitchFamily="34" charset="0"/>
                        </a:rPr>
                        <a:t>&gt; 70 años </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s-CO" sz="1700" dirty="0">
                        <a:latin typeface="Arial" panose="020B0604020202020204" pitchFamily="34" charset="0"/>
                        <a:cs typeface="Arial" panose="020B0604020202020204" pitchFamily="34" charset="0"/>
                      </a:endParaRPr>
                    </a:p>
                  </a:txBody>
                  <a:tcPr marL="86817" marR="86817" marT="43408" marB="43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s-CO" sz="1700" dirty="0">
                        <a:latin typeface="Arial" panose="020B0604020202020204" pitchFamily="34" charset="0"/>
                        <a:cs typeface="Arial" panose="020B0604020202020204" pitchFamily="34" charset="0"/>
                      </a:endParaRPr>
                    </a:p>
                    <a:p>
                      <a:pPr algn="ctr"/>
                      <a:r>
                        <a:rPr lang="es-CO" sz="1700" dirty="0">
                          <a:latin typeface="Arial" panose="020B0604020202020204" pitchFamily="34" charset="0"/>
                          <a:cs typeface="Arial" panose="020B0604020202020204" pitchFamily="34" charset="0"/>
                        </a:rPr>
                        <a:t>Déficit leve a moderado, según las técnicas validadas para medir composición corporal</a:t>
                      </a:r>
                    </a:p>
                  </a:txBody>
                  <a:tcPr marL="86817" marR="86817" marT="43408" marB="43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98285304"/>
                  </a:ext>
                </a:extLst>
              </a:tr>
              <a:tr h="1682069">
                <a:tc>
                  <a:txBody>
                    <a:bodyPr/>
                    <a:lstStyle/>
                    <a:p>
                      <a:pPr marL="0" indent="0" algn="ctr">
                        <a:buFont typeface="Arial" panose="020B0604020202020204" pitchFamily="34" charset="0"/>
                        <a:buNone/>
                      </a:pPr>
                      <a:endParaRPr lang="es-CO" sz="1700" b="1" dirty="0">
                        <a:latin typeface="Arial" panose="020B0604020202020204" pitchFamily="34" charset="0"/>
                        <a:cs typeface="Arial" panose="020B0604020202020204" pitchFamily="34" charset="0"/>
                      </a:endParaRPr>
                    </a:p>
                    <a:p>
                      <a:pPr marL="0" indent="0" algn="ctr">
                        <a:buFont typeface="Arial" panose="020B0604020202020204" pitchFamily="34" charset="0"/>
                        <a:buNone/>
                      </a:pPr>
                      <a:r>
                        <a:rPr lang="es-CO" sz="1700" b="1" dirty="0">
                          <a:latin typeface="Arial" panose="020B0604020202020204" pitchFamily="34" charset="0"/>
                          <a:cs typeface="Arial" panose="020B0604020202020204" pitchFamily="34" charset="0"/>
                        </a:rPr>
                        <a:t>2 o malnutrición severa</a:t>
                      </a:r>
                    </a:p>
                    <a:p>
                      <a:pPr marL="0" marR="0" lvl="0" indent="0" algn="ctr" defTabSz="914400" rtl="0" eaLnBrk="1" fontAlgn="auto" latinLnBrk="0" hangingPunct="1">
                        <a:lnSpc>
                          <a:spcPct val="100000"/>
                        </a:lnSpc>
                        <a:spcBef>
                          <a:spcPts val="0"/>
                        </a:spcBef>
                        <a:spcAft>
                          <a:spcPts val="0"/>
                        </a:spcAft>
                        <a:buClrTx/>
                        <a:buSzTx/>
                        <a:buFontTx/>
                        <a:buNone/>
                        <a:tabLst/>
                        <a:defRPr/>
                      </a:pPr>
                      <a:r>
                        <a:rPr lang="es-CO" sz="1700" dirty="0">
                          <a:latin typeface="Arial" panose="020B0604020202020204" pitchFamily="34" charset="0"/>
                          <a:cs typeface="Arial" panose="020B0604020202020204" pitchFamily="34" charset="0"/>
                        </a:rPr>
                        <a:t>(Se debe cumplir 1 de estos criterios)</a:t>
                      </a:r>
                    </a:p>
                    <a:p>
                      <a:pPr marL="0" indent="0" algn="ctr">
                        <a:buFontTx/>
                        <a:buNone/>
                      </a:pPr>
                      <a:endParaRPr lang="es-CO" sz="1700" dirty="0">
                        <a:latin typeface="Arial" panose="020B0604020202020204" pitchFamily="34" charset="0"/>
                        <a:cs typeface="Arial" panose="020B0604020202020204" pitchFamily="34" charset="0"/>
                      </a:endParaRPr>
                    </a:p>
                  </a:txBody>
                  <a:tcPr marL="86817" marR="86817" marT="43408" marB="43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CO" sz="1700" dirty="0">
                        <a:latin typeface="Arial" panose="020B0604020202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CO" sz="1700" dirty="0">
                          <a:latin typeface="Arial" panose="020B0604020202020204" pitchFamily="34" charset="0"/>
                          <a:cs typeface="Arial" panose="020B0604020202020204" pitchFamily="34" charset="0"/>
                        </a:rPr>
                        <a:t>&gt; 10% en los últimos 6 meses, o &gt; 20% en más de 6 meses</a:t>
                      </a:r>
                    </a:p>
                    <a:p>
                      <a:pPr marL="285750" indent="-285750" algn="ctr">
                        <a:buFont typeface="Wingdings" pitchFamily="2" charset="2"/>
                        <a:buChar char="Ø"/>
                      </a:pPr>
                      <a:endParaRPr lang="es-CO" sz="1700" dirty="0">
                        <a:latin typeface="Arial" panose="020B0604020202020204" pitchFamily="34" charset="0"/>
                        <a:cs typeface="Arial" panose="020B0604020202020204" pitchFamily="34" charset="0"/>
                      </a:endParaRPr>
                    </a:p>
                  </a:txBody>
                  <a:tcPr marL="86817" marR="86817" marT="43408" marB="43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s-CO" sz="1700" kern="1200" dirty="0">
                        <a:solidFill>
                          <a:schemeClr val="dk1"/>
                        </a:solidFill>
                        <a:effectLst/>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s-CO" sz="1700" kern="1200" dirty="0">
                          <a:solidFill>
                            <a:schemeClr val="dk1"/>
                          </a:solidFill>
                          <a:effectLst/>
                          <a:latin typeface="Arial" panose="020B0604020202020204" pitchFamily="34" charset="0"/>
                          <a:ea typeface="+mn-ea"/>
                          <a:cs typeface="Arial" panose="020B0604020202020204" pitchFamily="34" charset="0"/>
                        </a:rPr>
                        <a:t>&lt; 18.5 si &lt; </a:t>
                      </a:r>
                      <a:r>
                        <a:rPr lang="es-CO" sz="1700" dirty="0">
                          <a:latin typeface="Arial" panose="020B0604020202020204" pitchFamily="34" charset="0"/>
                          <a:cs typeface="Arial" panose="020B0604020202020204" pitchFamily="34" charset="0"/>
                        </a:rPr>
                        <a:t>70 años, o </a:t>
                      </a:r>
                    </a:p>
                    <a:p>
                      <a:pPr marL="0" marR="0" lvl="0" indent="0" algn="ctr" defTabSz="914400" rtl="0" eaLnBrk="1" fontAlgn="auto" latinLnBrk="0" hangingPunct="1">
                        <a:lnSpc>
                          <a:spcPct val="100000"/>
                        </a:lnSpc>
                        <a:spcBef>
                          <a:spcPts val="0"/>
                        </a:spcBef>
                        <a:spcAft>
                          <a:spcPts val="0"/>
                        </a:spcAft>
                        <a:buClrTx/>
                        <a:buSzTx/>
                        <a:buFontTx/>
                        <a:buNone/>
                        <a:tabLst/>
                        <a:defRPr/>
                      </a:pPr>
                      <a:r>
                        <a:rPr lang="es-CO" sz="1700" kern="1200" dirty="0">
                          <a:solidFill>
                            <a:schemeClr val="dk1"/>
                          </a:solidFill>
                          <a:effectLst/>
                          <a:latin typeface="Arial" panose="020B0604020202020204" pitchFamily="34" charset="0"/>
                          <a:ea typeface="+mn-ea"/>
                          <a:cs typeface="Arial" panose="020B0604020202020204" pitchFamily="34" charset="0"/>
                        </a:rPr>
                        <a:t>&lt; 20 si </a:t>
                      </a:r>
                      <a:r>
                        <a:rPr lang="es-CO" sz="1700" dirty="0">
                          <a:latin typeface="Arial" panose="020B0604020202020204" pitchFamily="34" charset="0"/>
                          <a:cs typeface="Arial" panose="020B0604020202020204" pitchFamily="34" charset="0"/>
                        </a:rPr>
                        <a:t>&gt; 70 años</a:t>
                      </a:r>
                    </a:p>
                  </a:txBody>
                  <a:tcPr marL="86817" marR="86817" marT="43408" marB="43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s-CO" sz="1700" dirty="0">
                        <a:latin typeface="Arial" panose="020B0604020202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s-CO" sz="1700" dirty="0">
                          <a:latin typeface="Arial" panose="020B0604020202020204" pitchFamily="34" charset="0"/>
                          <a:cs typeface="Arial" panose="020B0604020202020204" pitchFamily="34" charset="0"/>
                        </a:rPr>
                        <a:t>Déficit severo, según las técnicas validadas para medir composición corporal</a:t>
                      </a:r>
                    </a:p>
                    <a:p>
                      <a:pPr algn="ctr"/>
                      <a:endParaRPr lang="es-CO" sz="1700" dirty="0">
                        <a:latin typeface="Arial" panose="020B0604020202020204" pitchFamily="34" charset="0"/>
                        <a:cs typeface="Arial" panose="020B0604020202020204" pitchFamily="34" charset="0"/>
                      </a:endParaRPr>
                    </a:p>
                  </a:txBody>
                  <a:tcPr marL="86817" marR="86817" marT="43408" marB="43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00273230"/>
                  </a:ext>
                </a:extLst>
              </a:tr>
            </a:tbl>
          </a:graphicData>
        </a:graphic>
      </p:graphicFrame>
      <p:sp>
        <p:nvSpPr>
          <p:cNvPr id="6" name="Marcador de contenido 2"/>
          <p:cNvSpPr txBox="1">
            <a:spLocks/>
          </p:cNvSpPr>
          <p:nvPr/>
        </p:nvSpPr>
        <p:spPr>
          <a:xfrm>
            <a:off x="1472199" y="6163278"/>
            <a:ext cx="2097164" cy="204816"/>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s-CO" sz="1000" b="1" i="1">
                <a:solidFill>
                  <a:schemeClr val="bg2">
                    <a:lumMod val="50000"/>
                  </a:schemeClr>
                </a:solidFill>
                <a:latin typeface="Arial" panose="020B0604020202020204" pitchFamily="34" charset="0"/>
                <a:cs typeface="Arial" pitchFamily="34" charset="0"/>
              </a:rPr>
              <a:t>Clinical Nutrition 38 (2019) 1-9</a:t>
            </a:r>
            <a:endParaRPr lang="es-CO" sz="1000" b="1" i="1" dirty="0">
              <a:solidFill>
                <a:schemeClr val="bg2">
                  <a:lumMod val="50000"/>
                </a:schemeClr>
              </a:solidFill>
              <a:latin typeface="Arial" panose="020B0604020202020204" pitchFamily="34" charset="0"/>
              <a:cs typeface="Arial" pitchFamily="34" charset="0"/>
            </a:endParaRPr>
          </a:p>
        </p:txBody>
      </p:sp>
    </p:spTree>
    <p:extLst>
      <p:ext uri="{BB962C8B-B14F-4D97-AF65-F5344CB8AC3E}">
        <p14:creationId xmlns:p14="http://schemas.microsoft.com/office/powerpoint/2010/main" val="3567931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AF2228-F1A6-8F40-B66D-BD9F0D7791FA}"/>
              </a:ext>
            </a:extLst>
          </p:cNvPr>
          <p:cNvSpPr>
            <a:spLocks noGrp="1"/>
          </p:cNvSpPr>
          <p:nvPr>
            <p:ph type="title"/>
          </p:nvPr>
        </p:nvSpPr>
        <p:spPr>
          <a:xfrm>
            <a:off x="2647950" y="42204"/>
            <a:ext cx="6896100" cy="1325563"/>
          </a:xfrm>
        </p:spPr>
        <p:txBody>
          <a:bodyPr>
            <a:normAutofit/>
          </a:bodyPr>
          <a:lstStyle/>
          <a:p>
            <a:pPr algn="ctr"/>
            <a:r>
              <a:rPr lang="es-CO" sz="3200" b="1" dirty="0">
                <a:solidFill>
                  <a:srgbClr val="1F1A34"/>
                </a:solidFill>
                <a:latin typeface="Arial" panose="020B0604020202020204" pitchFamily="34" charset="0"/>
                <a:cs typeface="Arial" panose="020B0604020202020204" pitchFamily="34" charset="0"/>
              </a:rPr>
              <a:t>Algoritmos Diagnósticos - ASPEN</a:t>
            </a:r>
          </a:p>
        </p:txBody>
      </p:sp>
      <p:sp>
        <p:nvSpPr>
          <p:cNvPr id="4" name="Rectángulo 3">
            <a:extLst>
              <a:ext uri="{FF2B5EF4-FFF2-40B4-BE49-F238E27FC236}">
                <a16:creationId xmlns:a16="http://schemas.microsoft.com/office/drawing/2014/main" id="{7922EF94-7B2E-7548-9B9D-3784D013C002}"/>
              </a:ext>
            </a:extLst>
          </p:cNvPr>
          <p:cNvSpPr/>
          <p:nvPr/>
        </p:nvSpPr>
        <p:spPr>
          <a:xfrm>
            <a:off x="655411" y="5936046"/>
            <a:ext cx="11034841" cy="400110"/>
          </a:xfrm>
          <a:prstGeom prst="rect">
            <a:avLst/>
          </a:prstGeom>
          <a:noFill/>
        </p:spPr>
        <p:txBody>
          <a:bodyPr wrap="square">
            <a:spAutoFit/>
          </a:bodyPr>
          <a:lstStyle/>
          <a:p>
            <a:pPr defTabSz="404795"/>
            <a:r>
              <a:rPr lang="es-ES" sz="1000" b="1" i="1" dirty="0">
                <a:solidFill>
                  <a:schemeClr val="bg2">
                    <a:lumMod val="50000"/>
                  </a:schemeClr>
                </a:solidFill>
                <a:latin typeface="Arial" panose="020B0604020202020204" pitchFamily="34" charset="0"/>
                <a:ea typeface="Nexa Light" charset="0"/>
                <a:cs typeface="Arial" panose="020B0604020202020204" pitchFamily="34" charset="0"/>
              </a:rPr>
              <a:t>White JV, </a:t>
            </a:r>
            <a:r>
              <a:rPr lang="es-ES" sz="1000" b="1" i="1" dirty="0" err="1">
                <a:solidFill>
                  <a:schemeClr val="bg2">
                    <a:lumMod val="50000"/>
                  </a:schemeClr>
                </a:solidFill>
                <a:latin typeface="Arial" panose="020B0604020202020204" pitchFamily="34" charset="0"/>
                <a:ea typeface="Nexa Light" charset="0"/>
                <a:cs typeface="Arial" panose="020B0604020202020204" pitchFamily="34" charset="0"/>
              </a:rPr>
              <a:t>Guenter</a:t>
            </a:r>
            <a:r>
              <a:rPr lang="es-ES" sz="1000" b="1" i="1" dirty="0">
                <a:solidFill>
                  <a:schemeClr val="bg2">
                    <a:lumMod val="50000"/>
                  </a:schemeClr>
                </a:solidFill>
                <a:latin typeface="Arial" panose="020B0604020202020204" pitchFamily="34" charset="0"/>
                <a:ea typeface="Nexa Light" charset="0"/>
                <a:cs typeface="Arial" panose="020B0604020202020204" pitchFamily="34" charset="0"/>
              </a:rPr>
              <a:t> P, Jensen G, Malone A, </a:t>
            </a:r>
            <a:r>
              <a:rPr lang="es-ES" sz="1000" b="1" i="1" dirty="0" err="1">
                <a:solidFill>
                  <a:schemeClr val="bg2">
                    <a:lumMod val="50000"/>
                  </a:schemeClr>
                </a:solidFill>
                <a:latin typeface="Arial" panose="020B0604020202020204" pitchFamily="34" charset="0"/>
                <a:ea typeface="Nexa Light" charset="0"/>
                <a:cs typeface="Arial" panose="020B0604020202020204" pitchFamily="34" charset="0"/>
              </a:rPr>
              <a:t>Schofield</a:t>
            </a:r>
            <a:r>
              <a:rPr lang="es-ES" sz="1000" b="1" i="1" dirty="0">
                <a:solidFill>
                  <a:schemeClr val="bg2">
                    <a:lumMod val="50000"/>
                  </a:schemeClr>
                </a:solidFill>
                <a:latin typeface="Arial" panose="020B0604020202020204" pitchFamily="34" charset="0"/>
                <a:ea typeface="Nexa Light" charset="0"/>
                <a:cs typeface="Arial" panose="020B0604020202020204" pitchFamily="34" charset="0"/>
              </a:rPr>
              <a:t> M. </a:t>
            </a:r>
            <a:r>
              <a:rPr lang="es-ES" sz="1000" b="1" i="1" dirty="0" err="1">
                <a:solidFill>
                  <a:schemeClr val="bg2">
                    <a:lumMod val="50000"/>
                  </a:schemeClr>
                </a:solidFill>
                <a:latin typeface="Arial" panose="020B0604020202020204" pitchFamily="34" charset="0"/>
                <a:ea typeface="Nexa Light" charset="0"/>
                <a:cs typeface="Arial" panose="020B0604020202020204" pitchFamily="34" charset="0"/>
              </a:rPr>
              <a:t>Consensus</a:t>
            </a:r>
            <a:r>
              <a:rPr lang="es-ES" sz="1000" b="1" i="1" dirty="0">
                <a:solidFill>
                  <a:schemeClr val="bg2">
                    <a:lumMod val="50000"/>
                  </a:schemeClr>
                </a:solidFill>
                <a:latin typeface="Arial" panose="020B0604020202020204" pitchFamily="34" charset="0"/>
                <a:ea typeface="Nexa Light" charset="0"/>
                <a:cs typeface="Arial" panose="020B0604020202020204" pitchFamily="34" charset="0"/>
              </a:rPr>
              <a:t> </a:t>
            </a:r>
            <a:r>
              <a:rPr lang="es-ES" sz="1000" b="1" i="1" dirty="0" err="1">
                <a:solidFill>
                  <a:schemeClr val="bg2">
                    <a:lumMod val="50000"/>
                  </a:schemeClr>
                </a:solidFill>
                <a:latin typeface="Arial" panose="020B0604020202020204" pitchFamily="34" charset="0"/>
                <a:ea typeface="Nexa Light" charset="0"/>
                <a:cs typeface="Arial" panose="020B0604020202020204" pitchFamily="34" charset="0"/>
              </a:rPr>
              <a:t>statement</a:t>
            </a:r>
            <a:r>
              <a:rPr lang="es-ES" sz="1000" b="1" i="1" dirty="0">
                <a:solidFill>
                  <a:schemeClr val="bg2">
                    <a:lumMod val="50000"/>
                  </a:schemeClr>
                </a:solidFill>
                <a:latin typeface="Arial" panose="020B0604020202020204" pitchFamily="34" charset="0"/>
                <a:ea typeface="Nexa Light" charset="0"/>
                <a:cs typeface="Arial" panose="020B0604020202020204" pitchFamily="34" charset="0"/>
              </a:rPr>
              <a:t> of </a:t>
            </a:r>
            <a:r>
              <a:rPr lang="es-ES" sz="1000" b="1" i="1" dirty="0" err="1">
                <a:solidFill>
                  <a:schemeClr val="bg2">
                    <a:lumMod val="50000"/>
                  </a:schemeClr>
                </a:solidFill>
                <a:latin typeface="Arial" panose="020B0604020202020204" pitchFamily="34" charset="0"/>
                <a:ea typeface="Nexa Light" charset="0"/>
                <a:cs typeface="Arial" panose="020B0604020202020204" pitchFamily="34" charset="0"/>
              </a:rPr>
              <a:t>the</a:t>
            </a:r>
            <a:r>
              <a:rPr lang="es-ES" sz="1000" b="1" i="1" dirty="0">
                <a:solidFill>
                  <a:schemeClr val="bg2">
                    <a:lumMod val="50000"/>
                  </a:schemeClr>
                </a:solidFill>
                <a:latin typeface="Arial" panose="020B0604020202020204" pitchFamily="34" charset="0"/>
                <a:ea typeface="Nexa Light" charset="0"/>
                <a:cs typeface="Arial" panose="020B0604020202020204" pitchFamily="34" charset="0"/>
              </a:rPr>
              <a:t> </a:t>
            </a:r>
            <a:r>
              <a:rPr lang="es-ES" sz="1000" b="1" i="1" dirty="0" err="1">
                <a:solidFill>
                  <a:schemeClr val="bg2">
                    <a:lumMod val="50000"/>
                  </a:schemeClr>
                </a:solidFill>
                <a:latin typeface="Arial" panose="020B0604020202020204" pitchFamily="34" charset="0"/>
                <a:ea typeface="Nexa Light" charset="0"/>
                <a:cs typeface="Arial" panose="020B0604020202020204" pitchFamily="34" charset="0"/>
              </a:rPr>
              <a:t>Academy</a:t>
            </a:r>
            <a:r>
              <a:rPr lang="es-ES" sz="1000" b="1" i="1" dirty="0">
                <a:solidFill>
                  <a:schemeClr val="bg2">
                    <a:lumMod val="50000"/>
                  </a:schemeClr>
                </a:solidFill>
                <a:latin typeface="Arial" panose="020B0604020202020204" pitchFamily="34" charset="0"/>
                <a:ea typeface="Nexa Light" charset="0"/>
                <a:cs typeface="Arial" panose="020B0604020202020204" pitchFamily="34" charset="0"/>
              </a:rPr>
              <a:t> of </a:t>
            </a:r>
            <a:r>
              <a:rPr lang="es-ES" sz="1000" b="1" i="1" dirty="0" err="1">
                <a:solidFill>
                  <a:schemeClr val="bg2">
                    <a:lumMod val="50000"/>
                  </a:schemeClr>
                </a:solidFill>
                <a:latin typeface="Arial" panose="020B0604020202020204" pitchFamily="34" charset="0"/>
                <a:ea typeface="Nexa Light" charset="0"/>
                <a:cs typeface="Arial" panose="020B0604020202020204" pitchFamily="34" charset="0"/>
              </a:rPr>
              <a:t>Nutrition</a:t>
            </a:r>
            <a:r>
              <a:rPr lang="es-ES" sz="1000" b="1" i="1" dirty="0">
                <a:solidFill>
                  <a:schemeClr val="bg2">
                    <a:lumMod val="50000"/>
                  </a:schemeClr>
                </a:solidFill>
                <a:latin typeface="Arial" panose="020B0604020202020204" pitchFamily="34" charset="0"/>
                <a:ea typeface="Nexa Light" charset="0"/>
                <a:cs typeface="Arial" panose="020B0604020202020204" pitchFamily="34" charset="0"/>
              </a:rPr>
              <a:t> and </a:t>
            </a:r>
            <a:r>
              <a:rPr lang="es-ES" sz="1000" b="1" i="1" dirty="0" err="1">
                <a:solidFill>
                  <a:schemeClr val="bg2">
                    <a:lumMod val="50000"/>
                  </a:schemeClr>
                </a:solidFill>
                <a:latin typeface="Arial" panose="020B0604020202020204" pitchFamily="34" charset="0"/>
                <a:ea typeface="Nexa Light" charset="0"/>
                <a:cs typeface="Arial" panose="020B0604020202020204" pitchFamily="34" charset="0"/>
              </a:rPr>
              <a:t>Dietetics</a:t>
            </a:r>
            <a:r>
              <a:rPr lang="es-ES" sz="1000" b="1" i="1" dirty="0">
                <a:solidFill>
                  <a:schemeClr val="bg2">
                    <a:lumMod val="50000"/>
                  </a:schemeClr>
                </a:solidFill>
                <a:latin typeface="Arial" panose="020B0604020202020204" pitchFamily="34" charset="0"/>
                <a:ea typeface="Nexa Light" charset="0"/>
                <a:cs typeface="Arial" panose="020B0604020202020204" pitchFamily="34" charset="0"/>
              </a:rPr>
              <a:t>/American </a:t>
            </a:r>
            <a:r>
              <a:rPr lang="es-ES" sz="1000" b="1" i="1" dirty="0" err="1">
                <a:solidFill>
                  <a:schemeClr val="bg2">
                    <a:lumMod val="50000"/>
                  </a:schemeClr>
                </a:solidFill>
                <a:latin typeface="Arial" panose="020B0604020202020204" pitchFamily="34" charset="0"/>
                <a:ea typeface="Nexa Light" charset="0"/>
                <a:cs typeface="Arial" panose="020B0604020202020204" pitchFamily="34" charset="0"/>
              </a:rPr>
              <a:t>Society</a:t>
            </a:r>
            <a:r>
              <a:rPr lang="es-ES" sz="1000" b="1" i="1" dirty="0">
                <a:solidFill>
                  <a:schemeClr val="bg2">
                    <a:lumMod val="50000"/>
                  </a:schemeClr>
                </a:solidFill>
                <a:latin typeface="Arial" panose="020B0604020202020204" pitchFamily="34" charset="0"/>
                <a:ea typeface="Nexa Light" charset="0"/>
                <a:cs typeface="Arial" panose="020B0604020202020204" pitchFamily="34" charset="0"/>
              </a:rPr>
              <a:t> </a:t>
            </a:r>
            <a:r>
              <a:rPr lang="es-ES" sz="1000" b="1" i="1" dirty="0" err="1">
                <a:solidFill>
                  <a:schemeClr val="bg2">
                    <a:lumMod val="50000"/>
                  </a:schemeClr>
                </a:solidFill>
                <a:latin typeface="Arial" panose="020B0604020202020204" pitchFamily="34" charset="0"/>
                <a:ea typeface="Nexa Light" charset="0"/>
                <a:cs typeface="Arial" panose="020B0604020202020204" pitchFamily="34" charset="0"/>
              </a:rPr>
              <a:t>for</a:t>
            </a:r>
            <a:r>
              <a:rPr lang="es-ES" sz="1000" b="1" i="1" dirty="0">
                <a:solidFill>
                  <a:schemeClr val="bg2">
                    <a:lumMod val="50000"/>
                  </a:schemeClr>
                </a:solidFill>
                <a:latin typeface="Arial" panose="020B0604020202020204" pitchFamily="34" charset="0"/>
                <a:ea typeface="Nexa Light" charset="0"/>
                <a:cs typeface="Arial" panose="020B0604020202020204" pitchFamily="34" charset="0"/>
              </a:rPr>
              <a:t> Parenteral and Enteral </a:t>
            </a:r>
            <a:r>
              <a:rPr lang="es-ES" sz="1000" b="1" i="1" dirty="0" err="1">
                <a:solidFill>
                  <a:schemeClr val="bg2">
                    <a:lumMod val="50000"/>
                  </a:schemeClr>
                </a:solidFill>
                <a:latin typeface="Arial" panose="020B0604020202020204" pitchFamily="34" charset="0"/>
                <a:ea typeface="Nexa Light" charset="0"/>
                <a:cs typeface="Arial" panose="020B0604020202020204" pitchFamily="34" charset="0"/>
              </a:rPr>
              <a:t>Nutrition</a:t>
            </a:r>
            <a:r>
              <a:rPr lang="es-ES" sz="1000" b="1" i="1" dirty="0">
                <a:solidFill>
                  <a:schemeClr val="bg2">
                    <a:lumMod val="50000"/>
                  </a:schemeClr>
                </a:solidFill>
                <a:latin typeface="Arial" panose="020B0604020202020204" pitchFamily="34" charset="0"/>
                <a:ea typeface="Nexa Light" charset="0"/>
                <a:cs typeface="Arial" panose="020B0604020202020204" pitchFamily="34" charset="0"/>
              </a:rPr>
              <a:t>: </a:t>
            </a:r>
            <a:r>
              <a:rPr lang="es-ES" sz="1000" b="1" i="1" dirty="0" err="1">
                <a:solidFill>
                  <a:schemeClr val="bg2">
                    <a:lumMod val="50000"/>
                  </a:schemeClr>
                </a:solidFill>
                <a:latin typeface="Arial" panose="020B0604020202020204" pitchFamily="34" charset="0"/>
                <a:ea typeface="Nexa Light" charset="0"/>
                <a:cs typeface="Arial" panose="020B0604020202020204" pitchFamily="34" charset="0"/>
              </a:rPr>
              <a:t>characteristics</a:t>
            </a:r>
            <a:r>
              <a:rPr lang="es-ES" sz="1000" b="1" i="1" dirty="0">
                <a:solidFill>
                  <a:schemeClr val="bg2">
                    <a:lumMod val="50000"/>
                  </a:schemeClr>
                </a:solidFill>
                <a:latin typeface="Arial" panose="020B0604020202020204" pitchFamily="34" charset="0"/>
                <a:ea typeface="Nexa Light" charset="0"/>
                <a:cs typeface="Arial" panose="020B0604020202020204" pitchFamily="34" charset="0"/>
              </a:rPr>
              <a:t> </a:t>
            </a:r>
            <a:r>
              <a:rPr lang="es-ES" sz="1000" b="1" i="1" dirty="0" err="1">
                <a:solidFill>
                  <a:schemeClr val="bg2">
                    <a:lumMod val="50000"/>
                  </a:schemeClr>
                </a:solidFill>
                <a:latin typeface="Arial" panose="020B0604020202020204" pitchFamily="34" charset="0"/>
                <a:ea typeface="Nexa Light" charset="0"/>
                <a:cs typeface="Arial" panose="020B0604020202020204" pitchFamily="34" charset="0"/>
              </a:rPr>
              <a:t>recommended</a:t>
            </a:r>
            <a:r>
              <a:rPr lang="es-ES" sz="1000" b="1" i="1" dirty="0">
                <a:solidFill>
                  <a:schemeClr val="bg2">
                    <a:lumMod val="50000"/>
                  </a:schemeClr>
                </a:solidFill>
                <a:latin typeface="Arial" panose="020B0604020202020204" pitchFamily="34" charset="0"/>
                <a:ea typeface="Nexa Light" charset="0"/>
                <a:cs typeface="Arial" panose="020B0604020202020204" pitchFamily="34" charset="0"/>
              </a:rPr>
              <a:t> </a:t>
            </a:r>
            <a:r>
              <a:rPr lang="es-ES" sz="1000" b="1" i="1" dirty="0" err="1">
                <a:solidFill>
                  <a:schemeClr val="bg2">
                    <a:lumMod val="50000"/>
                  </a:schemeClr>
                </a:solidFill>
                <a:latin typeface="Arial" panose="020B0604020202020204" pitchFamily="34" charset="0"/>
                <a:ea typeface="Nexa Light" charset="0"/>
                <a:cs typeface="Arial" panose="020B0604020202020204" pitchFamily="34" charset="0"/>
              </a:rPr>
              <a:t>for</a:t>
            </a:r>
            <a:r>
              <a:rPr lang="es-ES" sz="1000" b="1" i="1" dirty="0">
                <a:solidFill>
                  <a:schemeClr val="bg2">
                    <a:lumMod val="50000"/>
                  </a:schemeClr>
                </a:solidFill>
                <a:latin typeface="Arial" panose="020B0604020202020204" pitchFamily="34" charset="0"/>
                <a:ea typeface="Nexa Light" charset="0"/>
                <a:cs typeface="Arial" panose="020B0604020202020204" pitchFamily="34" charset="0"/>
              </a:rPr>
              <a:t> </a:t>
            </a:r>
            <a:r>
              <a:rPr lang="es-ES" sz="1000" b="1" i="1" dirty="0" err="1">
                <a:solidFill>
                  <a:schemeClr val="bg2">
                    <a:lumMod val="50000"/>
                  </a:schemeClr>
                </a:solidFill>
                <a:latin typeface="Arial" panose="020B0604020202020204" pitchFamily="34" charset="0"/>
                <a:ea typeface="Nexa Light" charset="0"/>
                <a:cs typeface="Arial" panose="020B0604020202020204" pitchFamily="34" charset="0"/>
              </a:rPr>
              <a:t>the</a:t>
            </a:r>
            <a:r>
              <a:rPr lang="es-ES" sz="1000" b="1" i="1" dirty="0">
                <a:solidFill>
                  <a:schemeClr val="bg2">
                    <a:lumMod val="50000"/>
                  </a:schemeClr>
                </a:solidFill>
                <a:latin typeface="Arial" panose="020B0604020202020204" pitchFamily="34" charset="0"/>
                <a:ea typeface="Nexa Light" charset="0"/>
                <a:cs typeface="Arial" panose="020B0604020202020204" pitchFamily="34" charset="0"/>
              </a:rPr>
              <a:t> </a:t>
            </a:r>
            <a:r>
              <a:rPr lang="es-ES" sz="1000" b="1" i="1" dirty="0" err="1">
                <a:solidFill>
                  <a:schemeClr val="bg2">
                    <a:lumMod val="50000"/>
                  </a:schemeClr>
                </a:solidFill>
                <a:latin typeface="Arial" panose="020B0604020202020204" pitchFamily="34" charset="0"/>
                <a:ea typeface="Nexa Light" charset="0"/>
                <a:cs typeface="Arial" panose="020B0604020202020204" pitchFamily="34" charset="0"/>
              </a:rPr>
              <a:t>identification</a:t>
            </a:r>
            <a:r>
              <a:rPr lang="es-ES" sz="1000" b="1" i="1" dirty="0">
                <a:solidFill>
                  <a:schemeClr val="bg2">
                    <a:lumMod val="50000"/>
                  </a:schemeClr>
                </a:solidFill>
                <a:latin typeface="Arial" panose="020B0604020202020204" pitchFamily="34" charset="0"/>
                <a:ea typeface="Nexa Light" charset="0"/>
                <a:cs typeface="Arial" panose="020B0604020202020204" pitchFamily="34" charset="0"/>
              </a:rPr>
              <a:t> and </a:t>
            </a:r>
            <a:r>
              <a:rPr lang="es-ES" sz="1000" b="1" i="1" dirty="0" err="1">
                <a:solidFill>
                  <a:schemeClr val="bg2">
                    <a:lumMod val="50000"/>
                  </a:schemeClr>
                </a:solidFill>
                <a:latin typeface="Arial" panose="020B0604020202020204" pitchFamily="34" charset="0"/>
                <a:ea typeface="Nexa Light" charset="0"/>
                <a:cs typeface="Arial" panose="020B0604020202020204" pitchFamily="34" charset="0"/>
              </a:rPr>
              <a:t>documentation</a:t>
            </a:r>
            <a:r>
              <a:rPr lang="es-ES" sz="1000" b="1" i="1" dirty="0">
                <a:solidFill>
                  <a:schemeClr val="bg2">
                    <a:lumMod val="50000"/>
                  </a:schemeClr>
                </a:solidFill>
                <a:latin typeface="Arial" panose="020B0604020202020204" pitchFamily="34" charset="0"/>
                <a:ea typeface="Nexa Light" charset="0"/>
                <a:cs typeface="Arial" panose="020B0604020202020204" pitchFamily="34" charset="0"/>
              </a:rPr>
              <a:t> of </a:t>
            </a:r>
            <a:r>
              <a:rPr lang="es-ES" sz="1000" b="1" i="1" dirty="0" err="1">
                <a:solidFill>
                  <a:schemeClr val="bg2">
                    <a:lumMod val="50000"/>
                  </a:schemeClr>
                </a:solidFill>
                <a:latin typeface="Arial" panose="020B0604020202020204" pitchFamily="34" charset="0"/>
                <a:ea typeface="Nexa Light" charset="0"/>
                <a:cs typeface="Arial" panose="020B0604020202020204" pitchFamily="34" charset="0"/>
              </a:rPr>
              <a:t>adult</a:t>
            </a:r>
            <a:r>
              <a:rPr lang="es-ES" sz="1000" b="1" i="1" dirty="0">
                <a:solidFill>
                  <a:schemeClr val="bg2">
                    <a:lumMod val="50000"/>
                  </a:schemeClr>
                </a:solidFill>
                <a:latin typeface="Arial" panose="020B0604020202020204" pitchFamily="34" charset="0"/>
                <a:ea typeface="Nexa Light" charset="0"/>
                <a:cs typeface="Arial" panose="020B0604020202020204" pitchFamily="34" charset="0"/>
              </a:rPr>
              <a:t> </a:t>
            </a:r>
            <a:r>
              <a:rPr lang="es-ES" sz="1000" b="1" i="1" dirty="0" err="1">
                <a:solidFill>
                  <a:schemeClr val="bg2">
                    <a:lumMod val="50000"/>
                  </a:schemeClr>
                </a:solidFill>
                <a:latin typeface="Arial" panose="020B0604020202020204" pitchFamily="34" charset="0"/>
                <a:ea typeface="Nexa Light" charset="0"/>
                <a:cs typeface="Arial" panose="020B0604020202020204" pitchFamily="34" charset="0"/>
              </a:rPr>
              <a:t>malnutrition</a:t>
            </a:r>
            <a:r>
              <a:rPr lang="es-ES" sz="1000" b="1" i="1" dirty="0">
                <a:solidFill>
                  <a:schemeClr val="bg2">
                    <a:lumMod val="50000"/>
                  </a:schemeClr>
                </a:solidFill>
                <a:latin typeface="Arial" panose="020B0604020202020204" pitchFamily="34" charset="0"/>
                <a:ea typeface="Nexa Light" charset="0"/>
                <a:cs typeface="Arial" panose="020B0604020202020204" pitchFamily="34" charset="0"/>
              </a:rPr>
              <a:t> (</a:t>
            </a:r>
            <a:r>
              <a:rPr lang="es-ES" sz="1000" b="1" i="1" dirty="0" err="1">
                <a:solidFill>
                  <a:schemeClr val="bg2">
                    <a:lumMod val="50000"/>
                  </a:schemeClr>
                </a:solidFill>
                <a:latin typeface="Arial" panose="020B0604020202020204" pitchFamily="34" charset="0"/>
                <a:ea typeface="Nexa Light" charset="0"/>
                <a:cs typeface="Arial" panose="020B0604020202020204" pitchFamily="34" charset="0"/>
              </a:rPr>
              <a:t>undernutrition</a:t>
            </a:r>
            <a:r>
              <a:rPr lang="es-ES" sz="1000" b="1" i="1" dirty="0">
                <a:solidFill>
                  <a:schemeClr val="bg2">
                    <a:lumMod val="50000"/>
                  </a:schemeClr>
                </a:solidFill>
                <a:latin typeface="Arial" panose="020B0604020202020204" pitchFamily="34" charset="0"/>
                <a:ea typeface="Nexa Light" charset="0"/>
                <a:cs typeface="Arial" panose="020B0604020202020204" pitchFamily="34" charset="0"/>
              </a:rPr>
              <a:t>). J </a:t>
            </a:r>
            <a:r>
              <a:rPr lang="es-ES" sz="1000" b="1" i="1" dirty="0" err="1">
                <a:solidFill>
                  <a:schemeClr val="bg2">
                    <a:lumMod val="50000"/>
                  </a:schemeClr>
                </a:solidFill>
                <a:latin typeface="Arial" panose="020B0604020202020204" pitchFamily="34" charset="0"/>
                <a:ea typeface="Nexa Light" charset="0"/>
                <a:cs typeface="Arial" panose="020B0604020202020204" pitchFamily="34" charset="0"/>
              </a:rPr>
              <a:t>Acad</a:t>
            </a:r>
            <a:r>
              <a:rPr lang="es-ES" sz="1000" b="1" i="1" dirty="0">
                <a:solidFill>
                  <a:schemeClr val="bg2">
                    <a:lumMod val="50000"/>
                  </a:schemeClr>
                </a:solidFill>
                <a:latin typeface="Arial" panose="020B0604020202020204" pitchFamily="34" charset="0"/>
                <a:ea typeface="Nexa Light" charset="0"/>
                <a:cs typeface="Arial" panose="020B0604020202020204" pitchFamily="34" charset="0"/>
              </a:rPr>
              <a:t> </a:t>
            </a:r>
            <a:r>
              <a:rPr lang="es-ES" sz="1000" b="1" i="1" dirty="0" err="1">
                <a:solidFill>
                  <a:schemeClr val="bg2">
                    <a:lumMod val="50000"/>
                  </a:schemeClr>
                </a:solidFill>
                <a:latin typeface="Arial" panose="020B0604020202020204" pitchFamily="34" charset="0"/>
                <a:ea typeface="Nexa Light" charset="0"/>
                <a:cs typeface="Arial" panose="020B0604020202020204" pitchFamily="34" charset="0"/>
              </a:rPr>
              <a:t>Nutr</a:t>
            </a:r>
            <a:r>
              <a:rPr lang="es-ES" sz="1000" b="1" i="1" dirty="0">
                <a:solidFill>
                  <a:schemeClr val="bg2">
                    <a:lumMod val="50000"/>
                  </a:schemeClr>
                </a:solidFill>
                <a:latin typeface="Arial" panose="020B0604020202020204" pitchFamily="34" charset="0"/>
                <a:ea typeface="Nexa Light" charset="0"/>
                <a:cs typeface="Arial" panose="020B0604020202020204" pitchFamily="34" charset="0"/>
              </a:rPr>
              <a:t> </a:t>
            </a:r>
            <a:r>
              <a:rPr lang="es-ES" sz="1000" b="1" i="1" dirty="0" err="1">
                <a:solidFill>
                  <a:schemeClr val="bg2">
                    <a:lumMod val="50000"/>
                  </a:schemeClr>
                </a:solidFill>
                <a:latin typeface="Arial" panose="020B0604020202020204" pitchFamily="34" charset="0"/>
                <a:ea typeface="Nexa Light" charset="0"/>
                <a:cs typeface="Arial" panose="020B0604020202020204" pitchFamily="34" charset="0"/>
              </a:rPr>
              <a:t>Diet</a:t>
            </a:r>
            <a:r>
              <a:rPr lang="es-ES" sz="1000" b="1" i="1" dirty="0">
                <a:solidFill>
                  <a:schemeClr val="bg2">
                    <a:lumMod val="50000"/>
                  </a:schemeClr>
                </a:solidFill>
                <a:latin typeface="Arial" panose="020B0604020202020204" pitchFamily="34" charset="0"/>
                <a:ea typeface="Nexa Light" charset="0"/>
                <a:cs typeface="Arial" panose="020B0604020202020204" pitchFamily="34" charset="0"/>
              </a:rPr>
              <a:t>. 2012</a:t>
            </a:r>
          </a:p>
        </p:txBody>
      </p:sp>
      <p:sp>
        <p:nvSpPr>
          <p:cNvPr id="5" name="CuadroTexto 4">
            <a:extLst>
              <a:ext uri="{FF2B5EF4-FFF2-40B4-BE49-F238E27FC236}">
                <a16:creationId xmlns:a16="http://schemas.microsoft.com/office/drawing/2014/main" id="{1DC2DA3F-30DE-1249-9AF0-20D8A6FE0177}"/>
              </a:ext>
            </a:extLst>
          </p:cNvPr>
          <p:cNvSpPr txBox="1"/>
          <p:nvPr/>
        </p:nvSpPr>
        <p:spPr>
          <a:xfrm>
            <a:off x="3769057" y="1285558"/>
            <a:ext cx="4865563" cy="707886"/>
          </a:xfrm>
          <a:prstGeom prst="rect">
            <a:avLst/>
          </a:prstGeom>
          <a:noFill/>
          <a:ln w="28575" cmpd="sng">
            <a:solidFill>
              <a:schemeClr val="accent5">
                <a:lumMod val="75000"/>
              </a:schemeClr>
            </a:solidFill>
          </a:ln>
          <a:scene3d>
            <a:camera prst="orthographicFront"/>
            <a:lightRig rig="threePt" dir="t"/>
          </a:scene3d>
          <a:sp3d>
            <a:bevelT w="165100" prst="coolSlant"/>
          </a:sp3d>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s-ES" sz="2000" dirty="0">
                <a:solidFill>
                  <a:schemeClr val="accent1">
                    <a:lumMod val="50000"/>
                  </a:schemeClr>
                </a:solidFill>
                <a:latin typeface="Arial" panose="020B0604020202020204" pitchFamily="34" charset="0"/>
                <a:ea typeface="Nexa Light" charset="0"/>
                <a:cs typeface="Arial" panose="020B0604020202020204" pitchFamily="34" charset="0"/>
              </a:rPr>
              <a:t>RIESGO NUTRICIONAL IDENTIFICADO</a:t>
            </a:r>
          </a:p>
          <a:p>
            <a:pPr algn="ctr"/>
            <a:r>
              <a:rPr lang="es-ES" sz="2000" dirty="0">
                <a:solidFill>
                  <a:schemeClr val="accent1">
                    <a:lumMod val="50000"/>
                  </a:schemeClr>
                </a:solidFill>
                <a:latin typeface="Arial" panose="020B0604020202020204" pitchFamily="34" charset="0"/>
                <a:ea typeface="Nexa Light" charset="0"/>
                <a:cs typeface="Arial" panose="020B0604020202020204" pitchFamily="34" charset="0"/>
              </a:rPr>
              <a:t>Baja Ingesta o Pérdida de masa corporal</a:t>
            </a:r>
          </a:p>
        </p:txBody>
      </p:sp>
      <p:sp>
        <p:nvSpPr>
          <p:cNvPr id="6" name="CuadroTexto 5">
            <a:extLst>
              <a:ext uri="{FF2B5EF4-FFF2-40B4-BE49-F238E27FC236}">
                <a16:creationId xmlns:a16="http://schemas.microsoft.com/office/drawing/2014/main" id="{B5CFE6F2-2B38-0148-967E-CAF96F7980F0}"/>
              </a:ext>
            </a:extLst>
          </p:cNvPr>
          <p:cNvSpPr txBox="1"/>
          <p:nvPr/>
        </p:nvSpPr>
        <p:spPr>
          <a:xfrm>
            <a:off x="4571423" y="2378341"/>
            <a:ext cx="3260829" cy="400110"/>
          </a:xfrm>
          <a:prstGeom prst="rect">
            <a:avLst/>
          </a:prstGeom>
          <a:noFill/>
          <a:ln w="28575" cmpd="sng">
            <a:solidFill>
              <a:schemeClr val="accent5">
                <a:lumMod val="75000"/>
              </a:schemeClr>
            </a:solidFill>
          </a:ln>
          <a:scene3d>
            <a:camera prst="orthographicFront"/>
            <a:lightRig rig="threePt" dir="t"/>
          </a:scene3d>
          <a:sp3d>
            <a:bevelT w="165100" prst="coolSlant"/>
          </a:sp3d>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s-ES" sz="2000" b="1" dirty="0">
                <a:solidFill>
                  <a:schemeClr val="accent5">
                    <a:lumMod val="50000"/>
                  </a:schemeClr>
                </a:solidFill>
                <a:latin typeface="Arial" panose="020B0604020202020204" pitchFamily="34" charset="0"/>
                <a:ea typeface="Nexa Light" charset="0"/>
                <a:cs typeface="Arial" panose="020B0604020202020204" pitchFamily="34" charset="0"/>
              </a:rPr>
              <a:t>Presencia de Inflamación</a:t>
            </a:r>
          </a:p>
        </p:txBody>
      </p:sp>
      <p:sp>
        <p:nvSpPr>
          <p:cNvPr id="7" name="CuadroTexto 6">
            <a:extLst>
              <a:ext uri="{FF2B5EF4-FFF2-40B4-BE49-F238E27FC236}">
                <a16:creationId xmlns:a16="http://schemas.microsoft.com/office/drawing/2014/main" id="{8E3355DA-CFF1-2E4F-9D77-84EDE2571A4A}"/>
              </a:ext>
            </a:extLst>
          </p:cNvPr>
          <p:cNvSpPr txBox="1"/>
          <p:nvPr/>
        </p:nvSpPr>
        <p:spPr>
          <a:xfrm>
            <a:off x="1630572" y="3358387"/>
            <a:ext cx="569387" cy="400110"/>
          </a:xfrm>
          <a:prstGeom prst="rect">
            <a:avLst/>
          </a:prstGeom>
          <a:noFill/>
          <a:ln w="28575" cmpd="sng">
            <a:solidFill>
              <a:schemeClr val="accent5">
                <a:lumMod val="75000"/>
              </a:schemeClr>
            </a:solidFill>
          </a:ln>
          <a:scene3d>
            <a:camera prst="orthographicFront"/>
            <a:lightRig rig="threePt" dir="t"/>
          </a:scene3d>
          <a:sp3d>
            <a:bevelT w="165100" prst="coolSlant"/>
          </a:sp3d>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s-ES" sz="2000" dirty="0">
                <a:solidFill>
                  <a:schemeClr val="accent1">
                    <a:lumMod val="50000"/>
                  </a:schemeClr>
                </a:solidFill>
                <a:latin typeface="Arial" panose="020B0604020202020204" pitchFamily="34" charset="0"/>
                <a:ea typeface="Nexa Light" charset="0"/>
                <a:cs typeface="Arial" panose="020B0604020202020204" pitchFamily="34" charset="0"/>
              </a:rPr>
              <a:t>NO</a:t>
            </a:r>
          </a:p>
        </p:txBody>
      </p:sp>
      <p:sp>
        <p:nvSpPr>
          <p:cNvPr id="8" name="CuadroTexto 7">
            <a:extLst>
              <a:ext uri="{FF2B5EF4-FFF2-40B4-BE49-F238E27FC236}">
                <a16:creationId xmlns:a16="http://schemas.microsoft.com/office/drawing/2014/main" id="{454B79CF-F856-894F-A8B4-4172653F339A}"/>
              </a:ext>
            </a:extLst>
          </p:cNvPr>
          <p:cNvSpPr txBox="1"/>
          <p:nvPr/>
        </p:nvSpPr>
        <p:spPr>
          <a:xfrm>
            <a:off x="4849550" y="3339000"/>
            <a:ext cx="2704588" cy="400110"/>
          </a:xfrm>
          <a:prstGeom prst="rect">
            <a:avLst/>
          </a:prstGeom>
          <a:noFill/>
          <a:ln w="28575" cmpd="sng">
            <a:solidFill>
              <a:schemeClr val="accent5">
                <a:lumMod val="75000"/>
              </a:schemeClr>
            </a:solidFill>
          </a:ln>
          <a:scene3d>
            <a:camera prst="orthographicFront"/>
            <a:lightRig rig="threePt" dir="t"/>
          </a:scene3d>
          <a:sp3d>
            <a:bevelT w="165100" prst="coolSlant"/>
          </a:sp3d>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s-ES" sz="2000" dirty="0">
                <a:solidFill>
                  <a:schemeClr val="accent1">
                    <a:lumMod val="50000"/>
                  </a:schemeClr>
                </a:solidFill>
                <a:latin typeface="Arial" panose="020B0604020202020204" pitchFamily="34" charset="0"/>
                <a:ea typeface="Nexa Light" charset="0"/>
                <a:cs typeface="Arial" panose="020B0604020202020204" pitchFamily="34" charset="0"/>
              </a:rPr>
              <a:t>SI: ligera a moderada </a:t>
            </a:r>
          </a:p>
        </p:txBody>
      </p:sp>
      <p:sp>
        <p:nvSpPr>
          <p:cNvPr id="9" name="CuadroTexto 8">
            <a:extLst>
              <a:ext uri="{FF2B5EF4-FFF2-40B4-BE49-F238E27FC236}">
                <a16:creationId xmlns:a16="http://schemas.microsoft.com/office/drawing/2014/main" id="{E27E4A83-DAD0-C546-AB69-D8C9244F9F23}"/>
              </a:ext>
            </a:extLst>
          </p:cNvPr>
          <p:cNvSpPr txBox="1"/>
          <p:nvPr/>
        </p:nvSpPr>
        <p:spPr>
          <a:xfrm>
            <a:off x="9705039" y="3358387"/>
            <a:ext cx="1223412" cy="369332"/>
          </a:xfrm>
          <a:prstGeom prst="rect">
            <a:avLst/>
          </a:prstGeom>
          <a:noFill/>
          <a:ln w="28575" cmpd="sng">
            <a:solidFill>
              <a:schemeClr val="accent5">
                <a:lumMod val="75000"/>
              </a:schemeClr>
            </a:solidFill>
          </a:ln>
          <a:scene3d>
            <a:camera prst="orthographicFront"/>
            <a:lightRig rig="threePt" dir="t"/>
          </a:scene3d>
          <a:sp3d>
            <a:bevelT w="165100" prst="coolSlant"/>
          </a:sp3d>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s-ES" dirty="0">
                <a:solidFill>
                  <a:schemeClr val="accent1">
                    <a:lumMod val="50000"/>
                  </a:schemeClr>
                </a:solidFill>
                <a:latin typeface="Arial" panose="020B0604020202020204" pitchFamily="34" charset="0"/>
                <a:ea typeface="Nexa Light" charset="0"/>
                <a:cs typeface="Arial" panose="020B0604020202020204" pitchFamily="34" charset="0"/>
              </a:rPr>
              <a:t>SI: severa</a:t>
            </a:r>
          </a:p>
        </p:txBody>
      </p:sp>
      <p:sp>
        <p:nvSpPr>
          <p:cNvPr id="10" name="CuadroTexto 9">
            <a:extLst>
              <a:ext uri="{FF2B5EF4-FFF2-40B4-BE49-F238E27FC236}">
                <a16:creationId xmlns:a16="http://schemas.microsoft.com/office/drawing/2014/main" id="{BAAF6894-4143-3B4A-967B-F178A12817B2}"/>
              </a:ext>
            </a:extLst>
          </p:cNvPr>
          <p:cNvSpPr txBox="1"/>
          <p:nvPr/>
        </p:nvSpPr>
        <p:spPr>
          <a:xfrm>
            <a:off x="655411" y="4191103"/>
            <a:ext cx="3044424" cy="646331"/>
          </a:xfrm>
          <a:prstGeom prst="rect">
            <a:avLst/>
          </a:prstGeom>
          <a:noFill/>
          <a:ln w="28575" cmpd="sng">
            <a:solidFill>
              <a:schemeClr val="accent5">
                <a:lumMod val="75000"/>
              </a:schemeClr>
            </a:solidFill>
          </a:ln>
          <a:scene3d>
            <a:camera prst="orthographicFront"/>
            <a:lightRig rig="threePt" dir="t"/>
          </a:scene3d>
          <a:sp3d>
            <a:bevelT w="165100" prst="coolSlant"/>
          </a:sp3d>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s-ES" b="1" dirty="0">
                <a:solidFill>
                  <a:schemeClr val="accent5">
                    <a:lumMod val="50000"/>
                  </a:schemeClr>
                </a:solidFill>
                <a:latin typeface="Arial" panose="020B0604020202020204" pitchFamily="34" charset="0"/>
                <a:ea typeface="Nexa Light" charset="0"/>
                <a:cs typeface="Arial" panose="020B0604020202020204" pitchFamily="34" charset="0"/>
              </a:rPr>
              <a:t>Desnutrición relacionada</a:t>
            </a:r>
          </a:p>
          <a:p>
            <a:pPr algn="ctr"/>
            <a:r>
              <a:rPr lang="es-ES" b="1" dirty="0">
                <a:solidFill>
                  <a:schemeClr val="accent5">
                    <a:lumMod val="50000"/>
                  </a:schemeClr>
                </a:solidFill>
                <a:latin typeface="Arial" panose="020B0604020202020204" pitchFamily="34" charset="0"/>
                <a:ea typeface="Nexa Light" charset="0"/>
                <a:cs typeface="Arial" panose="020B0604020202020204" pitchFamily="34" charset="0"/>
              </a:rPr>
              <a:t>con baja ingesta (hambre)</a:t>
            </a:r>
          </a:p>
        </p:txBody>
      </p:sp>
      <p:sp>
        <p:nvSpPr>
          <p:cNvPr id="11" name="CuadroTexto 10">
            <a:extLst>
              <a:ext uri="{FF2B5EF4-FFF2-40B4-BE49-F238E27FC236}">
                <a16:creationId xmlns:a16="http://schemas.microsoft.com/office/drawing/2014/main" id="{8FC187CD-4FA2-4142-A6FF-EB7CF66A7A17}"/>
              </a:ext>
            </a:extLst>
          </p:cNvPr>
          <p:cNvSpPr txBox="1"/>
          <p:nvPr/>
        </p:nvSpPr>
        <p:spPr>
          <a:xfrm>
            <a:off x="5092815" y="4098770"/>
            <a:ext cx="2216592" cy="1477328"/>
          </a:xfrm>
          <a:prstGeom prst="rect">
            <a:avLst/>
          </a:prstGeom>
          <a:noFill/>
          <a:ln w="28575" cmpd="sng">
            <a:solidFill>
              <a:schemeClr val="accent5">
                <a:lumMod val="75000"/>
              </a:schemeClr>
            </a:solidFill>
          </a:ln>
          <a:scene3d>
            <a:camera prst="orthographicFront"/>
            <a:lightRig rig="threePt" dir="t"/>
          </a:scene3d>
          <a:sp3d>
            <a:bevelT w="165100" prst="coolSlant"/>
          </a:sp3d>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ES" b="1" dirty="0">
                <a:solidFill>
                  <a:schemeClr val="accent5">
                    <a:lumMod val="50000"/>
                  </a:schemeClr>
                </a:solidFill>
                <a:latin typeface="Arial" panose="020B0604020202020204" pitchFamily="34" charset="0"/>
                <a:ea typeface="Nexa Light" charset="0"/>
                <a:cs typeface="Arial" panose="020B0604020202020204" pitchFamily="34" charset="0"/>
              </a:rPr>
              <a:t>Desnutrición relacionada con enfermedad crónica</a:t>
            </a:r>
          </a:p>
          <a:p>
            <a:pPr algn="ctr"/>
            <a:endParaRPr lang="es-ES" b="1" dirty="0">
              <a:solidFill>
                <a:schemeClr val="accent5">
                  <a:lumMod val="50000"/>
                </a:schemeClr>
              </a:solidFill>
              <a:latin typeface="Arial" panose="020B0604020202020204" pitchFamily="34" charset="0"/>
              <a:ea typeface="Nexa Light" charset="0"/>
              <a:cs typeface="Arial" panose="020B0604020202020204" pitchFamily="34" charset="0"/>
            </a:endParaRPr>
          </a:p>
        </p:txBody>
      </p:sp>
      <p:sp>
        <p:nvSpPr>
          <p:cNvPr id="12" name="CuadroTexto 11">
            <a:extLst>
              <a:ext uri="{FF2B5EF4-FFF2-40B4-BE49-F238E27FC236}">
                <a16:creationId xmlns:a16="http://schemas.microsoft.com/office/drawing/2014/main" id="{AD351DE0-4FCA-9D42-A693-E5179078B2BA}"/>
              </a:ext>
            </a:extLst>
          </p:cNvPr>
          <p:cNvSpPr txBox="1"/>
          <p:nvPr/>
        </p:nvSpPr>
        <p:spPr>
          <a:xfrm>
            <a:off x="9134409" y="4095592"/>
            <a:ext cx="2364671" cy="923330"/>
          </a:xfrm>
          <a:prstGeom prst="rect">
            <a:avLst/>
          </a:prstGeom>
          <a:noFill/>
          <a:ln w="28575" cmpd="sng">
            <a:solidFill>
              <a:schemeClr val="accent5">
                <a:lumMod val="75000"/>
              </a:schemeClr>
            </a:solidFill>
          </a:ln>
          <a:scene3d>
            <a:camera prst="orthographicFront"/>
            <a:lightRig rig="threePt" dir="t"/>
          </a:scene3d>
          <a:sp3d>
            <a:bevelT w="165100" prst="coolSlant"/>
          </a:sp3d>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ES" b="1" dirty="0">
                <a:solidFill>
                  <a:schemeClr val="accent5">
                    <a:lumMod val="50000"/>
                  </a:schemeClr>
                </a:solidFill>
                <a:latin typeface="Arial" panose="020B0604020202020204" pitchFamily="34" charset="0"/>
                <a:ea typeface="Nexa Light" charset="0"/>
                <a:cs typeface="Arial" panose="020B0604020202020204" pitchFamily="34" charset="0"/>
              </a:rPr>
              <a:t>Desnutrición relacionada con enfermedad aguda</a:t>
            </a:r>
          </a:p>
        </p:txBody>
      </p:sp>
      <p:cxnSp>
        <p:nvCxnSpPr>
          <p:cNvPr id="13" name="Conector recto 12">
            <a:extLst>
              <a:ext uri="{FF2B5EF4-FFF2-40B4-BE49-F238E27FC236}">
                <a16:creationId xmlns:a16="http://schemas.microsoft.com/office/drawing/2014/main" id="{C3C63FB6-B81A-8641-9CDE-D1BB55857195}"/>
              </a:ext>
            </a:extLst>
          </p:cNvPr>
          <p:cNvCxnSpPr/>
          <p:nvPr/>
        </p:nvCxnSpPr>
        <p:spPr>
          <a:xfrm>
            <a:off x="6216248" y="1993444"/>
            <a:ext cx="0" cy="396107"/>
          </a:xfrm>
          <a:prstGeom prst="line">
            <a:avLst/>
          </a:prstGeom>
          <a:ln w="28575" cmpd="sng">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Conector angular 13">
            <a:extLst>
              <a:ext uri="{FF2B5EF4-FFF2-40B4-BE49-F238E27FC236}">
                <a16:creationId xmlns:a16="http://schemas.microsoft.com/office/drawing/2014/main" id="{821DAC5B-D1A6-4B40-851C-CA72B695CC59}"/>
              </a:ext>
            </a:extLst>
          </p:cNvPr>
          <p:cNvCxnSpPr>
            <a:stCxn id="6" idx="2"/>
            <a:endCxn id="7" idx="0"/>
          </p:cNvCxnSpPr>
          <p:nvPr/>
        </p:nvCxnSpPr>
        <p:spPr>
          <a:xfrm rot="5400000">
            <a:off x="3768584" y="925133"/>
            <a:ext cx="579936" cy="4286572"/>
          </a:xfrm>
          <a:prstGeom prst="bentConnector3">
            <a:avLst/>
          </a:prstGeom>
          <a:ln w="28575" cmpd="sng">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Conector angular 14">
            <a:extLst>
              <a:ext uri="{FF2B5EF4-FFF2-40B4-BE49-F238E27FC236}">
                <a16:creationId xmlns:a16="http://schemas.microsoft.com/office/drawing/2014/main" id="{A68B3991-453A-B54B-A816-3B8AE1392BD7}"/>
              </a:ext>
            </a:extLst>
          </p:cNvPr>
          <p:cNvCxnSpPr>
            <a:cxnSpLocks/>
            <a:endCxn id="9" idx="0"/>
          </p:cNvCxnSpPr>
          <p:nvPr/>
        </p:nvCxnSpPr>
        <p:spPr>
          <a:xfrm>
            <a:off x="6216248" y="3067597"/>
            <a:ext cx="4100497" cy="290790"/>
          </a:xfrm>
          <a:prstGeom prst="bentConnector2">
            <a:avLst/>
          </a:prstGeom>
          <a:ln w="28575" cmpd="sng">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AA91EA74-A722-0B4E-80B7-1EFB48208E90}"/>
              </a:ext>
            </a:extLst>
          </p:cNvPr>
          <p:cNvCxnSpPr/>
          <p:nvPr/>
        </p:nvCxnSpPr>
        <p:spPr>
          <a:xfrm>
            <a:off x="6201840" y="2933112"/>
            <a:ext cx="0" cy="405888"/>
          </a:xfrm>
          <a:prstGeom prst="line">
            <a:avLst/>
          </a:prstGeom>
          <a:ln w="28575" cmpd="sng">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84E68F50-A076-2B43-985C-6AFBA4243658}"/>
              </a:ext>
            </a:extLst>
          </p:cNvPr>
          <p:cNvCxnSpPr/>
          <p:nvPr/>
        </p:nvCxnSpPr>
        <p:spPr>
          <a:xfrm flipH="1">
            <a:off x="6201837" y="3729711"/>
            <a:ext cx="1" cy="337095"/>
          </a:xfrm>
          <a:prstGeom prst="line">
            <a:avLst/>
          </a:prstGeom>
          <a:ln w="28575" cmpd="sng">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50BB4136-6613-5E43-BAA6-47A1541368A5}"/>
              </a:ext>
            </a:extLst>
          </p:cNvPr>
          <p:cNvCxnSpPr>
            <a:endCxn id="12" idx="0"/>
          </p:cNvCxnSpPr>
          <p:nvPr/>
        </p:nvCxnSpPr>
        <p:spPr>
          <a:xfrm flipH="1">
            <a:off x="10316745" y="3727408"/>
            <a:ext cx="2" cy="368184"/>
          </a:xfrm>
          <a:prstGeom prst="line">
            <a:avLst/>
          </a:prstGeom>
          <a:ln w="28575" cmpd="sng">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Conector recto 32">
            <a:extLst>
              <a:ext uri="{FF2B5EF4-FFF2-40B4-BE49-F238E27FC236}">
                <a16:creationId xmlns:a16="http://schemas.microsoft.com/office/drawing/2014/main" id="{D540E477-0334-D049-9969-682C7DF2435B}"/>
              </a:ext>
            </a:extLst>
          </p:cNvPr>
          <p:cNvCxnSpPr/>
          <p:nvPr/>
        </p:nvCxnSpPr>
        <p:spPr>
          <a:xfrm flipH="1">
            <a:off x="1915265" y="3758497"/>
            <a:ext cx="1" cy="432606"/>
          </a:xfrm>
          <a:prstGeom prst="line">
            <a:avLst/>
          </a:prstGeom>
          <a:ln w="28575" cmpd="sng">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97566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AF2228-F1A6-8F40-B66D-BD9F0D7791FA}"/>
              </a:ext>
            </a:extLst>
          </p:cNvPr>
          <p:cNvSpPr>
            <a:spLocks noGrp="1"/>
          </p:cNvSpPr>
          <p:nvPr>
            <p:ph type="title"/>
          </p:nvPr>
        </p:nvSpPr>
        <p:spPr>
          <a:xfrm>
            <a:off x="2559014" y="27200"/>
            <a:ext cx="6791325" cy="1325563"/>
          </a:xfrm>
        </p:spPr>
        <p:txBody>
          <a:bodyPr>
            <a:normAutofit/>
          </a:bodyPr>
          <a:lstStyle/>
          <a:p>
            <a:pPr algn="ctr"/>
            <a:r>
              <a:rPr lang="es-CO" sz="3200" b="1" dirty="0">
                <a:solidFill>
                  <a:srgbClr val="1F1A34"/>
                </a:solidFill>
                <a:latin typeface="Arial" panose="020B0604020202020204" pitchFamily="34" charset="0"/>
                <a:cs typeface="Arial" panose="020B0604020202020204" pitchFamily="34" charset="0"/>
              </a:rPr>
              <a:t>Algoritmos Diagnósticos - ESPEN</a:t>
            </a:r>
          </a:p>
        </p:txBody>
      </p:sp>
      <p:sp>
        <p:nvSpPr>
          <p:cNvPr id="20" name="CuadroTexto 19">
            <a:extLst>
              <a:ext uri="{FF2B5EF4-FFF2-40B4-BE49-F238E27FC236}">
                <a16:creationId xmlns:a16="http://schemas.microsoft.com/office/drawing/2014/main" id="{8BECDCEA-3D26-E048-9AE2-005148B47AE6}"/>
              </a:ext>
            </a:extLst>
          </p:cNvPr>
          <p:cNvSpPr txBox="1"/>
          <p:nvPr/>
        </p:nvSpPr>
        <p:spPr>
          <a:xfrm>
            <a:off x="3696357" y="1078837"/>
            <a:ext cx="4679198" cy="646331"/>
          </a:xfrm>
          <a:prstGeom prst="rect">
            <a:avLst/>
          </a:prstGeom>
          <a:ln w="28575">
            <a:solidFill>
              <a:schemeClr val="accent5">
                <a:lumMod val="5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ES" dirty="0">
                <a:solidFill>
                  <a:schemeClr val="accent1">
                    <a:lumMod val="50000"/>
                  </a:schemeClr>
                </a:solidFill>
                <a:latin typeface="Arial" panose="020B0604020202020204" pitchFamily="34" charset="0"/>
                <a:ea typeface="Nexa Light" charset="0"/>
                <a:cs typeface="Arial" panose="020B0604020202020204" pitchFamily="34" charset="0"/>
              </a:rPr>
              <a:t>RIESGO NUTRICIONAL IDENTIFICADO</a:t>
            </a:r>
          </a:p>
          <a:p>
            <a:pPr algn="ctr"/>
            <a:r>
              <a:rPr lang="es-ES" dirty="0">
                <a:solidFill>
                  <a:schemeClr val="accent1">
                    <a:lumMod val="50000"/>
                  </a:schemeClr>
                </a:solidFill>
                <a:latin typeface="Arial" panose="020B0604020202020204" pitchFamily="34" charset="0"/>
                <a:ea typeface="Nexa Light" charset="0"/>
                <a:cs typeface="Arial" panose="020B0604020202020204" pitchFamily="34" charset="0"/>
              </a:rPr>
              <a:t>Baja Ingesta o Pérdida de masa corporal</a:t>
            </a:r>
          </a:p>
        </p:txBody>
      </p:sp>
      <p:sp>
        <p:nvSpPr>
          <p:cNvPr id="21" name="CuadroTexto 20">
            <a:extLst>
              <a:ext uri="{FF2B5EF4-FFF2-40B4-BE49-F238E27FC236}">
                <a16:creationId xmlns:a16="http://schemas.microsoft.com/office/drawing/2014/main" id="{328B8F8F-7C28-1547-8715-B6B6CCEDA692}"/>
              </a:ext>
            </a:extLst>
          </p:cNvPr>
          <p:cNvSpPr txBox="1"/>
          <p:nvPr/>
        </p:nvSpPr>
        <p:spPr>
          <a:xfrm>
            <a:off x="4606426" y="2096694"/>
            <a:ext cx="3449210" cy="369332"/>
          </a:xfrm>
          <a:prstGeom prst="rect">
            <a:avLst/>
          </a:prstGeom>
          <a:ln w="28575">
            <a:solidFill>
              <a:schemeClr val="accent5">
                <a:lumMod val="5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ES" dirty="0">
                <a:solidFill>
                  <a:srgbClr val="1F1A34"/>
                </a:solidFill>
                <a:latin typeface="Arial" panose="020B0604020202020204" pitchFamily="34" charset="0"/>
                <a:ea typeface="Nexa Light" charset="0"/>
                <a:cs typeface="Arial" panose="020B0604020202020204" pitchFamily="34" charset="0"/>
              </a:rPr>
              <a:t>Malnutrición/Desnutrición</a:t>
            </a:r>
          </a:p>
        </p:txBody>
      </p:sp>
      <p:cxnSp>
        <p:nvCxnSpPr>
          <p:cNvPr id="22" name="Conector recto 21">
            <a:extLst>
              <a:ext uri="{FF2B5EF4-FFF2-40B4-BE49-F238E27FC236}">
                <a16:creationId xmlns:a16="http://schemas.microsoft.com/office/drawing/2014/main" id="{C921F9E3-FB58-CA44-ACA0-34D0AA2457DF}"/>
              </a:ext>
            </a:extLst>
          </p:cNvPr>
          <p:cNvCxnSpPr>
            <a:cxnSpLocks/>
          </p:cNvCxnSpPr>
          <p:nvPr/>
        </p:nvCxnSpPr>
        <p:spPr>
          <a:xfrm flipH="1">
            <a:off x="6163062" y="1725168"/>
            <a:ext cx="17514" cy="371525"/>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C1EA4CA3-3B17-1340-A84A-15F61A1D1CAC}"/>
              </a:ext>
            </a:extLst>
          </p:cNvPr>
          <p:cNvSpPr txBox="1"/>
          <p:nvPr/>
        </p:nvSpPr>
        <p:spPr>
          <a:xfrm>
            <a:off x="1004048" y="2937874"/>
            <a:ext cx="3449210" cy="535531"/>
          </a:xfrm>
          <a:prstGeom prst="rect">
            <a:avLst/>
          </a:prstGeom>
          <a:ln w="28575">
            <a:solidFill>
              <a:schemeClr val="accent5">
                <a:lumMod val="50000"/>
              </a:schemeClr>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lnSpc>
                <a:spcPct val="80000"/>
              </a:lnSpc>
            </a:pPr>
            <a:r>
              <a:rPr lang="es-ES" dirty="0">
                <a:solidFill>
                  <a:srgbClr val="1F1A34"/>
                </a:solidFill>
                <a:latin typeface="Arial" panose="020B0604020202020204" pitchFamily="34" charset="0"/>
                <a:ea typeface="Nexa Light" charset="0"/>
                <a:cs typeface="Arial" panose="020B0604020202020204" pitchFamily="34" charset="0"/>
              </a:rPr>
              <a:t>Malnutrición relacionada  a enfermedad con inflamación</a:t>
            </a:r>
          </a:p>
        </p:txBody>
      </p:sp>
      <p:cxnSp>
        <p:nvCxnSpPr>
          <p:cNvPr id="24" name="Conector angular 23">
            <a:extLst>
              <a:ext uri="{FF2B5EF4-FFF2-40B4-BE49-F238E27FC236}">
                <a16:creationId xmlns:a16="http://schemas.microsoft.com/office/drawing/2014/main" id="{5044FD1B-3E1A-2347-9513-8B82C204DDC9}"/>
              </a:ext>
            </a:extLst>
          </p:cNvPr>
          <p:cNvCxnSpPr>
            <a:cxnSpLocks/>
            <a:stCxn id="21" idx="1"/>
            <a:endCxn id="23" idx="0"/>
          </p:cNvCxnSpPr>
          <p:nvPr/>
        </p:nvCxnSpPr>
        <p:spPr>
          <a:xfrm rot="10800000" flipV="1">
            <a:off x="2728654" y="2281360"/>
            <a:ext cx="1877773" cy="656514"/>
          </a:xfrm>
          <a:prstGeom prst="bentConnector2">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Conector recto 24">
            <a:extLst>
              <a:ext uri="{FF2B5EF4-FFF2-40B4-BE49-F238E27FC236}">
                <a16:creationId xmlns:a16="http://schemas.microsoft.com/office/drawing/2014/main" id="{2D850809-F813-6F49-93CA-664FEA3D92CD}"/>
              </a:ext>
            </a:extLst>
          </p:cNvPr>
          <p:cNvCxnSpPr/>
          <p:nvPr/>
        </p:nvCxnSpPr>
        <p:spPr>
          <a:xfrm>
            <a:off x="6180576" y="2485341"/>
            <a:ext cx="0" cy="40588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6" name="CuadroTexto 25">
            <a:extLst>
              <a:ext uri="{FF2B5EF4-FFF2-40B4-BE49-F238E27FC236}">
                <a16:creationId xmlns:a16="http://schemas.microsoft.com/office/drawing/2014/main" id="{364D48FE-872B-6041-A08E-A098571B15C4}"/>
              </a:ext>
            </a:extLst>
          </p:cNvPr>
          <p:cNvSpPr txBox="1"/>
          <p:nvPr/>
        </p:nvSpPr>
        <p:spPr>
          <a:xfrm>
            <a:off x="4826520" y="2937874"/>
            <a:ext cx="3449210" cy="535531"/>
          </a:xfrm>
          <a:prstGeom prst="rect">
            <a:avLst/>
          </a:prstGeom>
          <a:ln w="28575">
            <a:solidFill>
              <a:schemeClr val="accent5">
                <a:lumMod val="50000"/>
              </a:schemeClr>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lnSpc>
                <a:spcPct val="80000"/>
              </a:lnSpc>
            </a:pPr>
            <a:r>
              <a:rPr lang="es-ES" dirty="0">
                <a:solidFill>
                  <a:srgbClr val="1F1A34"/>
                </a:solidFill>
                <a:latin typeface="Arial" panose="020B0604020202020204" pitchFamily="34" charset="0"/>
                <a:ea typeface="Nexa Light" charset="0"/>
                <a:cs typeface="Arial" panose="020B0604020202020204" pitchFamily="34" charset="0"/>
              </a:rPr>
              <a:t>Malnutrición relacionada  a enfermedad sin inflamación</a:t>
            </a:r>
          </a:p>
        </p:txBody>
      </p:sp>
      <p:sp>
        <p:nvSpPr>
          <p:cNvPr id="27" name="CuadroTexto 26">
            <a:extLst>
              <a:ext uri="{FF2B5EF4-FFF2-40B4-BE49-F238E27FC236}">
                <a16:creationId xmlns:a16="http://schemas.microsoft.com/office/drawing/2014/main" id="{F25686A0-C700-D144-9E3C-E75FF053A8E4}"/>
              </a:ext>
            </a:extLst>
          </p:cNvPr>
          <p:cNvSpPr txBox="1"/>
          <p:nvPr/>
        </p:nvSpPr>
        <p:spPr>
          <a:xfrm>
            <a:off x="8653178" y="2937874"/>
            <a:ext cx="2475315" cy="535531"/>
          </a:xfrm>
          <a:prstGeom prst="rect">
            <a:avLst/>
          </a:prstGeom>
          <a:ln w="28575">
            <a:solidFill>
              <a:schemeClr val="accent5">
                <a:lumMod val="50000"/>
              </a:schemeClr>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lnSpc>
                <a:spcPct val="80000"/>
              </a:lnSpc>
            </a:pPr>
            <a:r>
              <a:rPr lang="es-ES" dirty="0">
                <a:solidFill>
                  <a:srgbClr val="1F1A34"/>
                </a:solidFill>
                <a:latin typeface="Arial" panose="020B0604020202020204" pitchFamily="34" charset="0"/>
                <a:ea typeface="Nexa Light" charset="0"/>
                <a:cs typeface="Arial" panose="020B0604020202020204" pitchFamily="34" charset="0"/>
              </a:rPr>
              <a:t>Malnutrición sin enfermedad</a:t>
            </a:r>
          </a:p>
        </p:txBody>
      </p:sp>
      <p:cxnSp>
        <p:nvCxnSpPr>
          <p:cNvPr id="28" name="Conector angular 27">
            <a:extLst>
              <a:ext uri="{FF2B5EF4-FFF2-40B4-BE49-F238E27FC236}">
                <a16:creationId xmlns:a16="http://schemas.microsoft.com/office/drawing/2014/main" id="{6E7720EF-61C6-5B4B-89AA-D04350443E1C}"/>
              </a:ext>
            </a:extLst>
          </p:cNvPr>
          <p:cNvCxnSpPr>
            <a:endCxn id="27" idx="0"/>
          </p:cNvCxnSpPr>
          <p:nvPr/>
        </p:nvCxnSpPr>
        <p:spPr>
          <a:xfrm>
            <a:off x="8055636" y="2260200"/>
            <a:ext cx="1835200" cy="677674"/>
          </a:xfrm>
          <a:prstGeom prst="bentConnector2">
            <a:avLst/>
          </a:prstGeom>
          <a:ln w="28575" cmpd="sng">
            <a:solidFill>
              <a:schemeClr val="accent5">
                <a:lumMod val="50000"/>
              </a:schemeClr>
            </a:solidFill>
          </a:ln>
        </p:spPr>
        <p:style>
          <a:lnRef idx="2">
            <a:schemeClr val="accent1"/>
          </a:lnRef>
          <a:fillRef idx="0">
            <a:schemeClr val="accent1"/>
          </a:fillRef>
          <a:effectRef idx="1">
            <a:schemeClr val="accent1"/>
          </a:effectRef>
          <a:fontRef idx="minor">
            <a:schemeClr val="tx1"/>
          </a:fontRef>
        </p:style>
      </p:cxnSp>
      <p:sp>
        <p:nvSpPr>
          <p:cNvPr id="29" name="CuadroTexto 28">
            <a:extLst>
              <a:ext uri="{FF2B5EF4-FFF2-40B4-BE49-F238E27FC236}">
                <a16:creationId xmlns:a16="http://schemas.microsoft.com/office/drawing/2014/main" id="{8E0176CE-0048-CA46-B24E-B452B192F671}"/>
              </a:ext>
            </a:extLst>
          </p:cNvPr>
          <p:cNvSpPr txBox="1"/>
          <p:nvPr/>
        </p:nvSpPr>
        <p:spPr>
          <a:xfrm>
            <a:off x="388471" y="4389903"/>
            <a:ext cx="2475315" cy="757130"/>
          </a:xfrm>
          <a:prstGeom prst="rect">
            <a:avLst/>
          </a:prstGeom>
          <a:ln w="19050">
            <a:solidFill>
              <a:schemeClr val="accent5">
                <a:lumMod val="50000"/>
              </a:schemeClr>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lnSpc>
                <a:spcPct val="80000"/>
              </a:lnSpc>
            </a:pPr>
            <a:r>
              <a:rPr lang="es-ES" dirty="0">
                <a:solidFill>
                  <a:srgbClr val="1F1A34"/>
                </a:solidFill>
                <a:latin typeface="Arial" panose="020B0604020202020204" pitchFamily="34" charset="0"/>
                <a:ea typeface="Nexa Light" charset="0"/>
                <a:cs typeface="Arial" panose="020B0604020202020204" pitchFamily="34" charset="0"/>
              </a:rPr>
              <a:t>Lesión o enfermedad aguda relacionada con malnutrición</a:t>
            </a:r>
          </a:p>
        </p:txBody>
      </p:sp>
      <p:sp>
        <p:nvSpPr>
          <p:cNvPr id="30" name="CuadroTexto 29">
            <a:extLst>
              <a:ext uri="{FF2B5EF4-FFF2-40B4-BE49-F238E27FC236}">
                <a16:creationId xmlns:a16="http://schemas.microsoft.com/office/drawing/2014/main" id="{C6B5B34A-87AD-BD48-9898-75ED07480F89}"/>
              </a:ext>
            </a:extLst>
          </p:cNvPr>
          <p:cNvSpPr txBox="1"/>
          <p:nvPr/>
        </p:nvSpPr>
        <p:spPr>
          <a:xfrm>
            <a:off x="3267951" y="4389903"/>
            <a:ext cx="2686727" cy="757130"/>
          </a:xfrm>
          <a:prstGeom prst="rect">
            <a:avLst/>
          </a:prstGeom>
          <a:ln w="28575">
            <a:solidFill>
              <a:schemeClr val="accent5">
                <a:lumMod val="50000"/>
              </a:schemeClr>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lnSpc>
                <a:spcPct val="80000"/>
              </a:lnSpc>
            </a:pPr>
            <a:r>
              <a:rPr lang="es-ES" dirty="0">
                <a:solidFill>
                  <a:srgbClr val="1F1A34"/>
                </a:solidFill>
                <a:latin typeface="Arial" panose="020B0604020202020204" pitchFamily="34" charset="0"/>
                <a:ea typeface="Nexa Light" charset="0"/>
                <a:cs typeface="Arial" panose="020B0604020202020204" pitchFamily="34" charset="0"/>
              </a:rPr>
              <a:t>Malnutrición relacionada  a enfermedad con inflamación</a:t>
            </a:r>
          </a:p>
        </p:txBody>
      </p:sp>
      <p:sp>
        <p:nvSpPr>
          <p:cNvPr id="31" name="CuadroTexto 30">
            <a:extLst>
              <a:ext uri="{FF2B5EF4-FFF2-40B4-BE49-F238E27FC236}">
                <a16:creationId xmlns:a16="http://schemas.microsoft.com/office/drawing/2014/main" id="{DA2A94A7-09C3-D049-BE88-890176E2D653}"/>
              </a:ext>
            </a:extLst>
          </p:cNvPr>
          <p:cNvSpPr txBox="1"/>
          <p:nvPr/>
        </p:nvSpPr>
        <p:spPr>
          <a:xfrm>
            <a:off x="3267951" y="5527262"/>
            <a:ext cx="2686726" cy="535531"/>
          </a:xfrm>
          <a:prstGeom prst="rect">
            <a:avLst/>
          </a:prstGeom>
          <a:ln w="28575">
            <a:solidFill>
              <a:schemeClr val="accent5">
                <a:lumMod val="5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80000"/>
              </a:lnSpc>
            </a:pPr>
            <a:r>
              <a:rPr lang="es-ES" dirty="0">
                <a:solidFill>
                  <a:srgbClr val="1F1A34"/>
                </a:solidFill>
                <a:latin typeface="Arial" panose="020B0604020202020204" pitchFamily="34" charset="0"/>
                <a:ea typeface="Nexa Light" charset="0"/>
                <a:cs typeface="Arial" panose="020B0604020202020204" pitchFamily="34" charset="0"/>
              </a:rPr>
              <a:t>Caquexia por cáncer y otras enfermedades </a:t>
            </a:r>
          </a:p>
        </p:txBody>
      </p:sp>
      <p:cxnSp>
        <p:nvCxnSpPr>
          <p:cNvPr id="32" name="Conector angular 31">
            <a:extLst>
              <a:ext uri="{FF2B5EF4-FFF2-40B4-BE49-F238E27FC236}">
                <a16:creationId xmlns:a16="http://schemas.microsoft.com/office/drawing/2014/main" id="{B0800031-EB17-0B42-BA17-E2F0B037BBAB}"/>
              </a:ext>
            </a:extLst>
          </p:cNvPr>
          <p:cNvCxnSpPr>
            <a:stCxn id="23" idx="2"/>
            <a:endCxn id="29" idx="0"/>
          </p:cNvCxnSpPr>
          <p:nvPr/>
        </p:nvCxnSpPr>
        <p:spPr>
          <a:xfrm rot="5400000">
            <a:off x="1719142" y="3380392"/>
            <a:ext cx="916498" cy="1102524"/>
          </a:xfrm>
          <a:prstGeom prst="bentConnector3">
            <a:avLst>
              <a:gd name="adj1" fmla="val 50000"/>
            </a:avLst>
          </a:prstGeom>
          <a:ln w="28575" cmpd="sng">
            <a:solidFill>
              <a:schemeClr val="accent5">
                <a:lumMod val="50000"/>
              </a:schemeClr>
            </a:solidFill>
          </a:ln>
        </p:spPr>
        <p:style>
          <a:lnRef idx="2">
            <a:schemeClr val="accent1"/>
          </a:lnRef>
          <a:fillRef idx="0">
            <a:schemeClr val="accent1"/>
          </a:fillRef>
          <a:effectRef idx="1">
            <a:schemeClr val="accent1"/>
          </a:effectRef>
          <a:fontRef idx="minor">
            <a:schemeClr val="tx1"/>
          </a:fontRef>
        </p:style>
      </p:cxnSp>
      <p:cxnSp>
        <p:nvCxnSpPr>
          <p:cNvPr id="33" name="Conector angular 32">
            <a:extLst>
              <a:ext uri="{FF2B5EF4-FFF2-40B4-BE49-F238E27FC236}">
                <a16:creationId xmlns:a16="http://schemas.microsoft.com/office/drawing/2014/main" id="{6E134331-DF2A-B745-888B-6F9A243347BF}"/>
              </a:ext>
            </a:extLst>
          </p:cNvPr>
          <p:cNvCxnSpPr>
            <a:cxnSpLocks/>
            <a:stCxn id="23" idx="2"/>
            <a:endCxn id="30" idx="0"/>
          </p:cNvCxnSpPr>
          <p:nvPr/>
        </p:nvCxnSpPr>
        <p:spPr>
          <a:xfrm rot="16200000" flipH="1">
            <a:off x="3211735" y="2990323"/>
            <a:ext cx="916498" cy="1882662"/>
          </a:xfrm>
          <a:prstGeom prst="bentConnector3">
            <a:avLst>
              <a:gd name="adj1" fmla="val 50000"/>
            </a:avLst>
          </a:prstGeom>
          <a:ln w="28575" cmpd="sng">
            <a:solidFill>
              <a:schemeClr val="accent5">
                <a:lumMod val="50000"/>
              </a:schemeClr>
            </a:solidFill>
          </a:ln>
        </p:spPr>
        <p:style>
          <a:lnRef idx="2">
            <a:schemeClr val="accent1"/>
          </a:lnRef>
          <a:fillRef idx="0">
            <a:schemeClr val="accent1"/>
          </a:fillRef>
          <a:effectRef idx="1">
            <a:schemeClr val="accent1"/>
          </a:effectRef>
          <a:fontRef idx="minor">
            <a:schemeClr val="tx1"/>
          </a:fontRef>
        </p:style>
      </p:cxnSp>
      <p:sp>
        <p:nvSpPr>
          <p:cNvPr id="34" name="CuadroTexto 33">
            <a:extLst>
              <a:ext uri="{FF2B5EF4-FFF2-40B4-BE49-F238E27FC236}">
                <a16:creationId xmlns:a16="http://schemas.microsoft.com/office/drawing/2014/main" id="{67D11954-B0D7-D840-9B8E-D7A692A171DB}"/>
              </a:ext>
            </a:extLst>
          </p:cNvPr>
          <p:cNvSpPr txBox="1"/>
          <p:nvPr/>
        </p:nvSpPr>
        <p:spPr>
          <a:xfrm>
            <a:off x="6237324" y="4279104"/>
            <a:ext cx="2906676" cy="978729"/>
          </a:xfrm>
          <a:prstGeom prst="rect">
            <a:avLst/>
          </a:prstGeom>
          <a:ln w="28575">
            <a:solidFill>
              <a:schemeClr val="accent5">
                <a:lumMod val="50000"/>
              </a:schemeClr>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lnSpc>
                <a:spcPct val="80000"/>
              </a:lnSpc>
            </a:pPr>
            <a:r>
              <a:rPr lang="es-ES" dirty="0">
                <a:solidFill>
                  <a:srgbClr val="1F1A34"/>
                </a:solidFill>
                <a:latin typeface="Arial" panose="020B0604020202020204" pitchFamily="34" charset="0"/>
                <a:ea typeface="Nexa Light" charset="0"/>
                <a:cs typeface="Arial" panose="020B0604020202020204" pitchFamily="34" charset="0"/>
              </a:rPr>
              <a:t>Malnutrición relacionada con aspectos psicosociales o psicológicos</a:t>
            </a:r>
          </a:p>
        </p:txBody>
      </p:sp>
      <p:sp>
        <p:nvSpPr>
          <p:cNvPr id="35" name="CuadroTexto 34">
            <a:extLst>
              <a:ext uri="{FF2B5EF4-FFF2-40B4-BE49-F238E27FC236}">
                <a16:creationId xmlns:a16="http://schemas.microsoft.com/office/drawing/2014/main" id="{21E3F6AE-683B-2941-AC6A-3F00E2614CF6}"/>
              </a:ext>
            </a:extLst>
          </p:cNvPr>
          <p:cNvSpPr txBox="1"/>
          <p:nvPr/>
        </p:nvSpPr>
        <p:spPr>
          <a:xfrm>
            <a:off x="9876028" y="4389903"/>
            <a:ext cx="1927501" cy="757130"/>
          </a:xfrm>
          <a:prstGeom prst="rect">
            <a:avLst/>
          </a:prstGeom>
          <a:ln w="19050">
            <a:solidFill>
              <a:schemeClr val="accent5">
                <a:lumMod val="50000"/>
              </a:schemeClr>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lnSpc>
                <a:spcPct val="80000"/>
              </a:lnSpc>
            </a:pPr>
            <a:r>
              <a:rPr lang="es-ES" dirty="0">
                <a:solidFill>
                  <a:srgbClr val="1F1A34"/>
                </a:solidFill>
                <a:latin typeface="Arial" panose="020B0604020202020204" pitchFamily="34" charset="0"/>
                <a:ea typeface="Nexa Light" charset="0"/>
                <a:cs typeface="Arial" panose="020B0604020202020204" pitchFamily="34" charset="0"/>
              </a:rPr>
              <a:t>Malnutrición relacionada  con hambre</a:t>
            </a:r>
          </a:p>
        </p:txBody>
      </p:sp>
      <p:cxnSp>
        <p:nvCxnSpPr>
          <p:cNvPr id="36" name="Conector recto 35">
            <a:extLst>
              <a:ext uri="{FF2B5EF4-FFF2-40B4-BE49-F238E27FC236}">
                <a16:creationId xmlns:a16="http://schemas.microsoft.com/office/drawing/2014/main" id="{160A2626-6C3B-8447-8F35-DECC2499F48D}"/>
              </a:ext>
            </a:extLst>
          </p:cNvPr>
          <p:cNvCxnSpPr>
            <a:cxnSpLocks/>
            <a:stCxn id="30" idx="2"/>
            <a:endCxn id="31" idx="0"/>
          </p:cNvCxnSpPr>
          <p:nvPr/>
        </p:nvCxnSpPr>
        <p:spPr>
          <a:xfrm flipH="1">
            <a:off x="4611314" y="5147033"/>
            <a:ext cx="1" cy="380229"/>
          </a:xfrm>
          <a:prstGeom prst="line">
            <a:avLst/>
          </a:prstGeom>
          <a:ln w="28575">
            <a:solidFill>
              <a:schemeClr val="accent5">
                <a:lumMod val="50000"/>
              </a:schemeClr>
            </a:solidFill>
          </a:ln>
        </p:spPr>
        <p:style>
          <a:lnRef idx="2">
            <a:schemeClr val="accent1"/>
          </a:lnRef>
          <a:fillRef idx="0">
            <a:schemeClr val="accent1"/>
          </a:fillRef>
          <a:effectRef idx="1">
            <a:schemeClr val="accent1"/>
          </a:effectRef>
          <a:fontRef idx="minor">
            <a:schemeClr val="tx1"/>
          </a:fontRef>
        </p:style>
      </p:cxnSp>
      <p:cxnSp>
        <p:nvCxnSpPr>
          <p:cNvPr id="37" name="Conector angular 36">
            <a:extLst>
              <a:ext uri="{FF2B5EF4-FFF2-40B4-BE49-F238E27FC236}">
                <a16:creationId xmlns:a16="http://schemas.microsoft.com/office/drawing/2014/main" id="{B00AD1B1-508D-BE4E-ADAE-567490DA870D}"/>
              </a:ext>
            </a:extLst>
          </p:cNvPr>
          <p:cNvCxnSpPr>
            <a:cxnSpLocks/>
            <a:stCxn id="27" idx="2"/>
            <a:endCxn id="34" idx="0"/>
          </p:cNvCxnSpPr>
          <p:nvPr/>
        </p:nvCxnSpPr>
        <p:spPr>
          <a:xfrm rot="5400000">
            <a:off x="8387900" y="2776167"/>
            <a:ext cx="805699" cy="2200174"/>
          </a:xfrm>
          <a:prstGeom prst="bentConnector3">
            <a:avLst>
              <a:gd name="adj1" fmla="val 50000"/>
            </a:avLst>
          </a:prstGeom>
          <a:ln w="28575" cmpd="sng">
            <a:solidFill>
              <a:schemeClr val="accent5">
                <a:lumMod val="50000"/>
              </a:schemeClr>
            </a:solidFill>
          </a:ln>
        </p:spPr>
        <p:style>
          <a:lnRef idx="2">
            <a:schemeClr val="accent1"/>
          </a:lnRef>
          <a:fillRef idx="0">
            <a:schemeClr val="accent1"/>
          </a:fillRef>
          <a:effectRef idx="1">
            <a:schemeClr val="accent1"/>
          </a:effectRef>
          <a:fontRef idx="minor">
            <a:schemeClr val="tx1"/>
          </a:fontRef>
        </p:style>
      </p:cxnSp>
      <p:cxnSp>
        <p:nvCxnSpPr>
          <p:cNvPr id="38" name="Conector angular 37">
            <a:extLst>
              <a:ext uri="{FF2B5EF4-FFF2-40B4-BE49-F238E27FC236}">
                <a16:creationId xmlns:a16="http://schemas.microsoft.com/office/drawing/2014/main" id="{50985BC9-4736-4B45-8451-1689634B3248}"/>
              </a:ext>
            </a:extLst>
          </p:cNvPr>
          <p:cNvCxnSpPr>
            <a:stCxn id="27" idx="2"/>
            <a:endCxn id="35" idx="0"/>
          </p:cNvCxnSpPr>
          <p:nvPr/>
        </p:nvCxnSpPr>
        <p:spPr>
          <a:xfrm rot="16200000" flipH="1">
            <a:off x="9907058" y="3457182"/>
            <a:ext cx="916498" cy="948943"/>
          </a:xfrm>
          <a:prstGeom prst="bentConnector3">
            <a:avLst>
              <a:gd name="adj1" fmla="val 50000"/>
            </a:avLst>
          </a:prstGeom>
          <a:ln w="28575" cmpd="sng">
            <a:solidFill>
              <a:schemeClr val="accent5">
                <a:lumMod val="50000"/>
              </a:schemeClr>
            </a:solidFill>
          </a:ln>
        </p:spPr>
        <p:style>
          <a:lnRef idx="2">
            <a:schemeClr val="accent1"/>
          </a:lnRef>
          <a:fillRef idx="0">
            <a:schemeClr val="accent1"/>
          </a:fillRef>
          <a:effectRef idx="1">
            <a:schemeClr val="accent1"/>
          </a:effectRef>
          <a:fontRef idx="minor">
            <a:schemeClr val="tx1"/>
          </a:fontRef>
        </p:style>
      </p:cxnSp>
      <p:sp>
        <p:nvSpPr>
          <p:cNvPr id="41" name="Rectángulo 40">
            <a:extLst>
              <a:ext uri="{FF2B5EF4-FFF2-40B4-BE49-F238E27FC236}">
                <a16:creationId xmlns:a16="http://schemas.microsoft.com/office/drawing/2014/main" id="{DAE41A3D-8C88-DB49-B64F-9D8A527F5DB4}"/>
              </a:ext>
            </a:extLst>
          </p:cNvPr>
          <p:cNvSpPr/>
          <p:nvPr/>
        </p:nvSpPr>
        <p:spPr>
          <a:xfrm>
            <a:off x="388471" y="6190669"/>
            <a:ext cx="7268382" cy="246221"/>
          </a:xfrm>
          <a:prstGeom prst="rect">
            <a:avLst/>
          </a:prstGeom>
          <a:noFill/>
        </p:spPr>
        <p:txBody>
          <a:bodyPr wrap="square">
            <a:spAutoFit/>
          </a:bodyPr>
          <a:lstStyle/>
          <a:p>
            <a:r>
              <a:rPr lang="es-ES" sz="1000" b="1" i="1" dirty="0" err="1">
                <a:solidFill>
                  <a:schemeClr val="bg2">
                    <a:lumMod val="50000"/>
                  </a:schemeClr>
                </a:solidFill>
                <a:latin typeface="Arial" panose="020B0604020202020204" pitchFamily="34" charset="0"/>
                <a:cs typeface="Arial" panose="020B0604020202020204" pitchFamily="34" charset="0"/>
              </a:rPr>
              <a:t>Cederholm</a:t>
            </a:r>
            <a:r>
              <a:rPr lang="es-ES" sz="1000" b="1" i="1" dirty="0">
                <a:solidFill>
                  <a:schemeClr val="bg2">
                    <a:lumMod val="50000"/>
                  </a:schemeClr>
                </a:solidFill>
                <a:latin typeface="Arial" panose="020B0604020202020204" pitchFamily="34" charset="0"/>
                <a:cs typeface="Arial" panose="020B0604020202020204" pitchFamily="34" charset="0"/>
              </a:rPr>
              <a:t> et al. ESPEN </a:t>
            </a:r>
            <a:r>
              <a:rPr lang="es-ES" sz="1000" b="1" i="1" dirty="0" err="1">
                <a:solidFill>
                  <a:schemeClr val="bg2">
                    <a:lumMod val="50000"/>
                  </a:schemeClr>
                </a:solidFill>
                <a:latin typeface="Arial" panose="020B0604020202020204" pitchFamily="34" charset="0"/>
                <a:cs typeface="Arial" panose="020B0604020202020204" pitchFamily="34" charset="0"/>
              </a:rPr>
              <a:t>guidelines</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on</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definitions</a:t>
            </a:r>
            <a:r>
              <a:rPr lang="es-ES" sz="1000" b="1" i="1" dirty="0">
                <a:solidFill>
                  <a:schemeClr val="bg2">
                    <a:lumMod val="50000"/>
                  </a:schemeClr>
                </a:solidFill>
                <a:latin typeface="Arial" panose="020B0604020202020204" pitchFamily="34" charset="0"/>
                <a:cs typeface="Arial" panose="020B0604020202020204" pitchFamily="34" charset="0"/>
              </a:rPr>
              <a:t> and </a:t>
            </a:r>
            <a:r>
              <a:rPr lang="es-ES" sz="1000" b="1" i="1" dirty="0" err="1">
                <a:solidFill>
                  <a:schemeClr val="bg2">
                    <a:lumMod val="50000"/>
                  </a:schemeClr>
                </a:solidFill>
                <a:latin typeface="Arial" panose="020B0604020202020204" pitchFamily="34" charset="0"/>
                <a:cs typeface="Arial" panose="020B0604020202020204" pitchFamily="34" charset="0"/>
              </a:rPr>
              <a:t>terminology</a:t>
            </a:r>
            <a:r>
              <a:rPr lang="es-ES" sz="1000" b="1" i="1" dirty="0">
                <a:solidFill>
                  <a:schemeClr val="bg2">
                    <a:lumMod val="50000"/>
                  </a:schemeClr>
                </a:solidFill>
                <a:latin typeface="Arial" panose="020B0604020202020204" pitchFamily="34" charset="0"/>
                <a:cs typeface="Arial" panose="020B0604020202020204" pitchFamily="34" charset="0"/>
              </a:rPr>
              <a:t> of </a:t>
            </a:r>
            <a:r>
              <a:rPr lang="es-ES" sz="1000" b="1" i="1" dirty="0" err="1">
                <a:solidFill>
                  <a:schemeClr val="bg2">
                    <a:lumMod val="50000"/>
                  </a:schemeClr>
                </a:solidFill>
                <a:latin typeface="Arial" panose="020B0604020202020204" pitchFamily="34" charset="0"/>
                <a:cs typeface="Arial" panose="020B0604020202020204" pitchFamily="34" charset="0"/>
              </a:rPr>
              <a:t>clinical</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nutrition</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Clin</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Nutr</a:t>
            </a:r>
            <a:r>
              <a:rPr lang="es-ES" sz="1000" b="1" i="1" dirty="0">
                <a:solidFill>
                  <a:schemeClr val="bg2">
                    <a:lumMod val="50000"/>
                  </a:schemeClr>
                </a:solidFill>
                <a:latin typeface="Arial" panose="020B0604020202020204" pitchFamily="34" charset="0"/>
                <a:cs typeface="Arial" panose="020B0604020202020204" pitchFamily="34" charset="0"/>
              </a:rPr>
              <a:t>. 2017 Feb;36(1)</a:t>
            </a:r>
          </a:p>
        </p:txBody>
      </p:sp>
    </p:spTree>
    <p:extLst>
      <p:ext uri="{BB962C8B-B14F-4D97-AF65-F5344CB8AC3E}">
        <p14:creationId xmlns:p14="http://schemas.microsoft.com/office/powerpoint/2010/main" val="12453699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F504CD15-B5C1-104E-94E0-44FC0CCAEE2B}"/>
              </a:ext>
            </a:extLst>
          </p:cNvPr>
          <p:cNvPicPr>
            <a:picLocks noChangeAspect="1"/>
          </p:cNvPicPr>
          <p:nvPr/>
        </p:nvPicPr>
        <p:blipFill rotWithShape="1">
          <a:blip r:embed="rId3"/>
          <a:srcRect l="33544" r="33708" b="11981"/>
          <a:stretch/>
        </p:blipFill>
        <p:spPr>
          <a:xfrm>
            <a:off x="4108719" y="1436144"/>
            <a:ext cx="4202947" cy="4004011"/>
          </a:xfrm>
          <a:prstGeom prst="rect">
            <a:avLst/>
          </a:prstGeom>
        </p:spPr>
      </p:pic>
      <p:sp>
        <p:nvSpPr>
          <p:cNvPr id="2" name="Título 1">
            <a:extLst>
              <a:ext uri="{FF2B5EF4-FFF2-40B4-BE49-F238E27FC236}">
                <a16:creationId xmlns:a16="http://schemas.microsoft.com/office/drawing/2014/main" id="{8E610D97-0BCA-C44E-81F0-9DE0E5FA994B}"/>
              </a:ext>
            </a:extLst>
          </p:cNvPr>
          <p:cNvSpPr>
            <a:spLocks noGrp="1"/>
          </p:cNvSpPr>
          <p:nvPr>
            <p:ph type="title"/>
          </p:nvPr>
        </p:nvSpPr>
        <p:spPr>
          <a:xfrm>
            <a:off x="2428874" y="168358"/>
            <a:ext cx="7334251" cy="1019054"/>
          </a:xfrm>
        </p:spPr>
        <p:txBody>
          <a:bodyPr>
            <a:normAutofit/>
          </a:bodyPr>
          <a:lstStyle/>
          <a:p>
            <a:pPr algn="ctr"/>
            <a:r>
              <a:rPr lang="es-CO" sz="3200" b="1" dirty="0">
                <a:solidFill>
                  <a:srgbClr val="1F1A34"/>
                </a:solidFill>
                <a:latin typeface="Arial" panose="020B0604020202020204" pitchFamily="34" charset="0"/>
                <a:cs typeface="Arial" panose="020B0604020202020204" pitchFamily="34" charset="0"/>
              </a:rPr>
              <a:t>La Importancia del Examen Físico</a:t>
            </a:r>
          </a:p>
        </p:txBody>
      </p:sp>
      <p:pic>
        <p:nvPicPr>
          <p:cNvPr id="4" name="Imagen 3">
            <a:extLst>
              <a:ext uri="{FF2B5EF4-FFF2-40B4-BE49-F238E27FC236}">
                <a16:creationId xmlns:a16="http://schemas.microsoft.com/office/drawing/2014/main" id="{FD034210-1D6D-2549-9C19-7DF87D5066AF}"/>
              </a:ext>
            </a:extLst>
          </p:cNvPr>
          <p:cNvPicPr>
            <a:picLocks noChangeAspect="1"/>
          </p:cNvPicPr>
          <p:nvPr/>
        </p:nvPicPr>
        <p:blipFill rotWithShape="1">
          <a:blip r:embed="rId4"/>
          <a:srcRect r="66041"/>
          <a:stretch/>
        </p:blipFill>
        <p:spPr>
          <a:xfrm>
            <a:off x="340824" y="1043873"/>
            <a:ext cx="4023467" cy="2394277"/>
          </a:xfrm>
          <a:prstGeom prst="rect">
            <a:avLst/>
          </a:prstGeom>
          <a:noFill/>
          <a:ln>
            <a:noFill/>
          </a:ln>
        </p:spPr>
      </p:pic>
      <p:sp>
        <p:nvSpPr>
          <p:cNvPr id="6" name="Rectángulo 5">
            <a:extLst>
              <a:ext uri="{FF2B5EF4-FFF2-40B4-BE49-F238E27FC236}">
                <a16:creationId xmlns:a16="http://schemas.microsoft.com/office/drawing/2014/main" id="{66B4CAF6-8B6C-9246-AB60-E559A5EDDD91}"/>
              </a:ext>
            </a:extLst>
          </p:cNvPr>
          <p:cNvSpPr/>
          <p:nvPr/>
        </p:nvSpPr>
        <p:spPr>
          <a:xfrm>
            <a:off x="340824" y="6063259"/>
            <a:ext cx="11238412" cy="400110"/>
          </a:xfrm>
          <a:prstGeom prst="rect">
            <a:avLst/>
          </a:prstGeom>
          <a:noFill/>
        </p:spPr>
        <p:txBody>
          <a:bodyPr wrap="square">
            <a:spAutoFit/>
          </a:bodyPr>
          <a:lstStyle/>
          <a:p>
            <a:r>
              <a:rPr lang="es-ES_tradnl" sz="1000" b="1" i="1" dirty="0">
                <a:solidFill>
                  <a:schemeClr val="bg2">
                    <a:lumMod val="50000"/>
                  </a:schemeClr>
                </a:solidFill>
                <a:latin typeface="Arial" panose="020B0604020202020204" pitchFamily="34" charset="0"/>
                <a:cs typeface="Arial" panose="020B0604020202020204" pitchFamily="34" charset="0"/>
              </a:rPr>
              <a:t>Cleveland </a:t>
            </a:r>
            <a:r>
              <a:rPr lang="es-ES_tradnl" sz="1000" b="1" i="1" dirty="0" err="1">
                <a:solidFill>
                  <a:schemeClr val="bg2">
                    <a:lumMod val="50000"/>
                  </a:schemeClr>
                </a:solidFill>
                <a:latin typeface="Arial" panose="020B0604020202020204" pitchFamily="34" charset="0"/>
                <a:cs typeface="Arial" panose="020B0604020202020204" pitchFamily="34" charset="0"/>
              </a:rPr>
              <a:t>Clinic</a:t>
            </a:r>
            <a:r>
              <a:rPr lang="es-ES_tradnl" sz="1000" b="1" i="1" dirty="0">
                <a:solidFill>
                  <a:schemeClr val="bg2">
                    <a:lumMod val="50000"/>
                  </a:schemeClr>
                </a:solidFill>
                <a:latin typeface="Arial" panose="020B0604020202020204" pitchFamily="34" charset="0"/>
                <a:cs typeface="Arial" panose="020B0604020202020204" pitchFamily="34" charset="0"/>
              </a:rPr>
              <a:t> Center </a:t>
            </a:r>
            <a:r>
              <a:rPr lang="es-ES_tradnl" sz="1000" b="1" i="1" dirty="0" err="1">
                <a:solidFill>
                  <a:schemeClr val="bg2">
                    <a:lumMod val="50000"/>
                  </a:schemeClr>
                </a:solidFill>
                <a:latin typeface="Arial" panose="020B0604020202020204" pitchFamily="34" charset="0"/>
                <a:cs typeface="Arial" panose="020B0604020202020204" pitchFamily="34" charset="0"/>
              </a:rPr>
              <a:t>for</a:t>
            </a:r>
            <a:r>
              <a:rPr lang="es-ES_tradnl" sz="1000" b="1" i="1" dirty="0">
                <a:solidFill>
                  <a:schemeClr val="bg2">
                    <a:lumMod val="50000"/>
                  </a:schemeClr>
                </a:solidFill>
                <a:latin typeface="Arial" panose="020B0604020202020204" pitchFamily="34" charset="0"/>
                <a:cs typeface="Arial" panose="020B0604020202020204" pitchFamily="34" charset="0"/>
              </a:rPr>
              <a:t> Human </a:t>
            </a:r>
            <a:r>
              <a:rPr lang="es-ES_tradnl" sz="1000" b="1" i="1" dirty="0" err="1">
                <a:solidFill>
                  <a:schemeClr val="bg2">
                    <a:lumMod val="50000"/>
                  </a:schemeClr>
                </a:solidFill>
                <a:latin typeface="Arial" panose="020B0604020202020204" pitchFamily="34" charset="0"/>
                <a:cs typeface="Arial" panose="020B0604020202020204" pitchFamily="34" charset="0"/>
              </a:rPr>
              <a:t>Nutrition</a:t>
            </a:r>
            <a:r>
              <a:rPr lang="es-ES_tradnl" sz="1000" b="1" i="1" dirty="0">
                <a:solidFill>
                  <a:schemeClr val="bg2">
                    <a:lumMod val="50000"/>
                  </a:schemeClr>
                </a:solidFill>
                <a:latin typeface="Arial" panose="020B0604020202020204" pitchFamily="34" charset="0"/>
                <a:cs typeface="Arial" panose="020B0604020202020204" pitchFamily="34" charset="0"/>
              </a:rPr>
              <a:t>, </a:t>
            </a:r>
            <a:r>
              <a:rPr lang="es-ES_tradnl" sz="1000" b="1" i="1" dirty="0" err="1">
                <a:solidFill>
                  <a:schemeClr val="bg2">
                    <a:lumMod val="50000"/>
                  </a:schemeClr>
                </a:solidFill>
                <a:latin typeface="Arial" panose="020B0604020202020204" pitchFamily="34" charset="0"/>
                <a:cs typeface="Arial" panose="020B0604020202020204" pitchFamily="34" charset="0"/>
              </a:rPr>
              <a:t>Digestive</a:t>
            </a:r>
            <a:r>
              <a:rPr lang="es-ES_tradnl" sz="1000" b="1" i="1" dirty="0">
                <a:solidFill>
                  <a:schemeClr val="bg2">
                    <a:lumMod val="50000"/>
                  </a:schemeClr>
                </a:solidFill>
                <a:latin typeface="Arial" panose="020B0604020202020204" pitchFamily="34" charset="0"/>
                <a:cs typeface="Arial" panose="020B0604020202020204" pitchFamily="34" charset="0"/>
              </a:rPr>
              <a:t> </a:t>
            </a:r>
            <a:r>
              <a:rPr lang="es-ES_tradnl" sz="1000" b="1" i="1" dirty="0" err="1">
                <a:solidFill>
                  <a:schemeClr val="bg2">
                    <a:lumMod val="50000"/>
                  </a:schemeClr>
                </a:solidFill>
                <a:latin typeface="Arial" panose="020B0604020202020204" pitchFamily="34" charset="0"/>
                <a:cs typeface="Arial" panose="020B0604020202020204" pitchFamily="34" charset="0"/>
              </a:rPr>
              <a:t>Diseases</a:t>
            </a:r>
            <a:r>
              <a:rPr lang="es-ES_tradnl" sz="1000" b="1" i="1" dirty="0">
                <a:solidFill>
                  <a:schemeClr val="bg2">
                    <a:lumMod val="50000"/>
                  </a:schemeClr>
                </a:solidFill>
                <a:latin typeface="Arial" panose="020B0604020202020204" pitchFamily="34" charset="0"/>
                <a:cs typeface="Arial" panose="020B0604020202020204" pitchFamily="34" charset="0"/>
              </a:rPr>
              <a:t> </a:t>
            </a:r>
            <a:r>
              <a:rPr lang="es-ES_tradnl" sz="1000" b="1" i="1" dirty="0" err="1">
                <a:solidFill>
                  <a:schemeClr val="bg2">
                    <a:lumMod val="50000"/>
                  </a:schemeClr>
                </a:solidFill>
                <a:latin typeface="Arial" panose="020B0604020202020204" pitchFamily="34" charset="0"/>
                <a:cs typeface="Arial" panose="020B0604020202020204" pitchFamily="34" charset="0"/>
              </a:rPr>
              <a:t>Institute</a:t>
            </a:r>
            <a:r>
              <a:rPr lang="es-ES_tradnl" sz="1000" b="1" i="1" dirty="0">
                <a:solidFill>
                  <a:schemeClr val="bg2">
                    <a:lumMod val="50000"/>
                  </a:schemeClr>
                </a:solidFill>
                <a:latin typeface="Arial" panose="020B0604020202020204" pitchFamily="34" charset="0"/>
                <a:cs typeface="Arial" panose="020B0604020202020204" pitchFamily="34" charset="0"/>
              </a:rPr>
              <a:t> and </a:t>
            </a:r>
            <a:r>
              <a:rPr lang="es-ES_tradnl" sz="1000" b="1" i="1" dirty="0" err="1">
                <a:solidFill>
                  <a:schemeClr val="bg2">
                    <a:lumMod val="50000"/>
                  </a:schemeClr>
                </a:solidFill>
                <a:latin typeface="Arial" panose="020B0604020202020204" pitchFamily="34" charset="0"/>
                <a:cs typeface="Arial" panose="020B0604020202020204" pitchFamily="34" charset="0"/>
              </a:rPr>
              <a:t>Charney</a:t>
            </a:r>
            <a:r>
              <a:rPr lang="es-ES_tradnl" sz="1000" b="1" i="1" dirty="0">
                <a:solidFill>
                  <a:schemeClr val="bg2">
                    <a:lumMod val="50000"/>
                  </a:schemeClr>
                </a:solidFill>
                <a:latin typeface="Arial" panose="020B0604020202020204" pitchFamily="34" charset="0"/>
                <a:cs typeface="Arial" panose="020B0604020202020204" pitchFamily="34" charset="0"/>
              </a:rPr>
              <a:t> P et al, </a:t>
            </a:r>
            <a:r>
              <a:rPr lang="es-ES_tradnl" sz="1000" b="1" i="1" dirty="0" err="1">
                <a:solidFill>
                  <a:schemeClr val="bg2">
                    <a:lumMod val="50000"/>
                  </a:schemeClr>
                </a:solidFill>
                <a:latin typeface="Arial" panose="020B0604020202020204" pitchFamily="34" charset="0"/>
                <a:cs typeface="Arial" panose="020B0604020202020204" pitchFamily="34" charset="0"/>
              </a:rPr>
              <a:t>Practice</a:t>
            </a:r>
            <a:r>
              <a:rPr lang="es-ES_tradnl" sz="1000" b="1" i="1" dirty="0">
                <a:solidFill>
                  <a:schemeClr val="bg2">
                    <a:lumMod val="50000"/>
                  </a:schemeClr>
                </a:solidFill>
                <a:latin typeface="Arial" panose="020B0604020202020204" pitchFamily="34" charset="0"/>
                <a:cs typeface="Arial" panose="020B0604020202020204" pitchFamily="34" charset="0"/>
              </a:rPr>
              <a:t> </a:t>
            </a:r>
            <a:r>
              <a:rPr lang="es-ES_tradnl" sz="1000" b="1" i="1" dirty="0" err="1">
                <a:solidFill>
                  <a:schemeClr val="bg2">
                    <a:lumMod val="50000"/>
                  </a:schemeClr>
                </a:solidFill>
                <a:latin typeface="Arial" panose="020B0604020202020204" pitchFamily="34" charset="0"/>
                <a:cs typeface="Arial" panose="020B0604020202020204" pitchFamily="34" charset="0"/>
              </a:rPr>
              <a:t>Paper</a:t>
            </a:r>
            <a:r>
              <a:rPr lang="es-ES_tradnl" sz="1000" b="1" i="1" dirty="0">
                <a:solidFill>
                  <a:schemeClr val="bg2">
                    <a:lumMod val="50000"/>
                  </a:schemeClr>
                </a:solidFill>
                <a:latin typeface="Arial" panose="020B0604020202020204" pitchFamily="34" charset="0"/>
                <a:cs typeface="Arial" panose="020B0604020202020204" pitchFamily="34" charset="0"/>
              </a:rPr>
              <a:t> of </a:t>
            </a:r>
            <a:r>
              <a:rPr lang="es-ES_tradnl" sz="1000" b="1" i="1" dirty="0" err="1">
                <a:solidFill>
                  <a:schemeClr val="bg2">
                    <a:lumMod val="50000"/>
                  </a:schemeClr>
                </a:solidFill>
                <a:latin typeface="Arial" panose="020B0604020202020204" pitchFamily="34" charset="0"/>
                <a:cs typeface="Arial" panose="020B0604020202020204" pitchFamily="34" charset="0"/>
              </a:rPr>
              <a:t>the</a:t>
            </a:r>
            <a:r>
              <a:rPr lang="es-ES_tradnl" sz="1000" b="1" i="1" dirty="0">
                <a:solidFill>
                  <a:schemeClr val="bg2">
                    <a:lumMod val="50000"/>
                  </a:schemeClr>
                </a:solidFill>
                <a:latin typeface="Arial" panose="020B0604020202020204" pitchFamily="34" charset="0"/>
                <a:cs typeface="Arial" panose="020B0604020202020204" pitchFamily="34" charset="0"/>
              </a:rPr>
              <a:t> </a:t>
            </a:r>
            <a:r>
              <a:rPr lang="es-ES_tradnl" sz="1000" b="1" i="1" dirty="0" err="1">
                <a:solidFill>
                  <a:schemeClr val="bg2">
                    <a:lumMod val="50000"/>
                  </a:schemeClr>
                </a:solidFill>
                <a:latin typeface="Arial" panose="020B0604020202020204" pitchFamily="34" charset="0"/>
                <a:cs typeface="Arial" panose="020B0604020202020204" pitchFamily="34" charset="0"/>
              </a:rPr>
              <a:t>Academy</a:t>
            </a:r>
            <a:r>
              <a:rPr lang="es-ES_tradnl" sz="1000" b="1" i="1" dirty="0">
                <a:solidFill>
                  <a:schemeClr val="bg2">
                    <a:lumMod val="50000"/>
                  </a:schemeClr>
                </a:solidFill>
                <a:latin typeface="Arial" panose="020B0604020202020204" pitchFamily="34" charset="0"/>
                <a:cs typeface="Arial" panose="020B0604020202020204" pitchFamily="34" charset="0"/>
              </a:rPr>
              <a:t> of </a:t>
            </a:r>
            <a:r>
              <a:rPr lang="es-ES_tradnl" sz="1000" b="1" i="1" dirty="0" err="1">
                <a:solidFill>
                  <a:schemeClr val="bg2">
                    <a:lumMod val="50000"/>
                  </a:schemeClr>
                </a:solidFill>
                <a:latin typeface="Arial" panose="020B0604020202020204" pitchFamily="34" charset="0"/>
                <a:cs typeface="Arial" panose="020B0604020202020204" pitchFamily="34" charset="0"/>
              </a:rPr>
              <a:t>Nutrition</a:t>
            </a:r>
            <a:r>
              <a:rPr lang="es-ES_tradnl" sz="1000" b="1" i="1" dirty="0">
                <a:solidFill>
                  <a:schemeClr val="bg2">
                    <a:lumMod val="50000"/>
                  </a:schemeClr>
                </a:solidFill>
                <a:latin typeface="Arial" panose="020B0604020202020204" pitchFamily="34" charset="0"/>
                <a:cs typeface="Arial" panose="020B0604020202020204" pitchFamily="34" charset="0"/>
              </a:rPr>
              <a:t> and </a:t>
            </a:r>
            <a:r>
              <a:rPr lang="es-ES_tradnl" sz="1000" b="1" i="1" dirty="0" err="1">
                <a:solidFill>
                  <a:schemeClr val="bg2">
                    <a:lumMod val="50000"/>
                  </a:schemeClr>
                </a:solidFill>
                <a:latin typeface="Arial" panose="020B0604020202020204" pitchFamily="34" charset="0"/>
                <a:cs typeface="Arial" panose="020B0604020202020204" pitchFamily="34" charset="0"/>
              </a:rPr>
              <a:t>Dietetics</a:t>
            </a:r>
            <a:r>
              <a:rPr lang="es-ES_tradnl" sz="1000" b="1" i="1" dirty="0">
                <a:solidFill>
                  <a:schemeClr val="bg2">
                    <a:lumMod val="50000"/>
                  </a:schemeClr>
                </a:solidFill>
                <a:latin typeface="Arial" panose="020B0604020202020204" pitchFamily="34" charset="0"/>
                <a:cs typeface="Arial" panose="020B0604020202020204" pitchFamily="34" charset="0"/>
              </a:rPr>
              <a:t>: </a:t>
            </a:r>
            <a:r>
              <a:rPr lang="es-ES_tradnl" sz="1000" b="1" i="1" dirty="0" err="1">
                <a:solidFill>
                  <a:schemeClr val="bg2">
                    <a:lumMod val="50000"/>
                  </a:schemeClr>
                </a:solidFill>
                <a:latin typeface="Arial" panose="020B0604020202020204" pitchFamily="34" charset="0"/>
                <a:cs typeface="Arial" panose="020B0604020202020204" pitchFamily="34" charset="0"/>
              </a:rPr>
              <a:t>Critical</a:t>
            </a:r>
            <a:r>
              <a:rPr lang="es-ES_tradnl" sz="1000" b="1" i="1" dirty="0">
                <a:solidFill>
                  <a:schemeClr val="bg2">
                    <a:lumMod val="50000"/>
                  </a:schemeClr>
                </a:solidFill>
                <a:latin typeface="Arial" panose="020B0604020202020204" pitchFamily="34" charset="0"/>
                <a:cs typeface="Arial" panose="020B0604020202020204" pitchFamily="34" charset="0"/>
              </a:rPr>
              <a:t> </a:t>
            </a:r>
            <a:r>
              <a:rPr lang="es-ES_tradnl" sz="1000" b="1" i="1" dirty="0" err="1">
                <a:solidFill>
                  <a:schemeClr val="bg2">
                    <a:lumMod val="50000"/>
                  </a:schemeClr>
                </a:solidFill>
                <a:latin typeface="Arial" panose="020B0604020202020204" pitchFamily="34" charset="0"/>
                <a:cs typeface="Arial" panose="020B0604020202020204" pitchFamily="34" charset="0"/>
              </a:rPr>
              <a:t>Thinking</a:t>
            </a:r>
            <a:r>
              <a:rPr lang="es-ES_tradnl" sz="1000" b="1" i="1" dirty="0">
                <a:solidFill>
                  <a:schemeClr val="bg2">
                    <a:lumMod val="50000"/>
                  </a:schemeClr>
                </a:solidFill>
                <a:latin typeface="Arial" panose="020B0604020202020204" pitchFamily="34" charset="0"/>
                <a:cs typeface="Arial" panose="020B0604020202020204" pitchFamily="34" charset="0"/>
              </a:rPr>
              <a:t> </a:t>
            </a:r>
            <a:r>
              <a:rPr lang="es-ES_tradnl" sz="1000" b="1" i="1" dirty="0" err="1">
                <a:solidFill>
                  <a:schemeClr val="bg2">
                    <a:lumMod val="50000"/>
                  </a:schemeClr>
                </a:solidFill>
                <a:latin typeface="Arial" panose="020B0604020202020204" pitchFamily="34" charset="0"/>
                <a:cs typeface="Arial" panose="020B0604020202020204" pitchFamily="34" charset="0"/>
              </a:rPr>
              <a:t>Skills</a:t>
            </a:r>
            <a:r>
              <a:rPr lang="es-ES_tradnl" sz="1000" b="1" i="1" dirty="0">
                <a:solidFill>
                  <a:schemeClr val="bg2">
                    <a:lumMod val="50000"/>
                  </a:schemeClr>
                </a:solidFill>
                <a:latin typeface="Arial" panose="020B0604020202020204" pitchFamily="34" charset="0"/>
                <a:cs typeface="Arial" panose="020B0604020202020204" pitchFamily="34" charset="0"/>
              </a:rPr>
              <a:t> in </a:t>
            </a:r>
            <a:r>
              <a:rPr lang="es-ES_tradnl" sz="1000" b="1" i="1" dirty="0" err="1">
                <a:solidFill>
                  <a:schemeClr val="bg2">
                    <a:lumMod val="50000"/>
                  </a:schemeClr>
                </a:solidFill>
                <a:latin typeface="Arial" panose="020B0604020202020204" pitchFamily="34" charset="0"/>
                <a:cs typeface="Arial" panose="020B0604020202020204" pitchFamily="34" charset="0"/>
              </a:rPr>
              <a:t>Nutrition</a:t>
            </a:r>
            <a:r>
              <a:rPr lang="es-ES_tradnl" sz="1000" b="1" i="1" dirty="0">
                <a:solidFill>
                  <a:schemeClr val="bg2">
                    <a:lumMod val="50000"/>
                  </a:schemeClr>
                </a:solidFill>
                <a:latin typeface="Arial" panose="020B0604020202020204" pitchFamily="34" charset="0"/>
                <a:cs typeface="Arial" panose="020B0604020202020204" pitchFamily="34" charset="0"/>
              </a:rPr>
              <a:t> Assessment and Diagnosis. JAND. 2013 </a:t>
            </a:r>
            <a:endParaRPr lang="es-CO" sz="1000" b="1" dirty="0">
              <a:solidFill>
                <a:schemeClr val="bg2">
                  <a:lumMod val="50000"/>
                </a:schemeClr>
              </a:solidFill>
              <a:latin typeface="Arial" panose="020B0604020202020204" pitchFamily="34" charset="0"/>
              <a:cs typeface="Arial" panose="020B0604020202020204" pitchFamily="34" charset="0"/>
            </a:endParaRPr>
          </a:p>
        </p:txBody>
      </p:sp>
      <p:pic>
        <p:nvPicPr>
          <p:cNvPr id="8" name="Imagen 7">
            <a:extLst>
              <a:ext uri="{FF2B5EF4-FFF2-40B4-BE49-F238E27FC236}">
                <a16:creationId xmlns:a16="http://schemas.microsoft.com/office/drawing/2014/main" id="{A213D89D-D599-2943-8EE5-649F69AEF56A}"/>
              </a:ext>
            </a:extLst>
          </p:cNvPr>
          <p:cNvPicPr>
            <a:picLocks noChangeAspect="1"/>
          </p:cNvPicPr>
          <p:nvPr/>
        </p:nvPicPr>
        <p:blipFill rotWithShape="1">
          <a:blip r:embed="rId5"/>
          <a:srcRect l="66141"/>
          <a:stretch/>
        </p:blipFill>
        <p:spPr>
          <a:xfrm>
            <a:off x="340824" y="3221825"/>
            <a:ext cx="4150800" cy="2931786"/>
          </a:xfrm>
          <a:prstGeom prst="rect">
            <a:avLst/>
          </a:prstGeom>
        </p:spPr>
      </p:pic>
      <p:pic>
        <p:nvPicPr>
          <p:cNvPr id="9" name="Imagen 8">
            <a:extLst>
              <a:ext uri="{FF2B5EF4-FFF2-40B4-BE49-F238E27FC236}">
                <a16:creationId xmlns:a16="http://schemas.microsoft.com/office/drawing/2014/main" id="{81BF93C3-5B2E-404F-A776-5381586C8DB9}"/>
              </a:ext>
            </a:extLst>
          </p:cNvPr>
          <p:cNvPicPr>
            <a:picLocks noChangeAspect="1"/>
          </p:cNvPicPr>
          <p:nvPr/>
        </p:nvPicPr>
        <p:blipFill rotWithShape="1">
          <a:blip r:embed="rId6"/>
          <a:srcRect l="64018" r="5651"/>
          <a:stretch/>
        </p:blipFill>
        <p:spPr>
          <a:xfrm>
            <a:off x="8175111" y="1043873"/>
            <a:ext cx="3657600" cy="5019386"/>
          </a:xfrm>
          <a:prstGeom prst="rect">
            <a:avLst/>
          </a:prstGeom>
        </p:spPr>
      </p:pic>
    </p:spTree>
    <p:extLst>
      <p:ext uri="{BB962C8B-B14F-4D97-AF65-F5344CB8AC3E}">
        <p14:creationId xmlns:p14="http://schemas.microsoft.com/office/powerpoint/2010/main" val="11514780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D7C7C3D7-8595-BB4E-ABF5-577C75A5732B}"/>
              </a:ext>
            </a:extLst>
          </p:cNvPr>
          <p:cNvSpPr>
            <a:spLocks noGrp="1" noChangeArrowheads="1"/>
          </p:cNvSpPr>
          <p:nvPr>
            <p:ph type="title"/>
          </p:nvPr>
        </p:nvSpPr>
        <p:spPr>
          <a:xfrm>
            <a:off x="4529137" y="70697"/>
            <a:ext cx="3133725" cy="1081827"/>
          </a:xfrm>
        </p:spPr>
        <p:txBody>
          <a:bodyPr/>
          <a:lstStyle/>
          <a:p>
            <a:pPr algn="ctr" eaLnBrk="1" hangingPunct="1"/>
            <a:r>
              <a:rPr lang="es-AR" altLang="es-CO" sz="3200" b="1" dirty="0">
                <a:solidFill>
                  <a:srgbClr val="1F1A34"/>
                </a:solidFill>
                <a:latin typeface="Arial Bold" pitchFamily="122" charset="0"/>
                <a:cs typeface="Arial Bold" pitchFamily="122" charset="0"/>
              </a:rPr>
              <a:t>Conclusiones </a:t>
            </a:r>
            <a:endParaRPr lang="es-ES" altLang="es-CO" sz="3200" b="1" dirty="0">
              <a:solidFill>
                <a:srgbClr val="1F1A34"/>
              </a:solidFill>
              <a:latin typeface="Arial Bold" pitchFamily="122" charset="0"/>
              <a:cs typeface="Arial Bold" pitchFamily="122" charset="0"/>
            </a:endParaRPr>
          </a:p>
        </p:txBody>
      </p:sp>
      <p:sp>
        <p:nvSpPr>
          <p:cNvPr id="46083" name="Rectangle 3">
            <a:extLst>
              <a:ext uri="{FF2B5EF4-FFF2-40B4-BE49-F238E27FC236}">
                <a16:creationId xmlns:a16="http://schemas.microsoft.com/office/drawing/2014/main" id="{D7EE581A-9EE3-7843-89E0-4551209EB60B}"/>
              </a:ext>
            </a:extLst>
          </p:cNvPr>
          <p:cNvSpPr>
            <a:spLocks noGrp="1" noChangeArrowheads="1"/>
          </p:cNvSpPr>
          <p:nvPr>
            <p:ph idx="1"/>
          </p:nvPr>
        </p:nvSpPr>
        <p:spPr>
          <a:xfrm>
            <a:off x="838200" y="1640492"/>
            <a:ext cx="10515600" cy="5258684"/>
          </a:xfrm>
        </p:spPr>
        <p:txBody>
          <a:bodyPr>
            <a:normAutofit/>
          </a:bodyPr>
          <a:lstStyle/>
          <a:p>
            <a:pPr algn="just">
              <a:lnSpc>
                <a:spcPct val="100000"/>
              </a:lnSpc>
              <a:spcAft>
                <a:spcPts val="1200"/>
              </a:spcAft>
              <a:buClr>
                <a:srgbClr val="1F1A34"/>
              </a:buClr>
              <a:buSzPct val="120000"/>
            </a:pPr>
            <a:r>
              <a:rPr lang="es-AR" altLang="es-CO" sz="2000" dirty="0">
                <a:solidFill>
                  <a:srgbClr val="1F1A34"/>
                </a:solidFill>
                <a:latin typeface="Arial Bold" pitchFamily="122" charset="0"/>
                <a:cs typeface="Arial Bold" pitchFamily="122" charset="0"/>
              </a:rPr>
              <a:t>La tamización nutricional permite identificar los individuos a riesgo de desnutrirse y por lo tanto priorizar la intervención</a:t>
            </a:r>
          </a:p>
          <a:p>
            <a:pPr algn="just">
              <a:lnSpc>
                <a:spcPct val="100000"/>
              </a:lnSpc>
              <a:spcAft>
                <a:spcPts val="1200"/>
              </a:spcAft>
              <a:buClr>
                <a:srgbClr val="1F1A34"/>
              </a:buClr>
              <a:buSzPct val="120000"/>
            </a:pPr>
            <a:r>
              <a:rPr lang="es-AR" altLang="es-CO" sz="2000" dirty="0">
                <a:solidFill>
                  <a:srgbClr val="1F1A34"/>
                </a:solidFill>
                <a:latin typeface="Arial Bold" pitchFamily="122" charset="0"/>
                <a:cs typeface="Arial Bold" pitchFamily="122" charset="0"/>
              </a:rPr>
              <a:t>Elegir la herramienta de tamización nutricional que se adapte a las necesidades de la población</a:t>
            </a:r>
          </a:p>
          <a:p>
            <a:pPr algn="just">
              <a:lnSpc>
                <a:spcPct val="100000"/>
              </a:lnSpc>
              <a:spcAft>
                <a:spcPts val="1200"/>
              </a:spcAft>
              <a:buClr>
                <a:srgbClr val="1F1A34"/>
              </a:buClr>
              <a:buSzPct val="120000"/>
            </a:pPr>
            <a:r>
              <a:rPr lang="es-AR" altLang="es-CO" sz="2000" dirty="0">
                <a:solidFill>
                  <a:srgbClr val="1F1A34"/>
                </a:solidFill>
                <a:latin typeface="Arial Bold" pitchFamily="122" charset="0"/>
                <a:cs typeface="Arial Bold" pitchFamily="122" charset="0"/>
              </a:rPr>
              <a:t>La valoración nutricional objetiva permite obtener diagnósticos nutricionales completos que incluyan composición corporal, cronicidad, severidad y etiología</a:t>
            </a:r>
          </a:p>
          <a:p>
            <a:pPr algn="just">
              <a:lnSpc>
                <a:spcPct val="100000"/>
              </a:lnSpc>
              <a:spcAft>
                <a:spcPts val="1200"/>
              </a:spcAft>
              <a:buClr>
                <a:srgbClr val="1F1A34"/>
              </a:buClr>
              <a:buSzPct val="120000"/>
            </a:pPr>
            <a:r>
              <a:rPr lang="es-AR" altLang="es-CO" sz="2000" dirty="0">
                <a:solidFill>
                  <a:srgbClr val="1F1A34"/>
                </a:solidFill>
                <a:latin typeface="Arial Bold" pitchFamily="122" charset="0"/>
                <a:cs typeface="Arial Bold" pitchFamily="122" charset="0"/>
              </a:rPr>
              <a:t>Las herramientas alternativas de valoración nutricional son una alternativa para agilizar los procesos y establecer el estado nutricional de todos los pacientes independientemente de su condición clínica</a:t>
            </a:r>
          </a:p>
          <a:p>
            <a:pPr marL="0" indent="0" algn="just">
              <a:lnSpc>
                <a:spcPct val="100000"/>
              </a:lnSpc>
              <a:spcAft>
                <a:spcPts val="1200"/>
              </a:spcAft>
              <a:buSzPct val="85000"/>
              <a:buNone/>
            </a:pPr>
            <a:endParaRPr lang="es-ES" altLang="es-CO" sz="2000" dirty="0">
              <a:solidFill>
                <a:srgbClr val="1F1A34"/>
              </a:solidFill>
              <a:latin typeface="Arial Bold" pitchFamily="122" charset="0"/>
              <a:cs typeface="Arial Bold" pitchFamily="122" charset="0"/>
            </a:endParaRPr>
          </a:p>
        </p:txBody>
      </p:sp>
    </p:spTree>
    <p:extLst>
      <p:ext uri="{BB962C8B-B14F-4D97-AF65-F5344CB8AC3E}">
        <p14:creationId xmlns:p14="http://schemas.microsoft.com/office/powerpoint/2010/main" val="1330537416"/>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5A9E73-CCEE-6A4D-9214-2BD30633F268}"/>
              </a:ext>
            </a:extLst>
          </p:cNvPr>
          <p:cNvSpPr>
            <a:spLocks noGrp="1"/>
          </p:cNvSpPr>
          <p:nvPr>
            <p:ph type="title" idx="4294967295"/>
          </p:nvPr>
        </p:nvSpPr>
        <p:spPr>
          <a:xfrm>
            <a:off x="0" y="214411"/>
            <a:ext cx="12192000" cy="958596"/>
          </a:xfrm>
        </p:spPr>
        <p:txBody>
          <a:bodyPr>
            <a:normAutofit/>
          </a:bodyPr>
          <a:lstStyle/>
          <a:p>
            <a:pPr algn="ctr"/>
            <a:r>
              <a:rPr lang="es-CO" sz="3200" b="1" dirty="0">
                <a:solidFill>
                  <a:srgbClr val="1F1A34"/>
                </a:solidFill>
                <a:latin typeface="Arial" panose="020B0604020202020204" pitchFamily="34" charset="0"/>
                <a:cs typeface="Arial" panose="020B0604020202020204" pitchFamily="34" charset="0"/>
              </a:rPr>
              <a:t>Tamización nutricional</a:t>
            </a:r>
          </a:p>
        </p:txBody>
      </p:sp>
      <p:sp>
        <p:nvSpPr>
          <p:cNvPr id="5" name="Marcador de contenido 2">
            <a:extLst>
              <a:ext uri="{FF2B5EF4-FFF2-40B4-BE49-F238E27FC236}">
                <a16:creationId xmlns:a16="http://schemas.microsoft.com/office/drawing/2014/main" id="{282CABB1-F02B-B344-92BF-445BA0AAD8EE}"/>
              </a:ext>
            </a:extLst>
          </p:cNvPr>
          <p:cNvSpPr txBox="1">
            <a:spLocks/>
          </p:cNvSpPr>
          <p:nvPr/>
        </p:nvSpPr>
        <p:spPr>
          <a:xfrm>
            <a:off x="741208" y="1469190"/>
            <a:ext cx="10717967" cy="1019436"/>
          </a:xfrm>
          <a:prstGeom prst="rect">
            <a:avLst/>
          </a:prstGeom>
          <a:ln w="19050">
            <a:solidFill>
              <a:schemeClr val="accent5">
                <a:lumMod val="50000"/>
              </a:schemeClr>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Font typeface="Arial" panose="020B0604020202020204" pitchFamily="34" charset="0"/>
              <a:buNone/>
            </a:pPr>
            <a:r>
              <a:rPr lang="es-ES" sz="1800" dirty="0">
                <a:solidFill>
                  <a:srgbClr val="1F1A34"/>
                </a:solidFill>
                <a:latin typeface="Arial" panose="020B0604020202020204" pitchFamily="34" charset="0"/>
                <a:cs typeface="Arial" panose="020B0604020202020204" pitchFamily="34" charset="0"/>
              </a:rPr>
              <a:t>Prueba, procedimiento o examen estandarizado que se usa para identificar pacientes que requieren intervención especial; esta prueba puede ser aplicada por profesionales de la salud que </a:t>
            </a:r>
            <a:r>
              <a:rPr lang="es-ES" sz="1800" b="1" dirty="0">
                <a:latin typeface="Arial" panose="020B0604020202020204" pitchFamily="34" charset="0"/>
                <a:cs typeface="Arial" panose="020B0604020202020204" pitchFamily="34" charset="0"/>
              </a:rPr>
              <a:t>no necesariamente son nutricionistas.</a:t>
            </a:r>
          </a:p>
        </p:txBody>
      </p:sp>
      <p:sp>
        <p:nvSpPr>
          <p:cNvPr id="6" name="Rectángulo 5">
            <a:extLst>
              <a:ext uri="{FF2B5EF4-FFF2-40B4-BE49-F238E27FC236}">
                <a16:creationId xmlns:a16="http://schemas.microsoft.com/office/drawing/2014/main" id="{19FDDDE3-2B33-4A4B-B2EB-6669714538BB}"/>
              </a:ext>
            </a:extLst>
          </p:cNvPr>
          <p:cNvSpPr/>
          <p:nvPr/>
        </p:nvSpPr>
        <p:spPr>
          <a:xfrm>
            <a:off x="741203" y="3109823"/>
            <a:ext cx="10717967" cy="677108"/>
          </a:xfrm>
          <a:prstGeom prst="rect">
            <a:avLst/>
          </a:prstGeom>
          <a:ln w="19050">
            <a:solidFill>
              <a:schemeClr val="accent5">
                <a:lumMod val="50000"/>
              </a:schemeClr>
            </a:solidFill>
          </a:ln>
        </p:spPr>
        <p:txBody>
          <a:bodyPr wrap="square">
            <a:spAutoFit/>
          </a:bodyPr>
          <a:lstStyle/>
          <a:p>
            <a:pPr algn="just"/>
            <a:r>
              <a:rPr lang="es-ES" dirty="0">
                <a:solidFill>
                  <a:srgbClr val="1F1A34"/>
                </a:solidFill>
                <a:latin typeface="Arial" panose="020B0604020202020204" pitchFamily="34" charset="0"/>
                <a:cs typeface="Arial" panose="020B0604020202020204" pitchFamily="34" charset="0"/>
              </a:rPr>
              <a:t>Proceso para identificar un individuo desnutrido o a riesgo de desnutrición para determinar si se encuentra </a:t>
            </a:r>
            <a:r>
              <a:rPr lang="es-ES" b="1" dirty="0">
                <a:latin typeface="Arial" panose="020B0604020202020204" pitchFamily="34" charset="0"/>
                <a:cs typeface="Arial" panose="020B0604020202020204" pitchFamily="34" charset="0"/>
              </a:rPr>
              <a:t>indicada una valoración nutricional detallada</a:t>
            </a:r>
            <a:r>
              <a:rPr lang="es-ES" sz="2000" b="1" dirty="0">
                <a:latin typeface="Arial" panose="020B0604020202020204" pitchFamily="34" charset="0"/>
                <a:cs typeface="Arial" panose="020B0604020202020204" pitchFamily="34" charset="0"/>
              </a:rPr>
              <a:t>.</a:t>
            </a:r>
          </a:p>
        </p:txBody>
      </p:sp>
      <p:sp>
        <p:nvSpPr>
          <p:cNvPr id="7" name="Rectángulo 6">
            <a:extLst>
              <a:ext uri="{FF2B5EF4-FFF2-40B4-BE49-F238E27FC236}">
                <a16:creationId xmlns:a16="http://schemas.microsoft.com/office/drawing/2014/main" id="{4490E1D8-B57F-EE41-855B-780083FCCC28}"/>
              </a:ext>
            </a:extLst>
          </p:cNvPr>
          <p:cNvSpPr/>
          <p:nvPr/>
        </p:nvSpPr>
        <p:spPr>
          <a:xfrm>
            <a:off x="6672775" y="2544016"/>
            <a:ext cx="5160210" cy="276999"/>
          </a:xfrm>
          <a:prstGeom prst="rect">
            <a:avLst/>
          </a:prstGeom>
        </p:spPr>
        <p:txBody>
          <a:bodyPr wrap="square">
            <a:spAutoFit/>
          </a:bodyPr>
          <a:lstStyle/>
          <a:p>
            <a:pPr algn="ctr"/>
            <a:r>
              <a:rPr lang="es-ES" sz="1200" b="1" i="1" dirty="0">
                <a:latin typeface="Arial" panose="020B0604020202020204" pitchFamily="34" charset="0"/>
                <a:cs typeface="Arial" panose="020B0604020202020204" pitchFamily="34" charset="0"/>
              </a:rPr>
              <a:t>Academia de Nutrición y Dietética de los Estados Unidos </a:t>
            </a:r>
          </a:p>
        </p:txBody>
      </p:sp>
      <p:sp>
        <p:nvSpPr>
          <p:cNvPr id="8" name="Rectángulo 7">
            <a:extLst>
              <a:ext uri="{FF2B5EF4-FFF2-40B4-BE49-F238E27FC236}">
                <a16:creationId xmlns:a16="http://schemas.microsoft.com/office/drawing/2014/main" id="{010E90CE-0CE8-3241-B901-AE2BB75B7CBB}"/>
              </a:ext>
            </a:extLst>
          </p:cNvPr>
          <p:cNvSpPr/>
          <p:nvPr/>
        </p:nvSpPr>
        <p:spPr>
          <a:xfrm>
            <a:off x="6096000" y="3884907"/>
            <a:ext cx="5588000" cy="276999"/>
          </a:xfrm>
          <a:prstGeom prst="rect">
            <a:avLst/>
          </a:prstGeom>
        </p:spPr>
        <p:txBody>
          <a:bodyPr wrap="square">
            <a:spAutoFit/>
          </a:bodyPr>
          <a:lstStyle/>
          <a:p>
            <a:pPr algn="ctr"/>
            <a:r>
              <a:rPr lang="es-ES" sz="1200" b="1" i="1" dirty="0">
                <a:latin typeface="Arial" panose="020B0604020202020204" pitchFamily="34" charset="0"/>
                <a:cs typeface="Arial" panose="020B0604020202020204" pitchFamily="34" charset="0"/>
              </a:rPr>
              <a:t>Sociedad Americana para la Nutrición Parenteral y Enteral ASPEN</a:t>
            </a:r>
          </a:p>
        </p:txBody>
      </p:sp>
      <p:sp>
        <p:nvSpPr>
          <p:cNvPr id="9" name="Rectángulo 8">
            <a:extLst>
              <a:ext uri="{FF2B5EF4-FFF2-40B4-BE49-F238E27FC236}">
                <a16:creationId xmlns:a16="http://schemas.microsoft.com/office/drawing/2014/main" id="{3B9FC745-43E5-4041-83EE-AB1283D9C1DC}"/>
              </a:ext>
            </a:extLst>
          </p:cNvPr>
          <p:cNvSpPr/>
          <p:nvPr/>
        </p:nvSpPr>
        <p:spPr>
          <a:xfrm>
            <a:off x="727141" y="5872649"/>
            <a:ext cx="10717966" cy="553998"/>
          </a:xfrm>
          <a:prstGeom prst="rect">
            <a:avLst/>
          </a:prstGeom>
          <a:noFill/>
        </p:spPr>
        <p:txBody>
          <a:bodyPr wrap="square">
            <a:spAutoFit/>
          </a:bodyPr>
          <a:lstStyle/>
          <a:p>
            <a:r>
              <a:rPr lang="es-ES" sz="1000" b="1" i="1" dirty="0" err="1">
                <a:solidFill>
                  <a:schemeClr val="bg2">
                    <a:lumMod val="50000"/>
                  </a:schemeClr>
                </a:solidFill>
                <a:latin typeface="Arial" panose="020B0604020202020204" pitchFamily="34" charset="0"/>
                <a:cs typeface="Arial" panose="020B0604020202020204" pitchFamily="34" charset="0"/>
              </a:rPr>
              <a:t>Writing</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Group</a:t>
            </a:r>
            <a:r>
              <a:rPr lang="es-ES" sz="1000" b="1" i="1" dirty="0">
                <a:solidFill>
                  <a:schemeClr val="bg2">
                    <a:lumMod val="50000"/>
                  </a:schemeClr>
                </a:solidFill>
                <a:latin typeface="Arial" panose="020B0604020202020204" pitchFamily="34" charset="0"/>
                <a:cs typeface="Arial" panose="020B0604020202020204" pitchFamily="34" charset="0"/>
              </a:rPr>
              <a:t> of </a:t>
            </a:r>
            <a:r>
              <a:rPr lang="es-ES" sz="1000" b="1" i="1" dirty="0" err="1">
                <a:solidFill>
                  <a:schemeClr val="bg2">
                    <a:lumMod val="50000"/>
                  </a:schemeClr>
                </a:solidFill>
                <a:latin typeface="Arial" panose="020B0604020202020204" pitchFamily="34" charset="0"/>
                <a:cs typeface="Arial" panose="020B0604020202020204" pitchFamily="34" charset="0"/>
              </a:rPr>
              <a:t>the</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Nutrition</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Care</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Process</a:t>
            </a:r>
            <a:r>
              <a:rPr lang="es-ES" sz="1000" b="1" i="1" dirty="0">
                <a:solidFill>
                  <a:schemeClr val="bg2">
                    <a:lumMod val="50000"/>
                  </a:schemeClr>
                </a:solidFill>
                <a:latin typeface="Arial" panose="020B0604020202020204" pitchFamily="34" charset="0"/>
                <a:cs typeface="Arial" panose="020B0604020202020204" pitchFamily="34" charset="0"/>
              </a:rPr>
              <a:t>/</a:t>
            </a:r>
            <a:r>
              <a:rPr lang="es-ES" sz="1000" b="1" i="1" dirty="0" err="1">
                <a:solidFill>
                  <a:schemeClr val="bg2">
                    <a:lumMod val="50000"/>
                  </a:schemeClr>
                </a:solidFill>
                <a:latin typeface="Arial" panose="020B0604020202020204" pitchFamily="34" charset="0"/>
                <a:cs typeface="Arial" panose="020B0604020202020204" pitchFamily="34" charset="0"/>
              </a:rPr>
              <a:t>Standardized</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Lan</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guage</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Committee</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Nutrition</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care</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process</a:t>
            </a:r>
            <a:r>
              <a:rPr lang="es-ES" sz="1000" b="1" i="1" dirty="0">
                <a:solidFill>
                  <a:schemeClr val="bg2">
                    <a:lumMod val="50000"/>
                  </a:schemeClr>
                </a:solidFill>
                <a:latin typeface="Arial" panose="020B0604020202020204" pitchFamily="34" charset="0"/>
                <a:cs typeface="Arial" panose="020B0604020202020204" pitchFamily="34" charset="0"/>
              </a:rPr>
              <a:t> and </a:t>
            </a:r>
            <a:r>
              <a:rPr lang="es-ES" sz="1000" b="1" i="1" dirty="0" err="1">
                <a:solidFill>
                  <a:schemeClr val="bg2">
                    <a:lumMod val="50000"/>
                  </a:schemeClr>
                </a:solidFill>
                <a:latin typeface="Arial" panose="020B0604020202020204" pitchFamily="34" charset="0"/>
                <a:cs typeface="Arial" panose="020B0604020202020204" pitchFamily="34" charset="0"/>
              </a:rPr>
              <a:t>model</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part</a:t>
            </a:r>
            <a:r>
              <a:rPr lang="es-ES" sz="1000" b="1" i="1" dirty="0">
                <a:solidFill>
                  <a:schemeClr val="bg2">
                    <a:lumMod val="50000"/>
                  </a:schemeClr>
                </a:solidFill>
                <a:latin typeface="Arial" panose="020B0604020202020204" pitchFamily="34" charset="0"/>
                <a:cs typeface="Arial" panose="020B0604020202020204" pitchFamily="34" charset="0"/>
              </a:rPr>
              <a:t> I: </a:t>
            </a:r>
            <a:r>
              <a:rPr lang="es-ES" sz="1000" b="1" i="1" dirty="0" err="1">
                <a:solidFill>
                  <a:schemeClr val="bg2">
                    <a:lumMod val="50000"/>
                  </a:schemeClr>
                </a:solidFill>
                <a:latin typeface="Arial" panose="020B0604020202020204" pitchFamily="34" charset="0"/>
                <a:cs typeface="Arial" panose="020B0604020202020204" pitchFamily="34" charset="0"/>
              </a:rPr>
              <a:t>the</a:t>
            </a:r>
            <a:r>
              <a:rPr lang="es-ES" sz="1000" b="1" i="1" dirty="0">
                <a:solidFill>
                  <a:schemeClr val="bg2">
                    <a:lumMod val="50000"/>
                  </a:schemeClr>
                </a:solidFill>
                <a:latin typeface="Arial" panose="020B0604020202020204" pitchFamily="34" charset="0"/>
                <a:cs typeface="Arial" panose="020B0604020202020204" pitchFamily="34" charset="0"/>
              </a:rPr>
              <a:t> 2008 </a:t>
            </a:r>
            <a:r>
              <a:rPr lang="es-ES" sz="1000" b="1" i="1" dirty="0" err="1">
                <a:solidFill>
                  <a:schemeClr val="bg2">
                    <a:lumMod val="50000"/>
                  </a:schemeClr>
                </a:solidFill>
                <a:latin typeface="Arial" panose="020B0604020202020204" pitchFamily="34" charset="0"/>
                <a:cs typeface="Arial" panose="020B0604020202020204" pitchFamily="34" charset="0"/>
              </a:rPr>
              <a:t>update</a:t>
            </a:r>
            <a:r>
              <a:rPr lang="es-ES" sz="1000" b="1" i="1" dirty="0">
                <a:solidFill>
                  <a:schemeClr val="bg2">
                    <a:lumMod val="50000"/>
                  </a:schemeClr>
                </a:solidFill>
                <a:latin typeface="Arial" panose="020B0604020202020204" pitchFamily="34" charset="0"/>
                <a:cs typeface="Arial" panose="020B0604020202020204" pitchFamily="34" charset="0"/>
              </a:rPr>
              <a:t>. J Am </a:t>
            </a:r>
            <a:r>
              <a:rPr lang="es-ES" sz="1000" b="1" i="1" dirty="0" err="1">
                <a:solidFill>
                  <a:schemeClr val="bg2">
                    <a:lumMod val="50000"/>
                  </a:schemeClr>
                </a:solidFill>
                <a:latin typeface="Arial" panose="020B0604020202020204" pitchFamily="34" charset="0"/>
                <a:cs typeface="Arial" panose="020B0604020202020204" pitchFamily="34" charset="0"/>
              </a:rPr>
              <a:t>Diet</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Assoc</a:t>
            </a:r>
            <a:r>
              <a:rPr lang="es-ES" sz="1000" b="1" i="1" dirty="0">
                <a:solidFill>
                  <a:schemeClr val="bg2">
                    <a:lumMod val="50000"/>
                  </a:schemeClr>
                </a:solidFill>
                <a:latin typeface="Arial" panose="020B0604020202020204" pitchFamily="34" charset="0"/>
                <a:cs typeface="Arial" panose="020B0604020202020204" pitchFamily="34" charset="0"/>
              </a:rPr>
              <a:t>. 2008</a:t>
            </a:r>
          </a:p>
          <a:p>
            <a:r>
              <a:rPr lang="es-ES" sz="1000" b="1" i="1" dirty="0" err="1">
                <a:solidFill>
                  <a:schemeClr val="bg2">
                    <a:lumMod val="50000"/>
                  </a:schemeClr>
                </a:solidFill>
                <a:latin typeface="Arial" panose="020B0604020202020204" pitchFamily="34" charset="0"/>
                <a:cs typeface="Arial" panose="020B0604020202020204" pitchFamily="34" charset="0"/>
              </a:rPr>
              <a:t>Definition</a:t>
            </a:r>
            <a:r>
              <a:rPr lang="es-ES" sz="1000" b="1" i="1" dirty="0">
                <a:solidFill>
                  <a:schemeClr val="bg2">
                    <a:lumMod val="50000"/>
                  </a:schemeClr>
                </a:solidFill>
                <a:latin typeface="Arial" panose="020B0604020202020204" pitchFamily="34" charset="0"/>
                <a:cs typeface="Arial" panose="020B0604020202020204" pitchFamily="34" charset="0"/>
              </a:rPr>
              <a:t> of </a:t>
            </a:r>
            <a:r>
              <a:rPr lang="es-ES" sz="1000" b="1" i="1" dirty="0" err="1">
                <a:solidFill>
                  <a:schemeClr val="bg2">
                    <a:lumMod val="50000"/>
                  </a:schemeClr>
                </a:solidFill>
                <a:latin typeface="Arial" panose="020B0604020202020204" pitchFamily="34" charset="0"/>
                <a:cs typeface="Arial" panose="020B0604020202020204" pitchFamily="34" charset="0"/>
              </a:rPr>
              <a:t>terms</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style</a:t>
            </a:r>
            <a:r>
              <a:rPr lang="es-ES" sz="1000" b="1" i="1" dirty="0">
                <a:solidFill>
                  <a:schemeClr val="bg2">
                    <a:lumMod val="50000"/>
                  </a:schemeClr>
                </a:solidFill>
                <a:latin typeface="Arial" panose="020B0604020202020204" pitchFamily="34" charset="0"/>
                <a:cs typeface="Arial" panose="020B0604020202020204" pitchFamily="34" charset="0"/>
              </a:rPr>
              <a:t>, and </a:t>
            </a:r>
            <a:r>
              <a:rPr lang="es-ES" sz="1000" b="1" i="1" dirty="0" err="1">
                <a:solidFill>
                  <a:schemeClr val="bg2">
                    <a:lumMod val="50000"/>
                  </a:schemeClr>
                </a:solidFill>
                <a:latin typeface="Arial" panose="020B0604020202020204" pitchFamily="34" charset="0"/>
                <a:cs typeface="Arial" panose="020B0604020202020204" pitchFamily="34" charset="0"/>
              </a:rPr>
              <a:t>conventions</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used</a:t>
            </a:r>
            <a:r>
              <a:rPr lang="es-ES" sz="1000" b="1" i="1" dirty="0">
                <a:solidFill>
                  <a:schemeClr val="bg2">
                    <a:lumMod val="50000"/>
                  </a:schemeClr>
                </a:solidFill>
                <a:latin typeface="Arial" panose="020B0604020202020204" pitchFamily="34" charset="0"/>
                <a:cs typeface="Arial" panose="020B0604020202020204" pitchFamily="34" charset="0"/>
              </a:rPr>
              <a:t> in A.S.P.E.N. </a:t>
            </a:r>
            <a:r>
              <a:rPr lang="es-ES" sz="1000" b="1" i="1" dirty="0" err="1">
                <a:solidFill>
                  <a:schemeClr val="bg2">
                    <a:lumMod val="50000"/>
                  </a:schemeClr>
                </a:solidFill>
                <a:latin typeface="Arial" panose="020B0604020202020204" pitchFamily="34" charset="0"/>
                <a:cs typeface="Arial" panose="020B0604020202020204" pitchFamily="34" charset="0"/>
              </a:rPr>
              <a:t>guidelines</a:t>
            </a:r>
            <a:r>
              <a:rPr lang="es-ES" sz="1000" b="1" i="1" dirty="0">
                <a:solidFill>
                  <a:schemeClr val="bg2">
                    <a:lumMod val="50000"/>
                  </a:schemeClr>
                </a:solidFill>
                <a:latin typeface="Arial" panose="020B0604020202020204" pitchFamily="34" charset="0"/>
                <a:cs typeface="Arial" panose="020B0604020202020204" pitchFamily="34" charset="0"/>
              </a:rPr>
              <a:t> and </a:t>
            </a:r>
            <a:r>
              <a:rPr lang="es-ES" sz="1000" b="1" i="1" dirty="0" err="1">
                <a:solidFill>
                  <a:schemeClr val="bg2">
                    <a:lumMod val="50000"/>
                  </a:schemeClr>
                </a:solidFill>
                <a:latin typeface="Arial" panose="020B0604020202020204" pitchFamily="34" charset="0"/>
                <a:cs typeface="Arial" panose="020B0604020202020204" pitchFamily="34" charset="0"/>
              </a:rPr>
              <a:t>standards</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Nutr</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Clin</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Pract</a:t>
            </a:r>
            <a:r>
              <a:rPr lang="es-ES" sz="1000" b="1" i="1" dirty="0">
                <a:solidFill>
                  <a:schemeClr val="bg2">
                    <a:lumMod val="50000"/>
                  </a:schemeClr>
                </a:solidFill>
                <a:latin typeface="Arial" panose="020B0604020202020204" pitchFamily="34" charset="0"/>
                <a:cs typeface="Arial" panose="020B0604020202020204" pitchFamily="34" charset="0"/>
              </a:rPr>
              <a:t>. 2005</a:t>
            </a:r>
          </a:p>
          <a:p>
            <a:r>
              <a:rPr lang="es-ES" sz="1000" b="1" i="1" dirty="0" err="1">
                <a:solidFill>
                  <a:schemeClr val="bg2">
                    <a:lumMod val="50000"/>
                  </a:schemeClr>
                </a:solidFill>
                <a:latin typeface="Arial" panose="020B0604020202020204" pitchFamily="34" charset="0"/>
                <a:cs typeface="Arial" panose="020B0604020202020204" pitchFamily="34" charset="0"/>
              </a:rPr>
              <a:t>Introductory</a:t>
            </a:r>
            <a:r>
              <a:rPr lang="es-ES" sz="1000" b="1" i="1" dirty="0">
                <a:solidFill>
                  <a:schemeClr val="bg2">
                    <a:lumMod val="50000"/>
                  </a:schemeClr>
                </a:solidFill>
                <a:latin typeface="Arial" panose="020B0604020202020204" pitchFamily="34" charset="0"/>
                <a:cs typeface="Arial" panose="020B0604020202020204" pitchFamily="34" charset="0"/>
              </a:rPr>
              <a:t> to </a:t>
            </a:r>
            <a:r>
              <a:rPr lang="es-ES" sz="1000" b="1" i="1" dirty="0" err="1">
                <a:solidFill>
                  <a:schemeClr val="bg2">
                    <a:lumMod val="50000"/>
                  </a:schemeClr>
                </a:solidFill>
                <a:latin typeface="Arial" panose="020B0604020202020204" pitchFamily="34" charset="0"/>
                <a:cs typeface="Arial" panose="020B0604020202020204" pitchFamily="34" charset="0"/>
              </a:rPr>
              <a:t>the</a:t>
            </a:r>
            <a:r>
              <a:rPr lang="es-ES" sz="1000" b="1" i="1" dirty="0">
                <a:solidFill>
                  <a:schemeClr val="bg2">
                    <a:lumMod val="50000"/>
                  </a:schemeClr>
                </a:solidFill>
                <a:latin typeface="Arial" panose="020B0604020202020204" pitchFamily="34" charset="0"/>
                <a:cs typeface="Arial" panose="020B0604020202020204" pitchFamily="34" charset="0"/>
              </a:rPr>
              <a:t> ESPEN </a:t>
            </a:r>
            <a:r>
              <a:rPr lang="es-ES" sz="1000" b="1" i="1" dirty="0" err="1">
                <a:solidFill>
                  <a:schemeClr val="bg2">
                    <a:lumMod val="50000"/>
                  </a:schemeClr>
                </a:solidFill>
                <a:latin typeface="Arial" panose="020B0604020202020204" pitchFamily="34" charset="0"/>
                <a:cs typeface="Arial" panose="020B0604020202020204" pitchFamily="34" charset="0"/>
              </a:rPr>
              <a:t>Guidelines</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on</a:t>
            </a:r>
            <a:r>
              <a:rPr lang="es-ES" sz="1000" b="1" i="1" dirty="0">
                <a:solidFill>
                  <a:schemeClr val="bg2">
                    <a:lumMod val="50000"/>
                  </a:schemeClr>
                </a:solidFill>
                <a:latin typeface="Arial" panose="020B0604020202020204" pitchFamily="34" charset="0"/>
                <a:cs typeface="Arial" panose="020B0604020202020204" pitchFamily="34" charset="0"/>
              </a:rPr>
              <a:t> Enteral </a:t>
            </a:r>
            <a:r>
              <a:rPr lang="es-ES" sz="1000" b="1" i="1" dirty="0" err="1">
                <a:solidFill>
                  <a:schemeClr val="bg2">
                    <a:lumMod val="50000"/>
                  </a:schemeClr>
                </a:solidFill>
                <a:latin typeface="Arial" panose="020B0604020202020204" pitchFamily="34" charset="0"/>
                <a:cs typeface="Arial" panose="020B0604020202020204" pitchFamily="34" charset="0"/>
              </a:rPr>
              <a:t>Nutrition</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Terminology</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definitions</a:t>
            </a:r>
            <a:r>
              <a:rPr lang="es-ES" sz="1000" b="1" i="1" dirty="0">
                <a:solidFill>
                  <a:schemeClr val="bg2">
                    <a:lumMod val="50000"/>
                  </a:schemeClr>
                </a:solidFill>
                <a:latin typeface="Arial" panose="020B0604020202020204" pitchFamily="34" charset="0"/>
                <a:cs typeface="Arial" panose="020B0604020202020204" pitchFamily="34" charset="0"/>
              </a:rPr>
              <a:t> and general </a:t>
            </a:r>
            <a:r>
              <a:rPr lang="es-ES" sz="1000" b="1" i="1" dirty="0" err="1">
                <a:solidFill>
                  <a:schemeClr val="bg2">
                    <a:lumMod val="50000"/>
                  </a:schemeClr>
                </a:solidFill>
                <a:latin typeface="Arial" panose="020B0604020202020204" pitchFamily="34" charset="0"/>
                <a:cs typeface="Arial" panose="020B0604020202020204" pitchFamily="34" charset="0"/>
              </a:rPr>
              <a:t>topics</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Clin</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Nutr</a:t>
            </a:r>
            <a:r>
              <a:rPr lang="es-ES" sz="1000" b="1" i="1" dirty="0">
                <a:solidFill>
                  <a:schemeClr val="bg2">
                    <a:lumMod val="50000"/>
                  </a:schemeClr>
                </a:solidFill>
                <a:latin typeface="Arial" panose="020B0604020202020204" pitchFamily="34" charset="0"/>
                <a:cs typeface="Arial" panose="020B0604020202020204" pitchFamily="34" charset="0"/>
              </a:rPr>
              <a:t>. 2006</a:t>
            </a:r>
          </a:p>
        </p:txBody>
      </p:sp>
      <p:sp>
        <p:nvSpPr>
          <p:cNvPr id="10" name="Rectángulo 9">
            <a:extLst>
              <a:ext uri="{FF2B5EF4-FFF2-40B4-BE49-F238E27FC236}">
                <a16:creationId xmlns:a16="http://schemas.microsoft.com/office/drawing/2014/main" id="{91145005-C035-8949-AD98-5E66620B6DC4}"/>
              </a:ext>
            </a:extLst>
          </p:cNvPr>
          <p:cNvSpPr/>
          <p:nvPr/>
        </p:nvSpPr>
        <p:spPr>
          <a:xfrm>
            <a:off x="727141" y="4389284"/>
            <a:ext cx="10717966" cy="923330"/>
          </a:xfrm>
          <a:prstGeom prst="rect">
            <a:avLst/>
          </a:prstGeom>
          <a:ln w="19050">
            <a:solidFill>
              <a:schemeClr val="accent5">
                <a:lumMod val="50000"/>
              </a:schemeClr>
            </a:solidFill>
          </a:ln>
        </p:spPr>
        <p:txBody>
          <a:bodyPr wrap="square">
            <a:spAutoFit/>
          </a:bodyPr>
          <a:lstStyle/>
          <a:p>
            <a:pPr algn="just"/>
            <a:r>
              <a:rPr lang="es-ES" dirty="0">
                <a:solidFill>
                  <a:srgbClr val="1F1A34"/>
                </a:solidFill>
                <a:latin typeface="Arial" panose="020B0604020202020204" pitchFamily="34" charset="0"/>
                <a:cs typeface="Arial" panose="020B0604020202020204" pitchFamily="34" charset="0"/>
              </a:rPr>
              <a:t>Proceso rápido y simple realizado por personal de salud en ámbito hospitalario o comunitario, el cual tiene como objeto </a:t>
            </a:r>
            <a:r>
              <a:rPr lang="es-ES" b="1" dirty="0">
                <a:latin typeface="Arial" panose="020B0604020202020204" pitchFamily="34" charset="0"/>
                <a:cs typeface="Arial" panose="020B0604020202020204" pitchFamily="34" charset="0"/>
              </a:rPr>
              <a:t>predecir la probabilidad de mejores o peores desenlaces debido a factores nutricionales.</a:t>
            </a:r>
          </a:p>
        </p:txBody>
      </p:sp>
      <p:sp>
        <p:nvSpPr>
          <p:cNvPr id="11" name="Rectángulo 10">
            <a:extLst>
              <a:ext uri="{FF2B5EF4-FFF2-40B4-BE49-F238E27FC236}">
                <a16:creationId xmlns:a16="http://schemas.microsoft.com/office/drawing/2014/main" id="{A42757B5-DDA9-7441-87FA-41054692F3E8}"/>
              </a:ext>
            </a:extLst>
          </p:cNvPr>
          <p:cNvSpPr/>
          <p:nvPr/>
        </p:nvSpPr>
        <p:spPr>
          <a:xfrm>
            <a:off x="5319448" y="5410590"/>
            <a:ext cx="6013115" cy="276999"/>
          </a:xfrm>
          <a:prstGeom prst="rect">
            <a:avLst/>
          </a:prstGeom>
        </p:spPr>
        <p:txBody>
          <a:bodyPr wrap="square">
            <a:spAutoFit/>
          </a:bodyPr>
          <a:lstStyle/>
          <a:p>
            <a:pPr algn="r"/>
            <a:r>
              <a:rPr lang="es-ES" sz="1200" b="1" i="1" dirty="0">
                <a:latin typeface="Arial" panose="020B0604020202020204" pitchFamily="34" charset="0"/>
                <a:cs typeface="Arial" panose="020B0604020202020204" pitchFamily="34" charset="0"/>
              </a:rPr>
              <a:t>Sociedad Europea para la Nutrición Enteral y Parenteral ESPEN</a:t>
            </a:r>
          </a:p>
        </p:txBody>
      </p:sp>
    </p:spTree>
    <p:extLst>
      <p:ext uri="{BB962C8B-B14F-4D97-AF65-F5344CB8AC3E}">
        <p14:creationId xmlns:p14="http://schemas.microsoft.com/office/powerpoint/2010/main" val="1254050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5358B4-F93C-6D46-8510-FB706F382D4B}"/>
              </a:ext>
            </a:extLst>
          </p:cNvPr>
          <p:cNvSpPr>
            <a:spLocks noGrp="1"/>
          </p:cNvSpPr>
          <p:nvPr>
            <p:ph type="title"/>
          </p:nvPr>
        </p:nvSpPr>
        <p:spPr>
          <a:xfrm>
            <a:off x="0" y="122206"/>
            <a:ext cx="12192000" cy="1179557"/>
          </a:xfrm>
        </p:spPr>
        <p:txBody>
          <a:bodyPr>
            <a:normAutofit/>
          </a:bodyPr>
          <a:lstStyle/>
          <a:p>
            <a:pPr algn="ctr"/>
            <a:r>
              <a:rPr lang="es-CO" sz="3200" b="1" dirty="0">
                <a:solidFill>
                  <a:srgbClr val="1F1A34"/>
                </a:solidFill>
                <a:latin typeface="Arial" panose="020B0604020202020204" pitchFamily="34" charset="0"/>
                <a:cs typeface="Arial" panose="020B0604020202020204" pitchFamily="34" charset="0"/>
              </a:rPr>
              <a:t>Tamización vs Valoración</a:t>
            </a:r>
            <a:endParaRPr lang="es-CO" sz="3200" dirty="0">
              <a:solidFill>
                <a:srgbClr val="1F1A34"/>
              </a:solidFill>
            </a:endParaRPr>
          </a:p>
        </p:txBody>
      </p:sp>
      <p:graphicFrame>
        <p:nvGraphicFramePr>
          <p:cNvPr id="5" name="Tabla 4">
            <a:extLst>
              <a:ext uri="{FF2B5EF4-FFF2-40B4-BE49-F238E27FC236}">
                <a16:creationId xmlns:a16="http://schemas.microsoft.com/office/drawing/2014/main" id="{E6114214-B465-8345-A1EB-B054FAAAE40B}"/>
              </a:ext>
            </a:extLst>
          </p:cNvPr>
          <p:cNvGraphicFramePr>
            <a:graphicFrameLocks noGrp="1"/>
          </p:cNvGraphicFramePr>
          <p:nvPr>
            <p:extLst>
              <p:ext uri="{D42A27DB-BD31-4B8C-83A1-F6EECF244321}">
                <p14:modId xmlns:p14="http://schemas.microsoft.com/office/powerpoint/2010/main" val="597817970"/>
              </p:ext>
            </p:extLst>
          </p:nvPr>
        </p:nvGraphicFramePr>
        <p:xfrm>
          <a:off x="1153737" y="1763515"/>
          <a:ext cx="9884525" cy="3910070"/>
        </p:xfrm>
        <a:graphic>
          <a:graphicData uri="http://schemas.openxmlformats.org/drawingml/2006/table">
            <a:tbl>
              <a:tblPr firstRow="1" bandRow="1">
                <a:tableStyleId>{FABFCF23-3B69-468F-B69F-88F6DE6A72F2}</a:tableStyleId>
              </a:tblPr>
              <a:tblGrid>
                <a:gridCol w="2330339">
                  <a:extLst>
                    <a:ext uri="{9D8B030D-6E8A-4147-A177-3AD203B41FA5}">
                      <a16:colId xmlns:a16="http://schemas.microsoft.com/office/drawing/2014/main" val="20000"/>
                    </a:ext>
                  </a:extLst>
                </a:gridCol>
                <a:gridCol w="3922739">
                  <a:extLst>
                    <a:ext uri="{9D8B030D-6E8A-4147-A177-3AD203B41FA5}">
                      <a16:colId xmlns:a16="http://schemas.microsoft.com/office/drawing/2014/main" val="20001"/>
                    </a:ext>
                  </a:extLst>
                </a:gridCol>
                <a:gridCol w="3631447">
                  <a:extLst>
                    <a:ext uri="{9D8B030D-6E8A-4147-A177-3AD203B41FA5}">
                      <a16:colId xmlns:a16="http://schemas.microsoft.com/office/drawing/2014/main" val="20002"/>
                    </a:ext>
                  </a:extLst>
                </a:gridCol>
              </a:tblGrid>
              <a:tr h="314113">
                <a:tc>
                  <a:txBody>
                    <a:bodyPr/>
                    <a:lstStyle/>
                    <a:p>
                      <a:endParaRPr lang="es-ES" dirty="0">
                        <a:solidFill>
                          <a:schemeClr val="tx1"/>
                        </a:solidFill>
                        <a:latin typeface="Arial" panose="020B0604020202020204" pitchFamily="34" charset="0"/>
                        <a:cs typeface="Arial" panose="020B0604020202020204" pitchFamily="34" charset="0"/>
                      </a:endParaRPr>
                    </a:p>
                  </a:txBody>
                  <a:tcPr>
                    <a:lnL w="12700" cap="flat" cmpd="sng" algn="ctr">
                      <a:solidFill>
                        <a:srgbClr val="1F1A34"/>
                      </a:solidFill>
                      <a:prstDash val="solid"/>
                      <a:round/>
                      <a:headEnd type="none" w="med" len="med"/>
                      <a:tailEnd type="none" w="med" len="med"/>
                    </a:lnL>
                    <a:lnR w="12700" cap="flat" cmpd="sng" algn="ctr">
                      <a:solidFill>
                        <a:srgbClr val="1F1A34"/>
                      </a:solidFill>
                      <a:prstDash val="solid"/>
                      <a:round/>
                      <a:headEnd type="none" w="med" len="med"/>
                      <a:tailEnd type="none" w="med" len="med"/>
                    </a:lnR>
                    <a:lnT w="12700" cap="flat" cmpd="sng" algn="ctr">
                      <a:solidFill>
                        <a:srgbClr val="1F1A34"/>
                      </a:solidFill>
                      <a:prstDash val="solid"/>
                      <a:round/>
                      <a:headEnd type="none" w="med" len="med"/>
                      <a:tailEnd type="none" w="med" len="med"/>
                    </a:lnT>
                    <a:lnB w="12700" cap="flat" cmpd="sng" algn="ctr">
                      <a:solidFill>
                        <a:srgbClr val="1F1A34"/>
                      </a:solidFill>
                      <a:prstDash val="solid"/>
                      <a:round/>
                      <a:headEnd type="none" w="med" len="med"/>
                      <a:tailEnd type="none" w="med" len="med"/>
                    </a:lnB>
                    <a:solidFill>
                      <a:schemeClr val="accent5">
                        <a:lumMod val="50000"/>
                      </a:schemeClr>
                    </a:solidFill>
                  </a:tcPr>
                </a:tc>
                <a:tc>
                  <a:txBody>
                    <a:bodyPr/>
                    <a:lstStyle/>
                    <a:p>
                      <a:pPr algn="ctr"/>
                      <a:r>
                        <a:rPr lang="es-ES" sz="2000" dirty="0">
                          <a:latin typeface="Arial" panose="020B0604020202020204" pitchFamily="34" charset="0"/>
                          <a:cs typeface="Arial" panose="020B0604020202020204" pitchFamily="34" charset="0"/>
                        </a:rPr>
                        <a:t>Tamización </a:t>
                      </a:r>
                      <a:endParaRPr lang="es-ES" sz="2000" dirty="0">
                        <a:solidFill>
                          <a:schemeClr val="tx1"/>
                        </a:solidFill>
                        <a:latin typeface="Arial" panose="020B0604020202020204" pitchFamily="34" charset="0"/>
                        <a:cs typeface="Arial" panose="020B0604020202020204" pitchFamily="34" charset="0"/>
                      </a:endParaRPr>
                    </a:p>
                  </a:txBody>
                  <a:tcPr anchor="ctr">
                    <a:lnL w="12700" cap="flat" cmpd="sng" algn="ctr">
                      <a:solidFill>
                        <a:srgbClr val="1F1A34"/>
                      </a:solidFill>
                      <a:prstDash val="solid"/>
                      <a:round/>
                      <a:headEnd type="none" w="med" len="med"/>
                      <a:tailEnd type="none" w="med" len="med"/>
                    </a:lnL>
                    <a:lnR w="12700" cap="flat" cmpd="sng" algn="ctr">
                      <a:solidFill>
                        <a:srgbClr val="1F1A34"/>
                      </a:solidFill>
                      <a:prstDash val="solid"/>
                      <a:round/>
                      <a:headEnd type="none" w="med" len="med"/>
                      <a:tailEnd type="none" w="med" len="med"/>
                    </a:lnR>
                    <a:lnT w="12700" cap="flat" cmpd="sng" algn="ctr">
                      <a:solidFill>
                        <a:srgbClr val="1F1A34"/>
                      </a:solidFill>
                      <a:prstDash val="solid"/>
                      <a:round/>
                      <a:headEnd type="none" w="med" len="med"/>
                      <a:tailEnd type="none" w="med" len="med"/>
                    </a:lnT>
                    <a:lnB w="12700" cap="flat" cmpd="sng" algn="ctr">
                      <a:solidFill>
                        <a:srgbClr val="1F1A34"/>
                      </a:solidFill>
                      <a:prstDash val="solid"/>
                      <a:round/>
                      <a:headEnd type="none" w="med" len="med"/>
                      <a:tailEnd type="none" w="med" len="med"/>
                    </a:lnB>
                    <a:solidFill>
                      <a:schemeClr val="accent5">
                        <a:lumMod val="50000"/>
                      </a:schemeClr>
                    </a:solidFill>
                  </a:tcPr>
                </a:tc>
                <a:tc>
                  <a:txBody>
                    <a:bodyPr/>
                    <a:lstStyle/>
                    <a:p>
                      <a:pPr algn="ctr"/>
                      <a:r>
                        <a:rPr lang="es-ES" sz="2000" dirty="0">
                          <a:latin typeface="Arial" panose="020B0604020202020204" pitchFamily="34" charset="0"/>
                          <a:cs typeface="Arial" panose="020B0604020202020204" pitchFamily="34" charset="0"/>
                        </a:rPr>
                        <a:t>Valoración</a:t>
                      </a:r>
                      <a:endParaRPr lang="es-ES" sz="2000" dirty="0">
                        <a:solidFill>
                          <a:schemeClr val="tx1"/>
                        </a:solidFill>
                        <a:latin typeface="Arial" panose="020B0604020202020204" pitchFamily="34" charset="0"/>
                        <a:cs typeface="Arial" panose="020B0604020202020204" pitchFamily="34" charset="0"/>
                      </a:endParaRPr>
                    </a:p>
                  </a:txBody>
                  <a:tcPr anchor="ctr">
                    <a:lnL w="12700" cap="flat" cmpd="sng" algn="ctr">
                      <a:solidFill>
                        <a:srgbClr val="1F1A34"/>
                      </a:solidFill>
                      <a:prstDash val="solid"/>
                      <a:round/>
                      <a:headEnd type="none" w="med" len="med"/>
                      <a:tailEnd type="none" w="med" len="med"/>
                    </a:lnL>
                    <a:lnR w="12700" cap="flat" cmpd="sng" algn="ctr">
                      <a:solidFill>
                        <a:srgbClr val="1F1A34"/>
                      </a:solidFill>
                      <a:prstDash val="solid"/>
                      <a:round/>
                      <a:headEnd type="none" w="med" len="med"/>
                      <a:tailEnd type="none" w="med" len="med"/>
                    </a:lnR>
                    <a:lnT w="12700" cap="flat" cmpd="sng" algn="ctr">
                      <a:solidFill>
                        <a:srgbClr val="1F1A34"/>
                      </a:solidFill>
                      <a:prstDash val="solid"/>
                      <a:round/>
                      <a:headEnd type="none" w="med" len="med"/>
                      <a:tailEnd type="none" w="med" len="med"/>
                    </a:lnT>
                    <a:lnB w="12700" cap="flat" cmpd="sng" algn="ctr">
                      <a:solidFill>
                        <a:srgbClr val="1F1A34"/>
                      </a:solidFill>
                      <a:prstDash val="solid"/>
                      <a:round/>
                      <a:headEnd type="none" w="med" len="med"/>
                      <a:tailEnd type="none" w="med" len="med"/>
                    </a:lnB>
                    <a:solidFill>
                      <a:schemeClr val="accent5">
                        <a:lumMod val="50000"/>
                      </a:schemeClr>
                    </a:solidFill>
                  </a:tcPr>
                </a:tc>
                <a:extLst>
                  <a:ext uri="{0D108BD9-81ED-4DB2-BD59-A6C34878D82A}">
                    <a16:rowId xmlns:a16="http://schemas.microsoft.com/office/drawing/2014/main" val="10000"/>
                  </a:ext>
                </a:extLst>
              </a:tr>
              <a:tr h="467126">
                <a:tc>
                  <a:txBody>
                    <a:bodyPr/>
                    <a:lstStyle/>
                    <a:p>
                      <a:r>
                        <a:rPr lang="es-ES" sz="1700" dirty="0">
                          <a:latin typeface="Arial" panose="020B0604020202020204" pitchFamily="34" charset="0"/>
                          <a:cs typeface="Arial" panose="020B0604020202020204" pitchFamily="34" charset="0"/>
                        </a:rPr>
                        <a:t>Objetivo</a:t>
                      </a:r>
                      <a:endParaRPr lang="es-ES" sz="1700" b="1" dirty="0">
                        <a:latin typeface="Arial" panose="020B0604020202020204" pitchFamily="34" charset="0"/>
                        <a:cs typeface="Arial" panose="020B0604020202020204" pitchFamily="34" charset="0"/>
                      </a:endParaRPr>
                    </a:p>
                  </a:txBody>
                  <a:tcPr anchor="ctr">
                    <a:lnL w="12700" cap="flat" cmpd="sng" algn="ctr">
                      <a:solidFill>
                        <a:srgbClr val="1F1A34"/>
                      </a:solidFill>
                      <a:prstDash val="solid"/>
                      <a:round/>
                      <a:headEnd type="none" w="med" len="med"/>
                      <a:tailEnd type="none" w="med" len="med"/>
                    </a:lnL>
                    <a:lnR w="12700" cap="flat" cmpd="sng" algn="ctr">
                      <a:solidFill>
                        <a:srgbClr val="1F1A34"/>
                      </a:solidFill>
                      <a:prstDash val="solid"/>
                      <a:round/>
                      <a:headEnd type="none" w="med" len="med"/>
                      <a:tailEnd type="none" w="med" len="med"/>
                    </a:lnR>
                    <a:lnT w="12700" cap="flat" cmpd="sng" algn="ctr">
                      <a:solidFill>
                        <a:srgbClr val="1F1A34"/>
                      </a:solidFill>
                      <a:prstDash val="solid"/>
                      <a:round/>
                      <a:headEnd type="none" w="med" len="med"/>
                      <a:tailEnd type="none" w="med" len="med"/>
                    </a:lnT>
                    <a:lnB w="12700" cap="flat" cmpd="sng" algn="ctr">
                      <a:solidFill>
                        <a:srgbClr val="1F1A34"/>
                      </a:solidFill>
                      <a:prstDash val="solid"/>
                      <a:round/>
                      <a:headEnd type="none" w="med" len="med"/>
                      <a:tailEnd type="none" w="med" len="med"/>
                    </a:lnB>
                  </a:tcPr>
                </a:tc>
                <a:tc>
                  <a:txBody>
                    <a:bodyPr/>
                    <a:lstStyle/>
                    <a:p>
                      <a:r>
                        <a:rPr lang="es-ES" sz="1700" dirty="0">
                          <a:latin typeface="Arial" panose="020B0604020202020204" pitchFamily="34" charset="0"/>
                          <a:cs typeface="Arial" panose="020B0604020202020204" pitchFamily="34" charset="0"/>
                        </a:rPr>
                        <a:t>Identificar individuos</a:t>
                      </a:r>
                      <a:r>
                        <a:rPr lang="es-ES" sz="1700" baseline="0" dirty="0">
                          <a:latin typeface="Arial" panose="020B0604020202020204" pitchFamily="34" charset="0"/>
                          <a:cs typeface="Arial" panose="020B0604020202020204" pitchFamily="34" charset="0"/>
                        </a:rPr>
                        <a:t> a riesgo</a:t>
                      </a:r>
                      <a:endParaRPr lang="es-ES" sz="1700" dirty="0">
                        <a:latin typeface="Arial" panose="020B0604020202020204" pitchFamily="34" charset="0"/>
                        <a:cs typeface="Arial" panose="020B0604020202020204" pitchFamily="34" charset="0"/>
                      </a:endParaRPr>
                    </a:p>
                  </a:txBody>
                  <a:tcPr anchor="ctr">
                    <a:lnL w="12700" cap="flat" cmpd="sng" algn="ctr">
                      <a:solidFill>
                        <a:srgbClr val="1F1A34"/>
                      </a:solidFill>
                      <a:prstDash val="solid"/>
                      <a:round/>
                      <a:headEnd type="none" w="med" len="med"/>
                      <a:tailEnd type="none" w="med" len="med"/>
                    </a:lnL>
                    <a:lnR w="12700" cap="flat" cmpd="sng" algn="ctr">
                      <a:solidFill>
                        <a:srgbClr val="1F1A34"/>
                      </a:solidFill>
                      <a:prstDash val="solid"/>
                      <a:round/>
                      <a:headEnd type="none" w="med" len="med"/>
                      <a:tailEnd type="none" w="med" len="med"/>
                    </a:lnR>
                    <a:lnT w="12700" cap="flat" cmpd="sng" algn="ctr">
                      <a:solidFill>
                        <a:srgbClr val="1F1A34"/>
                      </a:solidFill>
                      <a:prstDash val="solid"/>
                      <a:round/>
                      <a:headEnd type="none" w="med" len="med"/>
                      <a:tailEnd type="none" w="med" len="med"/>
                    </a:lnT>
                    <a:lnB w="12700" cap="flat" cmpd="sng" algn="ctr">
                      <a:solidFill>
                        <a:srgbClr val="1F1A34"/>
                      </a:solidFill>
                      <a:prstDash val="solid"/>
                      <a:round/>
                      <a:headEnd type="none" w="med" len="med"/>
                      <a:tailEnd type="none" w="med" len="med"/>
                    </a:lnB>
                  </a:tcPr>
                </a:tc>
                <a:tc>
                  <a:txBody>
                    <a:bodyPr/>
                    <a:lstStyle/>
                    <a:p>
                      <a:r>
                        <a:rPr lang="es-ES" sz="1700" dirty="0">
                          <a:latin typeface="Arial" panose="020B0604020202020204" pitchFamily="34" charset="0"/>
                          <a:cs typeface="Arial" panose="020B0604020202020204" pitchFamily="34" charset="0"/>
                        </a:rPr>
                        <a:t>Emitir</a:t>
                      </a:r>
                      <a:r>
                        <a:rPr lang="es-ES" sz="1700" baseline="0" dirty="0">
                          <a:latin typeface="Arial" panose="020B0604020202020204" pitchFamily="34" charset="0"/>
                          <a:cs typeface="Arial" panose="020B0604020202020204" pitchFamily="34" charset="0"/>
                        </a:rPr>
                        <a:t> un diagnóstico nutricional</a:t>
                      </a:r>
                      <a:endParaRPr lang="es-ES" sz="1700" dirty="0">
                        <a:latin typeface="Arial" panose="020B0604020202020204" pitchFamily="34" charset="0"/>
                        <a:cs typeface="Arial" panose="020B0604020202020204" pitchFamily="34" charset="0"/>
                      </a:endParaRPr>
                    </a:p>
                  </a:txBody>
                  <a:tcPr anchor="ctr">
                    <a:lnL w="12700" cap="flat" cmpd="sng" algn="ctr">
                      <a:solidFill>
                        <a:srgbClr val="1F1A34"/>
                      </a:solidFill>
                      <a:prstDash val="solid"/>
                      <a:round/>
                      <a:headEnd type="none" w="med" len="med"/>
                      <a:tailEnd type="none" w="med" len="med"/>
                    </a:lnL>
                    <a:lnR w="12700" cap="flat" cmpd="sng" algn="ctr">
                      <a:solidFill>
                        <a:srgbClr val="1F1A34"/>
                      </a:solidFill>
                      <a:prstDash val="solid"/>
                      <a:round/>
                      <a:headEnd type="none" w="med" len="med"/>
                      <a:tailEnd type="none" w="med" len="med"/>
                    </a:lnR>
                    <a:lnT w="12700" cap="flat" cmpd="sng" algn="ctr">
                      <a:solidFill>
                        <a:srgbClr val="1F1A34"/>
                      </a:solidFill>
                      <a:prstDash val="solid"/>
                      <a:round/>
                      <a:headEnd type="none" w="med" len="med"/>
                      <a:tailEnd type="none" w="med" len="med"/>
                    </a:lnT>
                    <a:lnB w="12700" cap="flat" cmpd="sng" algn="ctr">
                      <a:solidFill>
                        <a:srgbClr val="1F1A34"/>
                      </a:solidFill>
                      <a:prstDash val="solid"/>
                      <a:round/>
                      <a:headEnd type="none" w="med" len="med"/>
                      <a:tailEnd type="none" w="med" len="med"/>
                    </a:lnB>
                  </a:tcPr>
                </a:tc>
                <a:extLst>
                  <a:ext uri="{0D108BD9-81ED-4DB2-BD59-A6C34878D82A}">
                    <a16:rowId xmlns:a16="http://schemas.microsoft.com/office/drawing/2014/main" val="10001"/>
                  </a:ext>
                </a:extLst>
              </a:tr>
              <a:tr h="467126">
                <a:tc>
                  <a:txBody>
                    <a:bodyPr/>
                    <a:lstStyle/>
                    <a:p>
                      <a:r>
                        <a:rPr lang="es-ES" sz="1700" dirty="0">
                          <a:latin typeface="Arial" panose="020B0604020202020204" pitchFamily="34" charset="0"/>
                          <a:cs typeface="Arial" panose="020B0604020202020204" pitchFamily="34" charset="0"/>
                        </a:rPr>
                        <a:t>Realizado</a:t>
                      </a:r>
                      <a:r>
                        <a:rPr lang="es-ES" sz="1700" baseline="0" dirty="0">
                          <a:latin typeface="Arial" panose="020B0604020202020204" pitchFamily="34" charset="0"/>
                          <a:cs typeface="Arial" panose="020B0604020202020204" pitchFamily="34" charset="0"/>
                        </a:rPr>
                        <a:t> por </a:t>
                      </a:r>
                      <a:endParaRPr lang="es-ES" sz="1700" b="1" dirty="0">
                        <a:latin typeface="Arial" panose="020B0604020202020204" pitchFamily="34" charset="0"/>
                        <a:cs typeface="Arial" panose="020B0604020202020204" pitchFamily="34" charset="0"/>
                      </a:endParaRPr>
                    </a:p>
                  </a:txBody>
                  <a:tcPr anchor="ctr">
                    <a:lnL w="12700" cap="flat" cmpd="sng" algn="ctr">
                      <a:solidFill>
                        <a:srgbClr val="1F1A34"/>
                      </a:solidFill>
                      <a:prstDash val="solid"/>
                      <a:round/>
                      <a:headEnd type="none" w="med" len="med"/>
                      <a:tailEnd type="none" w="med" len="med"/>
                    </a:lnL>
                    <a:lnR w="12700" cap="flat" cmpd="sng" algn="ctr">
                      <a:solidFill>
                        <a:srgbClr val="1F1A34"/>
                      </a:solidFill>
                      <a:prstDash val="solid"/>
                      <a:round/>
                      <a:headEnd type="none" w="med" len="med"/>
                      <a:tailEnd type="none" w="med" len="med"/>
                    </a:lnR>
                    <a:lnT w="12700" cap="flat" cmpd="sng" algn="ctr">
                      <a:solidFill>
                        <a:srgbClr val="1F1A34"/>
                      </a:solidFill>
                      <a:prstDash val="solid"/>
                      <a:round/>
                      <a:headEnd type="none" w="med" len="med"/>
                      <a:tailEnd type="none" w="med" len="med"/>
                    </a:lnT>
                    <a:lnB w="12700" cap="flat" cmpd="sng" algn="ctr">
                      <a:solidFill>
                        <a:srgbClr val="1F1A34"/>
                      </a:solidFill>
                      <a:prstDash val="solid"/>
                      <a:round/>
                      <a:headEnd type="none" w="med" len="med"/>
                      <a:tailEnd type="none" w="med" len="med"/>
                    </a:lnB>
                  </a:tcPr>
                </a:tc>
                <a:tc>
                  <a:txBody>
                    <a:bodyPr/>
                    <a:lstStyle/>
                    <a:p>
                      <a:r>
                        <a:rPr lang="es-ES" sz="1700" dirty="0">
                          <a:latin typeface="Arial" panose="020B0604020202020204" pitchFamily="34" charset="0"/>
                          <a:cs typeface="Arial" panose="020B0604020202020204" pitchFamily="34" charset="0"/>
                        </a:rPr>
                        <a:t>Profesional de la</a:t>
                      </a:r>
                      <a:r>
                        <a:rPr lang="es-ES" sz="1700" baseline="0" dirty="0">
                          <a:latin typeface="Arial" panose="020B0604020202020204" pitchFamily="34" charset="0"/>
                          <a:cs typeface="Arial" panose="020B0604020202020204" pitchFamily="34" charset="0"/>
                        </a:rPr>
                        <a:t> salud</a:t>
                      </a:r>
                      <a:endParaRPr lang="es-ES" sz="1700" dirty="0">
                        <a:latin typeface="Arial" panose="020B0604020202020204" pitchFamily="34" charset="0"/>
                        <a:cs typeface="Arial" panose="020B0604020202020204" pitchFamily="34" charset="0"/>
                      </a:endParaRPr>
                    </a:p>
                  </a:txBody>
                  <a:tcPr anchor="ctr">
                    <a:lnL w="12700" cap="flat" cmpd="sng" algn="ctr">
                      <a:solidFill>
                        <a:srgbClr val="1F1A34"/>
                      </a:solidFill>
                      <a:prstDash val="solid"/>
                      <a:round/>
                      <a:headEnd type="none" w="med" len="med"/>
                      <a:tailEnd type="none" w="med" len="med"/>
                    </a:lnL>
                    <a:lnR w="12700" cap="flat" cmpd="sng" algn="ctr">
                      <a:solidFill>
                        <a:srgbClr val="1F1A34"/>
                      </a:solidFill>
                      <a:prstDash val="solid"/>
                      <a:round/>
                      <a:headEnd type="none" w="med" len="med"/>
                      <a:tailEnd type="none" w="med" len="med"/>
                    </a:lnR>
                    <a:lnT w="12700" cap="flat" cmpd="sng" algn="ctr">
                      <a:solidFill>
                        <a:srgbClr val="1F1A34"/>
                      </a:solidFill>
                      <a:prstDash val="solid"/>
                      <a:round/>
                      <a:headEnd type="none" w="med" len="med"/>
                      <a:tailEnd type="none" w="med" len="med"/>
                    </a:lnT>
                    <a:lnB w="12700" cap="flat" cmpd="sng" algn="ctr">
                      <a:solidFill>
                        <a:srgbClr val="1F1A34"/>
                      </a:solidFill>
                      <a:prstDash val="solid"/>
                      <a:round/>
                      <a:headEnd type="none" w="med" len="med"/>
                      <a:tailEnd type="none" w="med" len="med"/>
                    </a:lnB>
                  </a:tcPr>
                </a:tc>
                <a:tc>
                  <a:txBody>
                    <a:bodyPr/>
                    <a:lstStyle/>
                    <a:p>
                      <a:r>
                        <a:rPr lang="es-ES" sz="1700" dirty="0">
                          <a:latin typeface="Arial" panose="020B0604020202020204" pitchFamily="34" charset="0"/>
                          <a:cs typeface="Arial" panose="020B0604020202020204" pitchFamily="34" charset="0"/>
                        </a:rPr>
                        <a:t>Profesional</a:t>
                      </a:r>
                      <a:r>
                        <a:rPr lang="es-ES" sz="1700" baseline="0" dirty="0">
                          <a:latin typeface="Arial" panose="020B0604020202020204" pitchFamily="34" charset="0"/>
                          <a:cs typeface="Arial" panose="020B0604020202020204" pitchFamily="34" charset="0"/>
                        </a:rPr>
                        <a:t> en nutrición y dietética</a:t>
                      </a:r>
                      <a:endParaRPr lang="es-ES" sz="1700" dirty="0">
                        <a:latin typeface="Arial" panose="020B0604020202020204" pitchFamily="34" charset="0"/>
                        <a:cs typeface="Arial" panose="020B0604020202020204" pitchFamily="34" charset="0"/>
                      </a:endParaRPr>
                    </a:p>
                  </a:txBody>
                  <a:tcPr anchor="ctr">
                    <a:lnL w="12700" cap="flat" cmpd="sng" algn="ctr">
                      <a:solidFill>
                        <a:srgbClr val="1F1A34"/>
                      </a:solidFill>
                      <a:prstDash val="solid"/>
                      <a:round/>
                      <a:headEnd type="none" w="med" len="med"/>
                      <a:tailEnd type="none" w="med" len="med"/>
                    </a:lnL>
                    <a:lnR w="12700" cap="flat" cmpd="sng" algn="ctr">
                      <a:solidFill>
                        <a:srgbClr val="1F1A34"/>
                      </a:solidFill>
                      <a:prstDash val="solid"/>
                      <a:round/>
                      <a:headEnd type="none" w="med" len="med"/>
                      <a:tailEnd type="none" w="med" len="med"/>
                    </a:lnR>
                    <a:lnT w="12700" cap="flat" cmpd="sng" algn="ctr">
                      <a:solidFill>
                        <a:srgbClr val="1F1A34"/>
                      </a:solidFill>
                      <a:prstDash val="solid"/>
                      <a:round/>
                      <a:headEnd type="none" w="med" len="med"/>
                      <a:tailEnd type="none" w="med" len="med"/>
                    </a:lnT>
                    <a:lnB w="12700" cap="flat" cmpd="sng" algn="ctr">
                      <a:solidFill>
                        <a:srgbClr val="1F1A34"/>
                      </a:solidFill>
                      <a:prstDash val="solid"/>
                      <a:round/>
                      <a:headEnd type="none" w="med" len="med"/>
                      <a:tailEnd type="none" w="med" len="med"/>
                    </a:lnB>
                  </a:tcPr>
                </a:tc>
                <a:extLst>
                  <a:ext uri="{0D108BD9-81ED-4DB2-BD59-A6C34878D82A}">
                    <a16:rowId xmlns:a16="http://schemas.microsoft.com/office/drawing/2014/main" val="10002"/>
                  </a:ext>
                </a:extLst>
              </a:tr>
              <a:tr h="433699">
                <a:tc>
                  <a:txBody>
                    <a:bodyPr/>
                    <a:lstStyle/>
                    <a:p>
                      <a:r>
                        <a:rPr lang="es-ES" sz="1700" dirty="0">
                          <a:latin typeface="Arial" panose="020B0604020202020204" pitchFamily="34" charset="0"/>
                          <a:cs typeface="Arial" panose="020B0604020202020204" pitchFamily="34" charset="0"/>
                        </a:rPr>
                        <a:t>Ingesta Dietética</a:t>
                      </a:r>
                      <a:endParaRPr lang="es-ES" sz="1700" b="1" dirty="0">
                        <a:latin typeface="Arial" panose="020B0604020202020204" pitchFamily="34" charset="0"/>
                        <a:cs typeface="Arial" panose="020B0604020202020204" pitchFamily="34" charset="0"/>
                      </a:endParaRPr>
                    </a:p>
                  </a:txBody>
                  <a:tcPr anchor="ctr">
                    <a:lnL w="12700" cap="flat" cmpd="sng" algn="ctr">
                      <a:solidFill>
                        <a:srgbClr val="1F1A34"/>
                      </a:solidFill>
                      <a:prstDash val="solid"/>
                      <a:round/>
                      <a:headEnd type="none" w="med" len="med"/>
                      <a:tailEnd type="none" w="med" len="med"/>
                    </a:lnL>
                    <a:lnR w="12700" cap="flat" cmpd="sng" algn="ctr">
                      <a:solidFill>
                        <a:srgbClr val="1F1A34"/>
                      </a:solidFill>
                      <a:prstDash val="solid"/>
                      <a:round/>
                      <a:headEnd type="none" w="med" len="med"/>
                      <a:tailEnd type="none" w="med" len="med"/>
                    </a:lnR>
                    <a:lnT w="12700" cap="flat" cmpd="sng" algn="ctr">
                      <a:solidFill>
                        <a:srgbClr val="1F1A34"/>
                      </a:solidFill>
                      <a:prstDash val="solid"/>
                      <a:round/>
                      <a:headEnd type="none" w="med" len="med"/>
                      <a:tailEnd type="none" w="med" len="med"/>
                    </a:lnT>
                    <a:lnB w="12700" cap="flat" cmpd="sng" algn="ctr">
                      <a:solidFill>
                        <a:srgbClr val="1F1A34"/>
                      </a:solidFill>
                      <a:prstDash val="solid"/>
                      <a:round/>
                      <a:headEnd type="none" w="med" len="med"/>
                      <a:tailEnd type="none" w="med" len="med"/>
                    </a:lnB>
                  </a:tcPr>
                </a:tc>
                <a:tc>
                  <a:txBody>
                    <a:bodyPr/>
                    <a:lstStyle/>
                    <a:p>
                      <a:r>
                        <a:rPr lang="es-ES" sz="1700" dirty="0">
                          <a:latin typeface="Arial" panose="020B0604020202020204" pitchFamily="34" charset="0"/>
                          <a:cs typeface="Arial" panose="020B0604020202020204" pitchFamily="34" charset="0"/>
                        </a:rPr>
                        <a:t>Cambios</a:t>
                      </a:r>
                      <a:r>
                        <a:rPr lang="es-ES" sz="1700" baseline="0" dirty="0">
                          <a:latin typeface="Arial" panose="020B0604020202020204" pitchFamily="34" charset="0"/>
                          <a:cs typeface="Arial" panose="020B0604020202020204" pitchFamily="34" charset="0"/>
                        </a:rPr>
                        <a:t> recientes</a:t>
                      </a:r>
                      <a:endParaRPr lang="es-ES" sz="1700" dirty="0">
                        <a:latin typeface="Arial" panose="020B0604020202020204" pitchFamily="34" charset="0"/>
                        <a:cs typeface="Arial" panose="020B0604020202020204" pitchFamily="34" charset="0"/>
                      </a:endParaRPr>
                    </a:p>
                  </a:txBody>
                  <a:tcPr anchor="ctr">
                    <a:lnL w="12700" cap="flat" cmpd="sng" algn="ctr">
                      <a:solidFill>
                        <a:srgbClr val="1F1A34"/>
                      </a:solidFill>
                      <a:prstDash val="solid"/>
                      <a:round/>
                      <a:headEnd type="none" w="med" len="med"/>
                      <a:tailEnd type="none" w="med" len="med"/>
                    </a:lnL>
                    <a:lnR w="12700" cap="flat" cmpd="sng" algn="ctr">
                      <a:solidFill>
                        <a:srgbClr val="1F1A34"/>
                      </a:solidFill>
                      <a:prstDash val="solid"/>
                      <a:round/>
                      <a:headEnd type="none" w="med" len="med"/>
                      <a:tailEnd type="none" w="med" len="med"/>
                    </a:lnR>
                    <a:lnT w="12700" cap="flat" cmpd="sng" algn="ctr">
                      <a:solidFill>
                        <a:srgbClr val="1F1A34"/>
                      </a:solidFill>
                      <a:prstDash val="solid"/>
                      <a:round/>
                      <a:headEnd type="none" w="med" len="med"/>
                      <a:tailEnd type="none" w="med" len="med"/>
                    </a:lnT>
                    <a:lnB w="12700" cap="flat" cmpd="sng" algn="ctr">
                      <a:solidFill>
                        <a:srgbClr val="1F1A34"/>
                      </a:solidFill>
                      <a:prstDash val="solid"/>
                      <a:round/>
                      <a:headEnd type="none" w="med" len="med"/>
                      <a:tailEnd type="none" w="med" len="med"/>
                    </a:lnB>
                  </a:tcPr>
                </a:tc>
                <a:tc>
                  <a:txBody>
                    <a:bodyPr/>
                    <a:lstStyle/>
                    <a:p>
                      <a:r>
                        <a:rPr lang="es-ES" sz="1700" dirty="0">
                          <a:latin typeface="Arial" panose="020B0604020202020204" pitchFamily="34" charset="0"/>
                          <a:cs typeface="Arial" panose="020B0604020202020204" pitchFamily="34" charset="0"/>
                        </a:rPr>
                        <a:t>Medición cuantitativa</a:t>
                      </a:r>
                      <a:r>
                        <a:rPr lang="es-ES" sz="1700" baseline="0" dirty="0">
                          <a:latin typeface="Arial" panose="020B0604020202020204" pitchFamily="34" charset="0"/>
                          <a:cs typeface="Arial" panose="020B0604020202020204" pitchFamily="34" charset="0"/>
                        </a:rPr>
                        <a:t> de nutrientes</a:t>
                      </a:r>
                    </a:p>
                    <a:p>
                      <a:r>
                        <a:rPr lang="es-ES" sz="1700" baseline="0" dirty="0">
                          <a:latin typeface="Arial" panose="020B0604020202020204" pitchFamily="34" charset="0"/>
                          <a:cs typeface="Arial" panose="020B0604020202020204" pitchFamily="34" charset="0"/>
                        </a:rPr>
                        <a:t>Frecuencia de consumo</a:t>
                      </a:r>
                      <a:endParaRPr lang="es-ES" sz="1700" dirty="0">
                        <a:latin typeface="Arial" panose="020B0604020202020204" pitchFamily="34" charset="0"/>
                        <a:cs typeface="Arial" panose="020B0604020202020204" pitchFamily="34" charset="0"/>
                      </a:endParaRPr>
                    </a:p>
                  </a:txBody>
                  <a:tcPr anchor="ctr">
                    <a:lnL w="12700" cap="flat" cmpd="sng" algn="ctr">
                      <a:solidFill>
                        <a:srgbClr val="1F1A34"/>
                      </a:solidFill>
                      <a:prstDash val="solid"/>
                      <a:round/>
                      <a:headEnd type="none" w="med" len="med"/>
                      <a:tailEnd type="none" w="med" len="med"/>
                    </a:lnL>
                    <a:lnR w="12700" cap="flat" cmpd="sng" algn="ctr">
                      <a:solidFill>
                        <a:srgbClr val="1F1A34"/>
                      </a:solidFill>
                      <a:prstDash val="solid"/>
                      <a:round/>
                      <a:headEnd type="none" w="med" len="med"/>
                      <a:tailEnd type="none" w="med" len="med"/>
                    </a:lnR>
                    <a:lnT w="12700" cap="flat" cmpd="sng" algn="ctr">
                      <a:solidFill>
                        <a:srgbClr val="1F1A34"/>
                      </a:solidFill>
                      <a:prstDash val="solid"/>
                      <a:round/>
                      <a:headEnd type="none" w="med" len="med"/>
                      <a:tailEnd type="none" w="med" len="med"/>
                    </a:lnT>
                    <a:lnB w="12700" cap="flat" cmpd="sng" algn="ctr">
                      <a:solidFill>
                        <a:srgbClr val="1F1A34"/>
                      </a:solidFill>
                      <a:prstDash val="solid"/>
                      <a:round/>
                      <a:headEnd type="none" w="med" len="med"/>
                      <a:tailEnd type="none" w="med" len="med"/>
                    </a:lnB>
                  </a:tcPr>
                </a:tc>
                <a:extLst>
                  <a:ext uri="{0D108BD9-81ED-4DB2-BD59-A6C34878D82A}">
                    <a16:rowId xmlns:a16="http://schemas.microsoft.com/office/drawing/2014/main" val="10003"/>
                  </a:ext>
                </a:extLst>
              </a:tr>
              <a:tr h="427834">
                <a:tc>
                  <a:txBody>
                    <a:bodyPr/>
                    <a:lstStyle/>
                    <a:p>
                      <a:r>
                        <a:rPr lang="es-ES" sz="1700" dirty="0">
                          <a:latin typeface="Arial" panose="020B0604020202020204" pitchFamily="34" charset="0"/>
                          <a:cs typeface="Arial" panose="020B0604020202020204" pitchFamily="34" charset="0"/>
                        </a:rPr>
                        <a:t>Antropometría</a:t>
                      </a:r>
                      <a:endParaRPr lang="es-ES" sz="1700" b="1" dirty="0">
                        <a:latin typeface="Arial" panose="020B0604020202020204" pitchFamily="34" charset="0"/>
                        <a:cs typeface="Arial" panose="020B0604020202020204" pitchFamily="34" charset="0"/>
                      </a:endParaRPr>
                    </a:p>
                  </a:txBody>
                  <a:tcPr anchor="ctr">
                    <a:lnL w="12700" cap="flat" cmpd="sng" algn="ctr">
                      <a:solidFill>
                        <a:srgbClr val="1F1A34"/>
                      </a:solidFill>
                      <a:prstDash val="solid"/>
                      <a:round/>
                      <a:headEnd type="none" w="med" len="med"/>
                      <a:tailEnd type="none" w="med" len="med"/>
                    </a:lnL>
                    <a:lnR w="12700" cap="flat" cmpd="sng" algn="ctr">
                      <a:solidFill>
                        <a:srgbClr val="1F1A34"/>
                      </a:solidFill>
                      <a:prstDash val="solid"/>
                      <a:round/>
                      <a:headEnd type="none" w="med" len="med"/>
                      <a:tailEnd type="none" w="med" len="med"/>
                    </a:lnR>
                    <a:lnT w="12700" cap="flat" cmpd="sng" algn="ctr">
                      <a:solidFill>
                        <a:srgbClr val="1F1A34"/>
                      </a:solidFill>
                      <a:prstDash val="solid"/>
                      <a:round/>
                      <a:headEnd type="none" w="med" len="med"/>
                      <a:tailEnd type="none" w="med" len="med"/>
                    </a:lnT>
                    <a:lnB w="12700" cap="flat" cmpd="sng" algn="ctr">
                      <a:solidFill>
                        <a:srgbClr val="1F1A34"/>
                      </a:solidFill>
                      <a:prstDash val="solid"/>
                      <a:round/>
                      <a:headEnd type="none" w="med" len="med"/>
                      <a:tailEnd type="none" w="med" len="med"/>
                    </a:lnB>
                  </a:tcPr>
                </a:tc>
                <a:tc>
                  <a:txBody>
                    <a:bodyPr/>
                    <a:lstStyle/>
                    <a:p>
                      <a:r>
                        <a:rPr lang="es-ES" sz="1700" dirty="0">
                          <a:latin typeface="Arial" panose="020B0604020202020204" pitchFamily="34" charset="0"/>
                          <a:cs typeface="Arial" panose="020B0604020202020204" pitchFamily="34" charset="0"/>
                        </a:rPr>
                        <a:t>Variación en el peso</a:t>
                      </a:r>
                    </a:p>
                  </a:txBody>
                  <a:tcPr anchor="ctr">
                    <a:lnL w="12700" cap="flat" cmpd="sng" algn="ctr">
                      <a:solidFill>
                        <a:srgbClr val="1F1A34"/>
                      </a:solidFill>
                      <a:prstDash val="solid"/>
                      <a:round/>
                      <a:headEnd type="none" w="med" len="med"/>
                      <a:tailEnd type="none" w="med" len="med"/>
                    </a:lnL>
                    <a:lnR w="12700" cap="flat" cmpd="sng" algn="ctr">
                      <a:solidFill>
                        <a:srgbClr val="1F1A34"/>
                      </a:solidFill>
                      <a:prstDash val="solid"/>
                      <a:round/>
                      <a:headEnd type="none" w="med" len="med"/>
                      <a:tailEnd type="none" w="med" len="med"/>
                    </a:lnR>
                    <a:lnT w="12700" cap="flat" cmpd="sng" algn="ctr">
                      <a:solidFill>
                        <a:srgbClr val="1F1A34"/>
                      </a:solidFill>
                      <a:prstDash val="solid"/>
                      <a:round/>
                      <a:headEnd type="none" w="med" len="med"/>
                      <a:tailEnd type="none" w="med" len="med"/>
                    </a:lnT>
                    <a:lnB w="12700" cap="flat" cmpd="sng" algn="ctr">
                      <a:solidFill>
                        <a:srgbClr val="1F1A34"/>
                      </a:solidFill>
                      <a:prstDash val="solid"/>
                      <a:round/>
                      <a:headEnd type="none" w="med" len="med"/>
                      <a:tailEnd type="none" w="med" len="med"/>
                    </a:lnB>
                  </a:tcPr>
                </a:tc>
                <a:tc>
                  <a:txBody>
                    <a:bodyPr/>
                    <a:lstStyle/>
                    <a:p>
                      <a:r>
                        <a:rPr lang="es-ES" sz="1700" dirty="0">
                          <a:latin typeface="Arial" panose="020B0604020202020204" pitchFamily="34" charset="0"/>
                          <a:cs typeface="Arial" panose="020B0604020202020204" pitchFamily="34" charset="0"/>
                        </a:rPr>
                        <a:t>Talla,</a:t>
                      </a:r>
                      <a:r>
                        <a:rPr lang="es-ES" sz="1700" baseline="0" dirty="0">
                          <a:latin typeface="Arial" panose="020B0604020202020204" pitchFamily="34" charset="0"/>
                          <a:cs typeface="Arial" panose="020B0604020202020204" pitchFamily="34" charset="0"/>
                        </a:rPr>
                        <a:t> </a:t>
                      </a:r>
                      <a:r>
                        <a:rPr lang="es-ES" sz="1700" dirty="0">
                          <a:latin typeface="Arial" panose="020B0604020202020204" pitchFamily="34" charset="0"/>
                          <a:cs typeface="Arial" panose="020B0604020202020204" pitchFamily="34" charset="0"/>
                        </a:rPr>
                        <a:t>Pesos, composición corporal</a:t>
                      </a:r>
                    </a:p>
                  </a:txBody>
                  <a:tcPr anchor="ctr">
                    <a:lnL w="12700" cap="flat" cmpd="sng" algn="ctr">
                      <a:solidFill>
                        <a:srgbClr val="1F1A34"/>
                      </a:solidFill>
                      <a:prstDash val="solid"/>
                      <a:round/>
                      <a:headEnd type="none" w="med" len="med"/>
                      <a:tailEnd type="none" w="med" len="med"/>
                    </a:lnL>
                    <a:lnR w="12700" cap="flat" cmpd="sng" algn="ctr">
                      <a:solidFill>
                        <a:srgbClr val="1F1A34"/>
                      </a:solidFill>
                      <a:prstDash val="solid"/>
                      <a:round/>
                      <a:headEnd type="none" w="med" len="med"/>
                      <a:tailEnd type="none" w="med" len="med"/>
                    </a:lnR>
                    <a:lnT w="12700" cap="flat" cmpd="sng" algn="ctr">
                      <a:solidFill>
                        <a:srgbClr val="1F1A34"/>
                      </a:solidFill>
                      <a:prstDash val="solid"/>
                      <a:round/>
                      <a:headEnd type="none" w="med" len="med"/>
                      <a:tailEnd type="none" w="med" len="med"/>
                    </a:lnT>
                    <a:lnB w="12700" cap="flat" cmpd="sng" algn="ctr">
                      <a:solidFill>
                        <a:srgbClr val="1F1A34"/>
                      </a:solidFill>
                      <a:prstDash val="solid"/>
                      <a:round/>
                      <a:headEnd type="none" w="med" len="med"/>
                      <a:tailEnd type="none" w="med" len="med"/>
                    </a:lnB>
                  </a:tcPr>
                </a:tc>
                <a:extLst>
                  <a:ext uri="{0D108BD9-81ED-4DB2-BD59-A6C34878D82A}">
                    <a16:rowId xmlns:a16="http://schemas.microsoft.com/office/drawing/2014/main" val="10004"/>
                  </a:ext>
                </a:extLst>
              </a:tr>
              <a:tr h="427834">
                <a:tc>
                  <a:txBody>
                    <a:bodyPr/>
                    <a:lstStyle/>
                    <a:p>
                      <a:r>
                        <a:rPr lang="es-ES" sz="1700" dirty="0">
                          <a:latin typeface="Arial" panose="020B0604020202020204" pitchFamily="34" charset="0"/>
                          <a:cs typeface="Arial" panose="020B0604020202020204" pitchFamily="34" charset="0"/>
                        </a:rPr>
                        <a:t>Bioquímicos</a:t>
                      </a:r>
                      <a:endParaRPr lang="es-ES" sz="1700" b="1" dirty="0">
                        <a:latin typeface="Arial" panose="020B0604020202020204" pitchFamily="34" charset="0"/>
                        <a:cs typeface="Arial" panose="020B0604020202020204" pitchFamily="34" charset="0"/>
                      </a:endParaRPr>
                    </a:p>
                  </a:txBody>
                  <a:tcPr anchor="ctr">
                    <a:lnL w="12700" cap="flat" cmpd="sng" algn="ctr">
                      <a:solidFill>
                        <a:srgbClr val="1F1A34"/>
                      </a:solidFill>
                      <a:prstDash val="solid"/>
                      <a:round/>
                      <a:headEnd type="none" w="med" len="med"/>
                      <a:tailEnd type="none" w="med" len="med"/>
                    </a:lnL>
                    <a:lnR w="12700" cap="flat" cmpd="sng" algn="ctr">
                      <a:solidFill>
                        <a:srgbClr val="1F1A34"/>
                      </a:solidFill>
                      <a:prstDash val="solid"/>
                      <a:round/>
                      <a:headEnd type="none" w="med" len="med"/>
                      <a:tailEnd type="none" w="med" len="med"/>
                    </a:lnR>
                    <a:lnT w="12700" cap="flat" cmpd="sng" algn="ctr">
                      <a:solidFill>
                        <a:srgbClr val="1F1A34"/>
                      </a:solidFill>
                      <a:prstDash val="solid"/>
                      <a:round/>
                      <a:headEnd type="none" w="med" len="med"/>
                      <a:tailEnd type="none" w="med" len="med"/>
                    </a:lnT>
                    <a:lnB w="12700" cap="flat" cmpd="sng" algn="ctr">
                      <a:solidFill>
                        <a:srgbClr val="1F1A34"/>
                      </a:solidFill>
                      <a:prstDash val="solid"/>
                      <a:round/>
                      <a:headEnd type="none" w="med" len="med"/>
                      <a:tailEnd type="none" w="med" len="med"/>
                    </a:lnB>
                  </a:tcPr>
                </a:tc>
                <a:tc>
                  <a:txBody>
                    <a:bodyPr/>
                    <a:lstStyle/>
                    <a:p>
                      <a:r>
                        <a:rPr lang="es-ES" sz="1700" dirty="0">
                          <a:latin typeface="Arial" panose="020B0604020202020204" pitchFamily="34" charset="0"/>
                          <a:cs typeface="Arial" panose="020B0604020202020204" pitchFamily="34" charset="0"/>
                        </a:rPr>
                        <a:t>No aplica</a:t>
                      </a:r>
                    </a:p>
                  </a:txBody>
                  <a:tcPr anchor="ctr">
                    <a:lnL w="12700" cap="flat" cmpd="sng" algn="ctr">
                      <a:solidFill>
                        <a:srgbClr val="1F1A34"/>
                      </a:solidFill>
                      <a:prstDash val="solid"/>
                      <a:round/>
                      <a:headEnd type="none" w="med" len="med"/>
                      <a:tailEnd type="none" w="med" len="med"/>
                    </a:lnL>
                    <a:lnR w="12700" cap="flat" cmpd="sng" algn="ctr">
                      <a:solidFill>
                        <a:srgbClr val="1F1A34"/>
                      </a:solidFill>
                      <a:prstDash val="solid"/>
                      <a:round/>
                      <a:headEnd type="none" w="med" len="med"/>
                      <a:tailEnd type="none" w="med" len="med"/>
                    </a:lnR>
                    <a:lnT w="12700" cap="flat" cmpd="sng" algn="ctr">
                      <a:solidFill>
                        <a:srgbClr val="1F1A34"/>
                      </a:solidFill>
                      <a:prstDash val="solid"/>
                      <a:round/>
                      <a:headEnd type="none" w="med" len="med"/>
                      <a:tailEnd type="none" w="med" len="med"/>
                    </a:lnT>
                    <a:lnB w="12700" cap="flat" cmpd="sng" algn="ctr">
                      <a:solidFill>
                        <a:srgbClr val="1F1A34"/>
                      </a:solidFill>
                      <a:prstDash val="solid"/>
                      <a:round/>
                      <a:headEnd type="none" w="med" len="med"/>
                      <a:tailEnd type="none" w="med" len="med"/>
                    </a:lnB>
                  </a:tcPr>
                </a:tc>
                <a:tc>
                  <a:txBody>
                    <a:bodyPr/>
                    <a:lstStyle/>
                    <a:p>
                      <a:r>
                        <a:rPr lang="es-ES" sz="1700" dirty="0">
                          <a:latin typeface="Arial" panose="020B0604020202020204" pitchFamily="34" charset="0"/>
                          <a:cs typeface="Arial" panose="020B0604020202020204" pitchFamily="34" charset="0"/>
                        </a:rPr>
                        <a:t>Perfil nutricional</a:t>
                      </a:r>
                      <a:r>
                        <a:rPr lang="es-ES" sz="1700" baseline="0" dirty="0">
                          <a:latin typeface="Arial" panose="020B0604020202020204" pitchFamily="34" charset="0"/>
                          <a:cs typeface="Arial" panose="020B0604020202020204" pitchFamily="34" charset="0"/>
                        </a:rPr>
                        <a:t> completo</a:t>
                      </a:r>
                      <a:endParaRPr lang="es-ES" sz="1700" dirty="0">
                        <a:latin typeface="Arial" panose="020B0604020202020204" pitchFamily="34" charset="0"/>
                        <a:cs typeface="Arial" panose="020B0604020202020204" pitchFamily="34" charset="0"/>
                      </a:endParaRPr>
                    </a:p>
                  </a:txBody>
                  <a:tcPr anchor="ctr">
                    <a:lnL w="12700" cap="flat" cmpd="sng" algn="ctr">
                      <a:solidFill>
                        <a:srgbClr val="1F1A34"/>
                      </a:solidFill>
                      <a:prstDash val="solid"/>
                      <a:round/>
                      <a:headEnd type="none" w="med" len="med"/>
                      <a:tailEnd type="none" w="med" len="med"/>
                    </a:lnL>
                    <a:lnR w="12700" cap="flat" cmpd="sng" algn="ctr">
                      <a:solidFill>
                        <a:srgbClr val="1F1A34"/>
                      </a:solidFill>
                      <a:prstDash val="solid"/>
                      <a:round/>
                      <a:headEnd type="none" w="med" len="med"/>
                      <a:tailEnd type="none" w="med" len="med"/>
                    </a:lnR>
                    <a:lnT w="12700" cap="flat" cmpd="sng" algn="ctr">
                      <a:solidFill>
                        <a:srgbClr val="1F1A34"/>
                      </a:solidFill>
                      <a:prstDash val="solid"/>
                      <a:round/>
                      <a:headEnd type="none" w="med" len="med"/>
                      <a:tailEnd type="none" w="med" len="med"/>
                    </a:lnT>
                    <a:lnB w="12700" cap="flat" cmpd="sng" algn="ctr">
                      <a:solidFill>
                        <a:srgbClr val="1F1A34"/>
                      </a:solidFill>
                      <a:prstDash val="solid"/>
                      <a:round/>
                      <a:headEnd type="none" w="med" len="med"/>
                      <a:tailEnd type="none" w="med" len="med"/>
                    </a:lnB>
                  </a:tcPr>
                </a:tc>
                <a:extLst>
                  <a:ext uri="{0D108BD9-81ED-4DB2-BD59-A6C34878D82A}">
                    <a16:rowId xmlns:a16="http://schemas.microsoft.com/office/drawing/2014/main" val="10005"/>
                  </a:ext>
                </a:extLst>
              </a:tr>
              <a:tr h="504710">
                <a:tc>
                  <a:txBody>
                    <a:bodyPr/>
                    <a:lstStyle/>
                    <a:p>
                      <a:r>
                        <a:rPr lang="es-ES" sz="1700" dirty="0">
                          <a:latin typeface="Arial" panose="020B0604020202020204" pitchFamily="34" charset="0"/>
                          <a:cs typeface="Arial" panose="020B0604020202020204" pitchFamily="34" charset="0"/>
                        </a:rPr>
                        <a:t>Examen Físico</a:t>
                      </a:r>
                      <a:endParaRPr lang="es-ES" sz="1700" b="1" dirty="0">
                        <a:latin typeface="Arial" panose="020B0604020202020204" pitchFamily="34" charset="0"/>
                        <a:cs typeface="Arial" panose="020B0604020202020204" pitchFamily="34" charset="0"/>
                      </a:endParaRPr>
                    </a:p>
                  </a:txBody>
                  <a:tcPr anchor="ctr">
                    <a:lnL w="12700" cap="flat" cmpd="sng" algn="ctr">
                      <a:solidFill>
                        <a:srgbClr val="1F1A34"/>
                      </a:solidFill>
                      <a:prstDash val="solid"/>
                      <a:round/>
                      <a:headEnd type="none" w="med" len="med"/>
                      <a:tailEnd type="none" w="med" len="med"/>
                    </a:lnL>
                    <a:lnR w="12700" cap="flat" cmpd="sng" algn="ctr">
                      <a:solidFill>
                        <a:srgbClr val="1F1A34"/>
                      </a:solidFill>
                      <a:prstDash val="solid"/>
                      <a:round/>
                      <a:headEnd type="none" w="med" len="med"/>
                      <a:tailEnd type="none" w="med" len="med"/>
                    </a:lnR>
                    <a:lnT w="12700" cap="flat" cmpd="sng" algn="ctr">
                      <a:solidFill>
                        <a:srgbClr val="1F1A34"/>
                      </a:solidFill>
                      <a:prstDash val="solid"/>
                      <a:round/>
                      <a:headEnd type="none" w="med" len="med"/>
                      <a:tailEnd type="none" w="med" len="med"/>
                    </a:lnT>
                    <a:lnB w="12700" cap="flat" cmpd="sng" algn="ctr">
                      <a:solidFill>
                        <a:srgbClr val="1F1A34"/>
                      </a:solidFill>
                      <a:prstDash val="solid"/>
                      <a:round/>
                      <a:headEnd type="none" w="med" len="med"/>
                      <a:tailEnd type="none" w="med" len="med"/>
                    </a:lnB>
                  </a:tcPr>
                </a:tc>
                <a:tc>
                  <a:txBody>
                    <a:bodyPr/>
                    <a:lstStyle/>
                    <a:p>
                      <a:r>
                        <a:rPr lang="es-ES" sz="1700" dirty="0">
                          <a:latin typeface="Arial" panose="020B0604020202020204" pitchFamily="34" charset="0"/>
                          <a:cs typeface="Arial" panose="020B0604020202020204" pitchFamily="34" charset="0"/>
                        </a:rPr>
                        <a:t>Apariencia</a:t>
                      </a:r>
                      <a:r>
                        <a:rPr lang="es-ES" sz="1700" baseline="0" dirty="0">
                          <a:latin typeface="Arial" panose="020B0604020202020204" pitchFamily="34" charset="0"/>
                          <a:cs typeface="Arial" panose="020B0604020202020204" pitchFamily="34" charset="0"/>
                        </a:rPr>
                        <a:t> general</a:t>
                      </a:r>
                      <a:endParaRPr lang="es-ES" sz="1700" dirty="0">
                        <a:latin typeface="Arial" panose="020B0604020202020204" pitchFamily="34" charset="0"/>
                        <a:cs typeface="Arial" panose="020B0604020202020204" pitchFamily="34" charset="0"/>
                      </a:endParaRPr>
                    </a:p>
                  </a:txBody>
                  <a:tcPr anchor="ctr">
                    <a:lnL w="12700" cap="flat" cmpd="sng" algn="ctr">
                      <a:solidFill>
                        <a:srgbClr val="1F1A34"/>
                      </a:solidFill>
                      <a:prstDash val="solid"/>
                      <a:round/>
                      <a:headEnd type="none" w="med" len="med"/>
                      <a:tailEnd type="none" w="med" len="med"/>
                    </a:lnL>
                    <a:lnR w="12700" cap="flat" cmpd="sng" algn="ctr">
                      <a:solidFill>
                        <a:srgbClr val="1F1A34"/>
                      </a:solidFill>
                      <a:prstDash val="solid"/>
                      <a:round/>
                      <a:headEnd type="none" w="med" len="med"/>
                      <a:tailEnd type="none" w="med" len="med"/>
                    </a:lnR>
                    <a:lnT w="12700" cap="flat" cmpd="sng" algn="ctr">
                      <a:solidFill>
                        <a:srgbClr val="1F1A34"/>
                      </a:solidFill>
                      <a:prstDash val="solid"/>
                      <a:round/>
                      <a:headEnd type="none" w="med" len="med"/>
                      <a:tailEnd type="none" w="med" len="med"/>
                    </a:lnT>
                    <a:lnB w="12700" cap="flat" cmpd="sng" algn="ctr">
                      <a:solidFill>
                        <a:srgbClr val="1F1A34"/>
                      </a:solidFill>
                      <a:prstDash val="solid"/>
                      <a:round/>
                      <a:headEnd type="none" w="med" len="med"/>
                      <a:tailEnd type="none" w="med" len="med"/>
                    </a:lnB>
                  </a:tcPr>
                </a:tc>
                <a:tc>
                  <a:txBody>
                    <a:bodyPr/>
                    <a:lstStyle/>
                    <a:p>
                      <a:r>
                        <a:rPr lang="es-ES" sz="1700" dirty="0">
                          <a:latin typeface="Arial" panose="020B0604020202020204" pitchFamily="34" charset="0"/>
                          <a:cs typeface="Arial" panose="020B0604020202020204" pitchFamily="34" charset="0"/>
                        </a:rPr>
                        <a:t>Revisión por sistemas</a:t>
                      </a:r>
                    </a:p>
                  </a:txBody>
                  <a:tcPr anchor="ctr">
                    <a:lnL w="12700" cap="flat" cmpd="sng" algn="ctr">
                      <a:solidFill>
                        <a:srgbClr val="1F1A34"/>
                      </a:solidFill>
                      <a:prstDash val="solid"/>
                      <a:round/>
                      <a:headEnd type="none" w="med" len="med"/>
                      <a:tailEnd type="none" w="med" len="med"/>
                    </a:lnL>
                    <a:lnR w="12700" cap="flat" cmpd="sng" algn="ctr">
                      <a:solidFill>
                        <a:srgbClr val="1F1A34"/>
                      </a:solidFill>
                      <a:prstDash val="solid"/>
                      <a:round/>
                      <a:headEnd type="none" w="med" len="med"/>
                      <a:tailEnd type="none" w="med" len="med"/>
                    </a:lnR>
                    <a:lnT w="12700" cap="flat" cmpd="sng" algn="ctr">
                      <a:solidFill>
                        <a:srgbClr val="1F1A34"/>
                      </a:solidFill>
                      <a:prstDash val="solid"/>
                      <a:round/>
                      <a:headEnd type="none" w="med" len="med"/>
                      <a:tailEnd type="none" w="med" len="med"/>
                    </a:lnT>
                    <a:lnB w="12700" cap="flat" cmpd="sng" algn="ctr">
                      <a:solidFill>
                        <a:srgbClr val="1F1A34"/>
                      </a:solidFill>
                      <a:prstDash val="solid"/>
                      <a:round/>
                      <a:headEnd type="none" w="med" len="med"/>
                      <a:tailEnd type="none" w="med" len="med"/>
                    </a:lnB>
                  </a:tcPr>
                </a:tc>
                <a:extLst>
                  <a:ext uri="{0D108BD9-81ED-4DB2-BD59-A6C34878D82A}">
                    <a16:rowId xmlns:a16="http://schemas.microsoft.com/office/drawing/2014/main" val="10006"/>
                  </a:ext>
                </a:extLst>
              </a:tr>
              <a:tr h="433699">
                <a:tc>
                  <a:txBody>
                    <a:bodyPr/>
                    <a:lstStyle/>
                    <a:p>
                      <a:r>
                        <a:rPr lang="es-ES" sz="1700" dirty="0">
                          <a:latin typeface="Arial" panose="020B0604020202020204" pitchFamily="34" charset="0"/>
                          <a:cs typeface="Arial" panose="020B0604020202020204" pitchFamily="34" charset="0"/>
                        </a:rPr>
                        <a:t>Historia</a:t>
                      </a:r>
                      <a:r>
                        <a:rPr lang="es-ES" sz="1700" baseline="0" dirty="0">
                          <a:latin typeface="Arial" panose="020B0604020202020204" pitchFamily="34" charset="0"/>
                          <a:cs typeface="Arial" panose="020B0604020202020204" pitchFamily="34" charset="0"/>
                        </a:rPr>
                        <a:t> Clínica</a:t>
                      </a:r>
                      <a:endParaRPr lang="es-ES" sz="1700" b="1" dirty="0">
                        <a:latin typeface="Arial" panose="020B0604020202020204" pitchFamily="34" charset="0"/>
                        <a:cs typeface="Arial" panose="020B0604020202020204" pitchFamily="34" charset="0"/>
                      </a:endParaRPr>
                    </a:p>
                  </a:txBody>
                  <a:tcPr anchor="ctr">
                    <a:lnL w="12700" cap="flat" cmpd="sng" algn="ctr">
                      <a:solidFill>
                        <a:srgbClr val="1F1A34"/>
                      </a:solidFill>
                      <a:prstDash val="solid"/>
                      <a:round/>
                      <a:headEnd type="none" w="med" len="med"/>
                      <a:tailEnd type="none" w="med" len="med"/>
                    </a:lnL>
                    <a:lnR w="12700" cap="flat" cmpd="sng" algn="ctr">
                      <a:solidFill>
                        <a:srgbClr val="1F1A34"/>
                      </a:solidFill>
                      <a:prstDash val="solid"/>
                      <a:round/>
                      <a:headEnd type="none" w="med" len="med"/>
                      <a:tailEnd type="none" w="med" len="med"/>
                    </a:lnR>
                    <a:lnT w="12700" cap="flat" cmpd="sng" algn="ctr">
                      <a:solidFill>
                        <a:srgbClr val="1F1A34"/>
                      </a:solidFill>
                      <a:prstDash val="solid"/>
                      <a:round/>
                      <a:headEnd type="none" w="med" len="med"/>
                      <a:tailEnd type="none" w="med" len="med"/>
                    </a:lnT>
                    <a:lnB w="12700" cap="flat" cmpd="sng" algn="ctr">
                      <a:solidFill>
                        <a:srgbClr val="1F1A34"/>
                      </a:solidFill>
                      <a:prstDash val="solid"/>
                      <a:round/>
                      <a:headEnd type="none" w="med" len="med"/>
                      <a:tailEnd type="none" w="med" len="med"/>
                    </a:lnB>
                  </a:tcPr>
                </a:tc>
                <a:tc>
                  <a:txBody>
                    <a:bodyPr/>
                    <a:lstStyle/>
                    <a:p>
                      <a:r>
                        <a:rPr lang="es-ES" sz="1700" dirty="0">
                          <a:latin typeface="Arial" panose="020B0604020202020204" pitchFamily="34" charset="0"/>
                          <a:cs typeface="Arial" panose="020B0604020202020204" pitchFamily="34" charset="0"/>
                        </a:rPr>
                        <a:t>No se incluye</a:t>
                      </a:r>
                    </a:p>
                  </a:txBody>
                  <a:tcPr anchor="ctr">
                    <a:lnL w="12700" cap="flat" cmpd="sng" algn="ctr">
                      <a:solidFill>
                        <a:srgbClr val="1F1A34"/>
                      </a:solidFill>
                      <a:prstDash val="solid"/>
                      <a:round/>
                      <a:headEnd type="none" w="med" len="med"/>
                      <a:tailEnd type="none" w="med" len="med"/>
                    </a:lnL>
                    <a:lnR w="12700" cap="flat" cmpd="sng" algn="ctr">
                      <a:solidFill>
                        <a:srgbClr val="1F1A34"/>
                      </a:solidFill>
                      <a:prstDash val="solid"/>
                      <a:round/>
                      <a:headEnd type="none" w="med" len="med"/>
                      <a:tailEnd type="none" w="med" len="med"/>
                    </a:lnR>
                    <a:lnT w="12700" cap="flat" cmpd="sng" algn="ctr">
                      <a:solidFill>
                        <a:srgbClr val="1F1A34"/>
                      </a:solidFill>
                      <a:prstDash val="solid"/>
                      <a:round/>
                      <a:headEnd type="none" w="med" len="med"/>
                      <a:tailEnd type="none" w="med" len="med"/>
                    </a:lnT>
                    <a:lnB w="12700" cap="flat" cmpd="sng" algn="ctr">
                      <a:solidFill>
                        <a:srgbClr val="1F1A34"/>
                      </a:solidFill>
                      <a:prstDash val="solid"/>
                      <a:round/>
                      <a:headEnd type="none" w="med" len="med"/>
                      <a:tailEnd type="none" w="med" len="med"/>
                    </a:lnB>
                  </a:tcPr>
                </a:tc>
                <a:tc>
                  <a:txBody>
                    <a:bodyPr/>
                    <a:lstStyle/>
                    <a:p>
                      <a:r>
                        <a:rPr lang="es-ES" sz="1700" dirty="0">
                          <a:latin typeface="Arial" panose="020B0604020202020204" pitchFamily="34" charset="0"/>
                          <a:cs typeface="Arial" panose="020B0604020202020204" pitchFamily="34" charset="0"/>
                        </a:rPr>
                        <a:t>Historial</a:t>
                      </a:r>
                      <a:r>
                        <a:rPr lang="es-ES" sz="1700" baseline="0" dirty="0">
                          <a:latin typeface="Arial" panose="020B0604020202020204" pitchFamily="34" charset="0"/>
                          <a:cs typeface="Arial" panose="020B0604020202020204" pitchFamily="34" charset="0"/>
                        </a:rPr>
                        <a:t> socio económico Antecedentes</a:t>
                      </a:r>
                    </a:p>
                  </a:txBody>
                  <a:tcPr anchor="ctr">
                    <a:lnL w="12700" cap="flat" cmpd="sng" algn="ctr">
                      <a:solidFill>
                        <a:srgbClr val="1F1A34"/>
                      </a:solidFill>
                      <a:prstDash val="solid"/>
                      <a:round/>
                      <a:headEnd type="none" w="med" len="med"/>
                      <a:tailEnd type="none" w="med" len="med"/>
                    </a:lnL>
                    <a:lnR w="12700" cap="flat" cmpd="sng" algn="ctr">
                      <a:solidFill>
                        <a:srgbClr val="1F1A34"/>
                      </a:solidFill>
                      <a:prstDash val="solid"/>
                      <a:round/>
                      <a:headEnd type="none" w="med" len="med"/>
                      <a:tailEnd type="none" w="med" len="med"/>
                    </a:lnR>
                    <a:lnT w="12700" cap="flat" cmpd="sng" algn="ctr">
                      <a:solidFill>
                        <a:srgbClr val="1F1A34"/>
                      </a:solidFill>
                      <a:prstDash val="solid"/>
                      <a:round/>
                      <a:headEnd type="none" w="med" len="med"/>
                      <a:tailEnd type="none" w="med" len="med"/>
                    </a:lnT>
                    <a:lnB w="12700" cap="flat" cmpd="sng" algn="ctr">
                      <a:solidFill>
                        <a:srgbClr val="1F1A34"/>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99783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944C86-6774-3947-BA47-34DBA999ED54}"/>
              </a:ext>
            </a:extLst>
          </p:cNvPr>
          <p:cNvSpPr>
            <a:spLocks noGrp="1"/>
          </p:cNvSpPr>
          <p:nvPr>
            <p:ph type="title"/>
          </p:nvPr>
        </p:nvSpPr>
        <p:spPr>
          <a:xfrm>
            <a:off x="1979565" y="164191"/>
            <a:ext cx="8220075" cy="1079538"/>
          </a:xfrm>
        </p:spPr>
        <p:txBody>
          <a:bodyPr>
            <a:normAutofit/>
          </a:bodyPr>
          <a:lstStyle/>
          <a:p>
            <a:pPr algn="ctr"/>
            <a:r>
              <a:rPr lang="es-CO" sz="3200" b="1" dirty="0">
                <a:solidFill>
                  <a:srgbClr val="1F1A34"/>
                </a:solidFill>
                <a:latin typeface="Arial" panose="020B0604020202020204" pitchFamily="34" charset="0"/>
                <a:cs typeface="Arial" panose="020B0604020202020204" pitchFamily="34" charset="0"/>
              </a:rPr>
              <a:t>¿A quién tamizar y cuándo hacerlo?</a:t>
            </a:r>
          </a:p>
        </p:txBody>
      </p:sp>
      <p:grpSp>
        <p:nvGrpSpPr>
          <p:cNvPr id="3" name="Grupo 2"/>
          <p:cNvGrpSpPr/>
          <p:nvPr/>
        </p:nvGrpSpPr>
        <p:grpSpPr>
          <a:xfrm>
            <a:off x="821595" y="1200187"/>
            <a:ext cx="10536013" cy="4983702"/>
            <a:chOff x="781036" y="1098588"/>
            <a:chExt cx="10536013" cy="4983702"/>
          </a:xfrm>
        </p:grpSpPr>
        <p:sp>
          <p:nvSpPr>
            <p:cNvPr id="5" name="CuadroTexto 4">
              <a:extLst>
                <a:ext uri="{FF2B5EF4-FFF2-40B4-BE49-F238E27FC236}">
                  <a16:creationId xmlns:a16="http://schemas.microsoft.com/office/drawing/2014/main" id="{BBA2B06E-1A82-C846-B7E4-E8CF36FAE39F}"/>
                </a:ext>
              </a:extLst>
            </p:cNvPr>
            <p:cNvSpPr txBox="1"/>
            <p:nvPr/>
          </p:nvSpPr>
          <p:spPr>
            <a:xfrm>
              <a:off x="5435813" y="1098588"/>
              <a:ext cx="1223476" cy="369332"/>
            </a:xfrm>
            <a:prstGeom prst="rect">
              <a:avLst/>
            </a:prstGeom>
            <a:ln w="38100">
              <a:solidFill>
                <a:schemeClr val="accent5">
                  <a:lumMod val="50000"/>
                </a:schemeClr>
              </a:solidFill>
            </a:ln>
            <a:scene3d>
              <a:camera prst="orthographicFront"/>
              <a:lightRig rig="threePt" dir="t"/>
            </a:scene3d>
            <a:sp3d extrusionH="76200">
              <a:bevelT w="165100" prst="coolSlant"/>
              <a:extrusionClr>
                <a:srgbClr val="1F1A34"/>
              </a:extrusionClr>
            </a:sp3d>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s-CO" dirty="0">
                  <a:solidFill>
                    <a:srgbClr val="1F1A34"/>
                  </a:solidFill>
                  <a:latin typeface="Arial" panose="020B0604020202020204" pitchFamily="34" charset="0"/>
                  <a:cs typeface="Arial" panose="020B0604020202020204" pitchFamily="34" charset="0"/>
                </a:rPr>
                <a:t>¿A quién?</a:t>
              </a:r>
            </a:p>
          </p:txBody>
        </p:sp>
        <p:sp>
          <p:nvSpPr>
            <p:cNvPr id="6" name="CuadroTexto 5">
              <a:extLst>
                <a:ext uri="{FF2B5EF4-FFF2-40B4-BE49-F238E27FC236}">
                  <a16:creationId xmlns:a16="http://schemas.microsoft.com/office/drawing/2014/main" id="{6E6190F7-5EE2-A54F-ADAA-15E4ED8FBE04}"/>
                </a:ext>
              </a:extLst>
            </p:cNvPr>
            <p:cNvSpPr txBox="1"/>
            <p:nvPr/>
          </p:nvSpPr>
          <p:spPr>
            <a:xfrm>
              <a:off x="4910028" y="1779102"/>
              <a:ext cx="2275046" cy="369332"/>
            </a:xfrm>
            <a:prstGeom prst="rect">
              <a:avLst/>
            </a:prstGeom>
            <a:ln w="38100">
              <a:solidFill>
                <a:schemeClr val="accent5">
                  <a:lumMod val="50000"/>
                </a:schemeClr>
              </a:solidFill>
            </a:ln>
            <a:scene3d>
              <a:camera prst="orthographicFront"/>
              <a:lightRig rig="threePt" dir="t"/>
            </a:scene3d>
            <a:sp3d extrusionH="76200">
              <a:bevelT w="165100" prst="coolSlant"/>
              <a:extrusionClr>
                <a:srgbClr val="1F1A34"/>
              </a:extrusionClr>
            </a:sp3d>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s-CO" dirty="0">
                  <a:solidFill>
                    <a:srgbClr val="1F1A34"/>
                  </a:solidFill>
                  <a:latin typeface="Arial" panose="020B0604020202020204" pitchFamily="34" charset="0"/>
                  <a:cs typeface="Arial" panose="020B0604020202020204" pitchFamily="34" charset="0"/>
                </a:rPr>
                <a:t>Todos los  pacientes</a:t>
              </a:r>
            </a:p>
          </p:txBody>
        </p:sp>
        <p:sp>
          <p:nvSpPr>
            <p:cNvPr id="7" name="CuadroTexto 6">
              <a:extLst>
                <a:ext uri="{FF2B5EF4-FFF2-40B4-BE49-F238E27FC236}">
                  <a16:creationId xmlns:a16="http://schemas.microsoft.com/office/drawing/2014/main" id="{DDA3CFC4-F423-6D45-B741-A68FC4A3E084}"/>
                </a:ext>
              </a:extLst>
            </p:cNvPr>
            <p:cNvSpPr txBox="1"/>
            <p:nvPr/>
          </p:nvSpPr>
          <p:spPr>
            <a:xfrm>
              <a:off x="5416609" y="2496831"/>
              <a:ext cx="1261885" cy="369332"/>
            </a:xfrm>
            <a:prstGeom prst="rect">
              <a:avLst/>
            </a:prstGeom>
            <a:ln w="38100">
              <a:solidFill>
                <a:schemeClr val="accent5">
                  <a:lumMod val="50000"/>
                </a:schemeClr>
              </a:solidFill>
            </a:ln>
            <a:scene3d>
              <a:camera prst="orthographicFront"/>
              <a:lightRig rig="threePt" dir="t"/>
            </a:scene3d>
            <a:sp3d extrusionH="76200">
              <a:bevelT w="165100" prst="coolSlant"/>
              <a:extrusionClr>
                <a:srgbClr val="1F1A34"/>
              </a:extrusionClr>
            </a:sp3d>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s-CO" dirty="0">
                  <a:solidFill>
                    <a:srgbClr val="1F1A34"/>
                  </a:solidFill>
                  <a:latin typeface="Arial" panose="020B0604020202020204" pitchFamily="34" charset="0"/>
                  <a:cs typeface="Arial" panose="020B0604020202020204" pitchFamily="34" charset="0"/>
                </a:rPr>
                <a:t>¿Cuándo?</a:t>
              </a:r>
            </a:p>
          </p:txBody>
        </p:sp>
        <p:sp>
          <p:nvSpPr>
            <p:cNvPr id="9" name="CuadroTexto 8">
              <a:extLst>
                <a:ext uri="{FF2B5EF4-FFF2-40B4-BE49-F238E27FC236}">
                  <a16:creationId xmlns:a16="http://schemas.microsoft.com/office/drawing/2014/main" id="{16992A95-B72A-DC4E-AAF5-BA9AB4B9BB9E}"/>
                </a:ext>
              </a:extLst>
            </p:cNvPr>
            <p:cNvSpPr txBox="1"/>
            <p:nvPr/>
          </p:nvSpPr>
          <p:spPr>
            <a:xfrm>
              <a:off x="4150667" y="4277565"/>
              <a:ext cx="4211932" cy="369332"/>
            </a:xfrm>
            <a:prstGeom prst="rect">
              <a:avLst/>
            </a:prstGeom>
            <a:ln w="38100">
              <a:solidFill>
                <a:schemeClr val="accent5">
                  <a:lumMod val="50000"/>
                </a:schemeClr>
              </a:solidFill>
            </a:ln>
            <a:scene3d>
              <a:camera prst="orthographicFront"/>
              <a:lightRig rig="threePt" dir="t"/>
            </a:scene3d>
            <a:sp3d extrusionH="76200">
              <a:bevelT w="165100" prst="coolSlant"/>
              <a:extrusionClr>
                <a:srgbClr val="1F1A34"/>
              </a:extrusionClr>
            </a:sp3d>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CO" dirty="0">
                  <a:solidFill>
                    <a:srgbClr val="1F1A34"/>
                  </a:solidFill>
                  <a:latin typeface="Arial" panose="020B0604020202020204" pitchFamily="34" charset="0"/>
                  <a:cs typeface="Arial" panose="020B0604020202020204" pitchFamily="34" charset="0"/>
                </a:rPr>
                <a:t>Al momento del ingreso al hospital</a:t>
              </a:r>
            </a:p>
          </p:txBody>
        </p:sp>
        <p:sp>
          <p:nvSpPr>
            <p:cNvPr id="10" name="CuadroTexto 9">
              <a:extLst>
                <a:ext uri="{FF2B5EF4-FFF2-40B4-BE49-F238E27FC236}">
                  <a16:creationId xmlns:a16="http://schemas.microsoft.com/office/drawing/2014/main" id="{E7660861-A601-EE4C-B18A-646FC9F8B9C3}"/>
                </a:ext>
              </a:extLst>
            </p:cNvPr>
            <p:cNvSpPr txBox="1"/>
            <p:nvPr/>
          </p:nvSpPr>
          <p:spPr>
            <a:xfrm>
              <a:off x="4150669" y="4970062"/>
              <a:ext cx="4255806" cy="369332"/>
            </a:xfrm>
            <a:prstGeom prst="rect">
              <a:avLst/>
            </a:prstGeom>
            <a:ln w="38100">
              <a:solidFill>
                <a:schemeClr val="accent5">
                  <a:lumMod val="50000"/>
                </a:schemeClr>
              </a:solidFill>
            </a:ln>
            <a:scene3d>
              <a:camera prst="orthographicFront"/>
              <a:lightRig rig="threePt" dir="t"/>
            </a:scene3d>
            <a:sp3d extrusionH="76200">
              <a:bevelT w="165100" prst="coolSlant"/>
              <a:extrusionClr>
                <a:srgbClr val="1F1A34"/>
              </a:extrusionClr>
            </a:sp3d>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CO" dirty="0">
                  <a:solidFill>
                    <a:srgbClr val="1F1A34"/>
                  </a:solidFill>
                  <a:latin typeface="Arial" panose="020B0604020202020204" pitchFamily="34" charset="0"/>
                  <a:cs typeface="Arial" panose="020B0604020202020204" pitchFamily="34" charset="0"/>
                </a:rPr>
                <a:t>Cada semana durante la hospitalización</a:t>
              </a:r>
            </a:p>
          </p:txBody>
        </p:sp>
        <p:sp>
          <p:nvSpPr>
            <p:cNvPr id="11" name="CuadroTexto 10">
              <a:extLst>
                <a:ext uri="{FF2B5EF4-FFF2-40B4-BE49-F238E27FC236}">
                  <a16:creationId xmlns:a16="http://schemas.microsoft.com/office/drawing/2014/main" id="{A94529F6-EDB0-6642-A423-6588FB01B4D4}"/>
                </a:ext>
              </a:extLst>
            </p:cNvPr>
            <p:cNvSpPr txBox="1"/>
            <p:nvPr/>
          </p:nvSpPr>
          <p:spPr>
            <a:xfrm>
              <a:off x="4150667" y="5691821"/>
              <a:ext cx="4211932" cy="369332"/>
            </a:xfrm>
            <a:prstGeom prst="rect">
              <a:avLst/>
            </a:prstGeom>
            <a:ln w="38100">
              <a:solidFill>
                <a:schemeClr val="accent5">
                  <a:lumMod val="50000"/>
                </a:schemeClr>
              </a:solidFill>
            </a:ln>
            <a:scene3d>
              <a:camera prst="orthographicFront"/>
              <a:lightRig rig="threePt" dir="t"/>
            </a:scene3d>
            <a:sp3d extrusionH="76200">
              <a:bevelT w="165100" prst="coolSlant"/>
              <a:extrusionClr>
                <a:srgbClr val="1F1A34"/>
              </a:extrusionClr>
            </a:sp3d>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CO" dirty="0">
                  <a:solidFill>
                    <a:srgbClr val="1F1A34"/>
                  </a:solidFill>
                  <a:latin typeface="Arial" panose="020B0604020202020204" pitchFamily="34" charset="0"/>
                  <a:cs typeface="Arial" panose="020B0604020202020204" pitchFamily="34" charset="0"/>
                </a:rPr>
                <a:t>Al egreso hospitalario</a:t>
              </a:r>
            </a:p>
          </p:txBody>
        </p:sp>
        <p:sp>
          <p:nvSpPr>
            <p:cNvPr id="12" name="CuadroTexto 11">
              <a:extLst>
                <a:ext uri="{FF2B5EF4-FFF2-40B4-BE49-F238E27FC236}">
                  <a16:creationId xmlns:a16="http://schemas.microsoft.com/office/drawing/2014/main" id="{802697DB-88DD-AE43-B3D0-C901FA1EF1DD}"/>
                </a:ext>
              </a:extLst>
            </p:cNvPr>
            <p:cNvSpPr txBox="1"/>
            <p:nvPr/>
          </p:nvSpPr>
          <p:spPr>
            <a:xfrm>
              <a:off x="5262721" y="3219438"/>
              <a:ext cx="1569660" cy="646331"/>
            </a:xfrm>
            <a:prstGeom prst="rect">
              <a:avLst/>
            </a:prstGeom>
            <a:ln w="38100">
              <a:solidFill>
                <a:schemeClr val="accent5">
                  <a:lumMod val="50000"/>
                </a:schemeClr>
              </a:solidFill>
            </a:ln>
            <a:scene3d>
              <a:camera prst="orthographicFront"/>
              <a:lightRig rig="threePt" dir="t"/>
            </a:scene3d>
            <a:sp3d extrusionH="76200">
              <a:bevelT w="165100" prst="coolSlant"/>
              <a:extrusionClr>
                <a:srgbClr val="1F1A34"/>
              </a:extrusionClr>
            </a:sp3d>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s-CO" dirty="0">
                  <a:solidFill>
                    <a:srgbClr val="1F1A34"/>
                  </a:solidFill>
                  <a:latin typeface="Arial" panose="020B0604020202020204" pitchFamily="34" charset="0"/>
                  <a:cs typeface="Arial" panose="020B0604020202020204" pitchFamily="34" charset="0"/>
                </a:rPr>
                <a:t>Paciente </a:t>
              </a:r>
            </a:p>
            <a:p>
              <a:pPr algn="ctr"/>
              <a:r>
                <a:rPr lang="es-CO" dirty="0">
                  <a:solidFill>
                    <a:srgbClr val="1F1A34"/>
                  </a:solidFill>
                  <a:latin typeface="Arial" panose="020B0604020202020204" pitchFamily="34" charset="0"/>
                  <a:cs typeface="Arial" panose="020B0604020202020204" pitchFamily="34" charset="0"/>
                </a:rPr>
                <a:t>Hospitalizado</a:t>
              </a:r>
            </a:p>
          </p:txBody>
        </p:sp>
        <p:sp>
          <p:nvSpPr>
            <p:cNvPr id="13" name="CuadroTexto 12">
              <a:extLst>
                <a:ext uri="{FF2B5EF4-FFF2-40B4-BE49-F238E27FC236}">
                  <a16:creationId xmlns:a16="http://schemas.microsoft.com/office/drawing/2014/main" id="{4DCA2FBF-E2C1-5A47-9F04-D5F942F7A0F2}"/>
                </a:ext>
              </a:extLst>
            </p:cNvPr>
            <p:cNvSpPr txBox="1"/>
            <p:nvPr/>
          </p:nvSpPr>
          <p:spPr>
            <a:xfrm>
              <a:off x="9324195" y="3219438"/>
              <a:ext cx="1967205" cy="646331"/>
            </a:xfrm>
            <a:prstGeom prst="rect">
              <a:avLst/>
            </a:prstGeom>
            <a:ln w="38100">
              <a:solidFill>
                <a:schemeClr val="accent5">
                  <a:lumMod val="50000"/>
                </a:schemeClr>
              </a:solidFill>
            </a:ln>
            <a:scene3d>
              <a:camera prst="orthographicFront"/>
              <a:lightRig rig="threePt" dir="t"/>
            </a:scene3d>
            <a:sp3d extrusionH="76200">
              <a:bevelT w="165100" prst="coolSlant"/>
              <a:extrusionClr>
                <a:srgbClr val="1F1A34"/>
              </a:extrusionClr>
            </a:sp3d>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s-CO" dirty="0">
                  <a:solidFill>
                    <a:srgbClr val="1F1A34"/>
                  </a:solidFill>
                  <a:latin typeface="Arial" panose="020B0604020202020204" pitchFamily="34" charset="0"/>
                  <a:cs typeface="Arial" panose="020B0604020202020204" pitchFamily="34" charset="0"/>
                </a:rPr>
                <a:t>Paciente </a:t>
              </a:r>
            </a:p>
            <a:p>
              <a:pPr algn="ctr"/>
              <a:r>
                <a:rPr lang="es-CO" dirty="0">
                  <a:solidFill>
                    <a:srgbClr val="1F1A34"/>
                  </a:solidFill>
                  <a:latin typeface="Arial" panose="020B0604020202020204" pitchFamily="34" charset="0"/>
                  <a:cs typeface="Arial" panose="020B0604020202020204" pitchFamily="34" charset="0"/>
                </a:rPr>
                <a:t>Cuidado en Casa</a:t>
              </a:r>
            </a:p>
          </p:txBody>
        </p:sp>
        <p:sp>
          <p:nvSpPr>
            <p:cNvPr id="14" name="CuadroTexto 13">
              <a:extLst>
                <a:ext uri="{FF2B5EF4-FFF2-40B4-BE49-F238E27FC236}">
                  <a16:creationId xmlns:a16="http://schemas.microsoft.com/office/drawing/2014/main" id="{61E8F205-A184-514B-9B2E-155339FD4E40}"/>
                </a:ext>
              </a:extLst>
            </p:cNvPr>
            <p:cNvSpPr txBox="1"/>
            <p:nvPr/>
          </p:nvSpPr>
          <p:spPr>
            <a:xfrm>
              <a:off x="781036" y="3219438"/>
              <a:ext cx="1954381" cy="646331"/>
            </a:xfrm>
            <a:prstGeom prst="rect">
              <a:avLst/>
            </a:prstGeom>
            <a:ln w="38100">
              <a:solidFill>
                <a:schemeClr val="accent5">
                  <a:lumMod val="50000"/>
                </a:schemeClr>
              </a:solidFill>
            </a:ln>
            <a:scene3d>
              <a:camera prst="orthographicFront"/>
              <a:lightRig rig="threePt" dir="t"/>
            </a:scene3d>
            <a:sp3d extrusionH="76200">
              <a:bevelT w="165100" prst="coolSlant"/>
              <a:extrusionClr>
                <a:srgbClr val="1F1A34"/>
              </a:extrusionClr>
            </a:sp3d>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s-CO" dirty="0">
                  <a:solidFill>
                    <a:srgbClr val="1F1A34"/>
                  </a:solidFill>
                  <a:latin typeface="Arial" panose="020B0604020202020204" pitchFamily="34" charset="0"/>
                  <a:cs typeface="Arial" panose="020B0604020202020204" pitchFamily="34" charset="0"/>
                </a:rPr>
                <a:t>Paciente </a:t>
              </a:r>
            </a:p>
            <a:p>
              <a:pPr algn="ctr"/>
              <a:r>
                <a:rPr lang="es-CO" dirty="0">
                  <a:solidFill>
                    <a:srgbClr val="1F1A34"/>
                  </a:solidFill>
                  <a:latin typeface="Arial" panose="020B0604020202020204" pitchFamily="34" charset="0"/>
                  <a:cs typeface="Arial" panose="020B0604020202020204" pitchFamily="34" charset="0"/>
                </a:rPr>
                <a:t>Consulta Externa</a:t>
              </a:r>
            </a:p>
          </p:txBody>
        </p:sp>
        <p:sp>
          <p:nvSpPr>
            <p:cNvPr id="15" name="CuadroTexto 14">
              <a:extLst>
                <a:ext uri="{FF2B5EF4-FFF2-40B4-BE49-F238E27FC236}">
                  <a16:creationId xmlns:a16="http://schemas.microsoft.com/office/drawing/2014/main" id="{FF403FDF-792C-B54E-B618-608DDA5E214F}"/>
                </a:ext>
              </a:extLst>
            </p:cNvPr>
            <p:cNvSpPr txBox="1"/>
            <p:nvPr/>
          </p:nvSpPr>
          <p:spPr>
            <a:xfrm>
              <a:off x="9324195" y="4462231"/>
              <a:ext cx="1992853" cy="646331"/>
            </a:xfrm>
            <a:prstGeom prst="rect">
              <a:avLst/>
            </a:prstGeom>
            <a:ln w="38100">
              <a:solidFill>
                <a:schemeClr val="accent5">
                  <a:lumMod val="50000"/>
                </a:schemeClr>
              </a:solidFill>
            </a:ln>
            <a:scene3d>
              <a:camera prst="orthographicFront"/>
              <a:lightRig rig="threePt" dir="t"/>
            </a:scene3d>
            <a:sp3d extrusionH="76200">
              <a:bevelT w="165100" prst="coolSlant"/>
              <a:extrusionClr>
                <a:srgbClr val="1F1A34"/>
              </a:extrusionClr>
            </a:sp3d>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s-CO" dirty="0">
                  <a:solidFill>
                    <a:srgbClr val="1F1A34"/>
                  </a:solidFill>
                  <a:latin typeface="Arial" panose="020B0604020202020204" pitchFamily="34" charset="0"/>
                  <a:cs typeface="Arial" panose="020B0604020202020204" pitchFamily="34" charset="0"/>
                </a:rPr>
                <a:t>Al momento del </a:t>
              </a:r>
            </a:p>
            <a:p>
              <a:pPr algn="ctr"/>
              <a:r>
                <a:rPr lang="es-CO" dirty="0">
                  <a:solidFill>
                    <a:srgbClr val="1F1A34"/>
                  </a:solidFill>
                  <a:latin typeface="Arial" panose="020B0604020202020204" pitchFamily="34" charset="0"/>
                  <a:cs typeface="Arial" panose="020B0604020202020204" pitchFamily="34" charset="0"/>
                </a:rPr>
                <a:t>ingreso programa</a:t>
              </a:r>
            </a:p>
          </p:txBody>
        </p:sp>
        <p:sp>
          <p:nvSpPr>
            <p:cNvPr id="16" name="CuadroTexto 15">
              <a:extLst>
                <a:ext uri="{FF2B5EF4-FFF2-40B4-BE49-F238E27FC236}">
                  <a16:creationId xmlns:a16="http://schemas.microsoft.com/office/drawing/2014/main" id="{F93D5ED8-27F2-794A-8C54-2E33E50F7631}"/>
                </a:ext>
              </a:extLst>
            </p:cNvPr>
            <p:cNvSpPr txBox="1"/>
            <p:nvPr/>
          </p:nvSpPr>
          <p:spPr>
            <a:xfrm>
              <a:off x="9280321" y="5435959"/>
              <a:ext cx="2036728" cy="646331"/>
            </a:xfrm>
            <a:prstGeom prst="rect">
              <a:avLst/>
            </a:prstGeom>
            <a:ln w="38100">
              <a:solidFill>
                <a:schemeClr val="accent5">
                  <a:lumMod val="50000"/>
                </a:schemeClr>
              </a:solidFill>
            </a:ln>
            <a:scene3d>
              <a:camera prst="orthographicFront"/>
              <a:lightRig rig="threePt" dir="t"/>
            </a:scene3d>
            <a:sp3d extrusionH="76200">
              <a:bevelT w="165100" prst="coolSlant"/>
              <a:extrusionClr>
                <a:srgbClr val="1F1A34"/>
              </a:extrusionClr>
            </a:sp3d>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CO" dirty="0">
                  <a:solidFill>
                    <a:srgbClr val="1F1A34"/>
                  </a:solidFill>
                  <a:latin typeface="Arial" panose="020B0604020202020204" pitchFamily="34" charset="0"/>
                  <a:cs typeface="Arial" panose="020B0604020202020204" pitchFamily="34" charset="0"/>
                </a:rPr>
                <a:t>Cada control domiciliario</a:t>
              </a:r>
            </a:p>
          </p:txBody>
        </p:sp>
        <p:cxnSp>
          <p:nvCxnSpPr>
            <p:cNvPr id="18" name="Conector recto 17">
              <a:extLst>
                <a:ext uri="{FF2B5EF4-FFF2-40B4-BE49-F238E27FC236}">
                  <a16:creationId xmlns:a16="http://schemas.microsoft.com/office/drawing/2014/main" id="{793589F5-611E-D84C-BB28-3D2CD086A25C}"/>
                </a:ext>
              </a:extLst>
            </p:cNvPr>
            <p:cNvCxnSpPr>
              <a:endCxn id="6" idx="0"/>
            </p:cNvCxnSpPr>
            <p:nvPr/>
          </p:nvCxnSpPr>
          <p:spPr>
            <a:xfrm>
              <a:off x="6047551" y="1391720"/>
              <a:ext cx="0" cy="387382"/>
            </a:xfrm>
            <a:prstGeom prst="line">
              <a:avLst/>
            </a:prstGeom>
            <a:ln w="38100">
              <a:solidFill>
                <a:schemeClr val="accent5">
                  <a:lumMod val="50000"/>
                </a:schemeClr>
              </a:solidFill>
            </a:ln>
            <a:scene3d>
              <a:camera prst="orthographicFront"/>
              <a:lightRig rig="threePt" dir="t"/>
            </a:scene3d>
            <a:sp3d extrusionH="76200">
              <a:extrusionClr>
                <a:srgbClr val="1F1A34"/>
              </a:extrusionClr>
            </a:sp3d>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29D27E15-D18C-4841-B191-1EE59104E379}"/>
                </a:ext>
              </a:extLst>
            </p:cNvPr>
            <p:cNvCxnSpPr>
              <a:stCxn id="6" idx="2"/>
              <a:endCxn id="7" idx="0"/>
            </p:cNvCxnSpPr>
            <p:nvPr/>
          </p:nvCxnSpPr>
          <p:spPr>
            <a:xfrm>
              <a:off x="6047551" y="2148434"/>
              <a:ext cx="1" cy="348397"/>
            </a:xfrm>
            <a:prstGeom prst="line">
              <a:avLst/>
            </a:prstGeom>
            <a:ln w="38100">
              <a:solidFill>
                <a:schemeClr val="accent5">
                  <a:lumMod val="50000"/>
                </a:schemeClr>
              </a:solidFill>
            </a:ln>
            <a:scene3d>
              <a:camera prst="orthographicFront"/>
              <a:lightRig rig="threePt" dir="t"/>
            </a:scene3d>
            <a:sp3d extrusionH="76200">
              <a:extrusionClr>
                <a:srgbClr val="1F1A34"/>
              </a:extrusionClr>
            </a:sp3d>
          </p:spPr>
          <p:style>
            <a:lnRef idx="1">
              <a:schemeClr val="accent1"/>
            </a:lnRef>
            <a:fillRef idx="0">
              <a:schemeClr val="accent1"/>
            </a:fillRef>
            <a:effectRef idx="0">
              <a:schemeClr val="accent1"/>
            </a:effectRef>
            <a:fontRef idx="minor">
              <a:schemeClr val="tx1"/>
            </a:fontRef>
          </p:style>
        </p:cxnSp>
        <p:cxnSp>
          <p:nvCxnSpPr>
            <p:cNvPr id="22" name="Conector angular 21">
              <a:extLst>
                <a:ext uri="{FF2B5EF4-FFF2-40B4-BE49-F238E27FC236}">
                  <a16:creationId xmlns:a16="http://schemas.microsoft.com/office/drawing/2014/main" id="{24C1C473-D6AC-E745-BADA-A3AF543E1290}"/>
                </a:ext>
              </a:extLst>
            </p:cNvPr>
            <p:cNvCxnSpPr>
              <a:stCxn id="7" idx="1"/>
              <a:endCxn id="14" idx="0"/>
            </p:cNvCxnSpPr>
            <p:nvPr/>
          </p:nvCxnSpPr>
          <p:spPr>
            <a:xfrm rot="10800000" flipV="1">
              <a:off x="1758227" y="2681496"/>
              <a:ext cx="3658382" cy="537941"/>
            </a:xfrm>
            <a:prstGeom prst="bentConnector2">
              <a:avLst/>
            </a:prstGeom>
            <a:ln w="38100">
              <a:solidFill>
                <a:schemeClr val="accent5">
                  <a:lumMod val="50000"/>
                </a:schemeClr>
              </a:solidFill>
            </a:ln>
            <a:scene3d>
              <a:camera prst="orthographicFront"/>
              <a:lightRig rig="threePt" dir="t"/>
            </a:scene3d>
            <a:sp3d extrusionH="76200">
              <a:extrusionClr>
                <a:srgbClr val="1F1A34"/>
              </a:extrusionClr>
            </a:sp3d>
          </p:spPr>
          <p:style>
            <a:lnRef idx="1">
              <a:schemeClr val="accent1"/>
            </a:lnRef>
            <a:fillRef idx="0">
              <a:schemeClr val="accent1"/>
            </a:fillRef>
            <a:effectRef idx="0">
              <a:schemeClr val="accent1"/>
            </a:effectRef>
            <a:fontRef idx="minor">
              <a:schemeClr val="tx1"/>
            </a:fontRef>
          </p:style>
        </p:cxnSp>
        <p:cxnSp>
          <p:nvCxnSpPr>
            <p:cNvPr id="24" name="Conector angular 23">
              <a:extLst>
                <a:ext uri="{FF2B5EF4-FFF2-40B4-BE49-F238E27FC236}">
                  <a16:creationId xmlns:a16="http://schemas.microsoft.com/office/drawing/2014/main" id="{C88AC72D-7811-364B-98E8-8CEC9DF4750B}"/>
                </a:ext>
              </a:extLst>
            </p:cNvPr>
            <p:cNvCxnSpPr>
              <a:stCxn id="7" idx="3"/>
              <a:endCxn id="13" idx="0"/>
            </p:cNvCxnSpPr>
            <p:nvPr/>
          </p:nvCxnSpPr>
          <p:spPr>
            <a:xfrm>
              <a:off x="6678494" y="2681497"/>
              <a:ext cx="3629304" cy="537941"/>
            </a:xfrm>
            <a:prstGeom prst="bentConnector2">
              <a:avLst/>
            </a:prstGeom>
            <a:ln w="38100">
              <a:solidFill>
                <a:schemeClr val="accent5">
                  <a:lumMod val="50000"/>
                </a:schemeClr>
              </a:solidFill>
            </a:ln>
            <a:scene3d>
              <a:camera prst="orthographicFront"/>
              <a:lightRig rig="threePt" dir="t"/>
            </a:scene3d>
            <a:sp3d extrusionH="76200">
              <a:extrusionClr>
                <a:srgbClr val="1F1A34"/>
              </a:extrusionClr>
            </a:sp3d>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85B7E0EB-D80D-474F-9201-759346B2E8E6}"/>
                </a:ext>
              </a:extLst>
            </p:cNvPr>
            <p:cNvCxnSpPr>
              <a:stCxn id="7" idx="2"/>
              <a:endCxn id="12" idx="0"/>
            </p:cNvCxnSpPr>
            <p:nvPr/>
          </p:nvCxnSpPr>
          <p:spPr>
            <a:xfrm flipH="1">
              <a:off x="6047551" y="2866163"/>
              <a:ext cx="1" cy="353275"/>
            </a:xfrm>
            <a:prstGeom prst="line">
              <a:avLst/>
            </a:prstGeom>
            <a:ln w="38100">
              <a:solidFill>
                <a:schemeClr val="accent5">
                  <a:lumMod val="50000"/>
                </a:schemeClr>
              </a:solidFill>
            </a:ln>
            <a:scene3d>
              <a:camera prst="orthographicFront"/>
              <a:lightRig rig="threePt" dir="t"/>
            </a:scene3d>
            <a:sp3d extrusionH="76200">
              <a:extrusionClr>
                <a:srgbClr val="1F1A34"/>
              </a:extrusionClr>
            </a:sp3d>
          </p:spPr>
          <p:style>
            <a:lnRef idx="1">
              <a:schemeClr val="accent1"/>
            </a:lnRef>
            <a:fillRef idx="0">
              <a:schemeClr val="accent1"/>
            </a:fillRef>
            <a:effectRef idx="0">
              <a:schemeClr val="accent1"/>
            </a:effectRef>
            <a:fontRef idx="minor">
              <a:schemeClr val="tx1"/>
            </a:fontRef>
          </p:style>
        </p:cxnSp>
        <p:cxnSp>
          <p:nvCxnSpPr>
            <p:cNvPr id="28" name="Conector angular 27">
              <a:extLst>
                <a:ext uri="{FF2B5EF4-FFF2-40B4-BE49-F238E27FC236}">
                  <a16:creationId xmlns:a16="http://schemas.microsoft.com/office/drawing/2014/main" id="{8433C581-D35A-BA49-82FF-2112BDC25035}"/>
                </a:ext>
              </a:extLst>
            </p:cNvPr>
            <p:cNvCxnSpPr>
              <a:cxnSpLocks/>
              <a:stCxn id="12" idx="1"/>
              <a:endCxn id="11" idx="1"/>
            </p:cNvCxnSpPr>
            <p:nvPr/>
          </p:nvCxnSpPr>
          <p:spPr>
            <a:xfrm rot="10800000" flipV="1">
              <a:off x="4150667" y="3542603"/>
              <a:ext cx="1112054" cy="2333883"/>
            </a:xfrm>
            <a:prstGeom prst="bentConnector3">
              <a:avLst>
                <a:gd name="adj1" fmla="val 120557"/>
              </a:avLst>
            </a:prstGeom>
            <a:ln w="38100">
              <a:solidFill>
                <a:schemeClr val="accent5">
                  <a:lumMod val="50000"/>
                </a:schemeClr>
              </a:solidFill>
            </a:ln>
            <a:scene3d>
              <a:camera prst="orthographicFront"/>
              <a:lightRig rig="threePt" dir="t"/>
            </a:scene3d>
            <a:sp3d extrusionH="76200">
              <a:extrusionClr>
                <a:srgbClr val="1F1A34"/>
              </a:extrusionClr>
            </a:sp3d>
          </p:spPr>
          <p:style>
            <a:lnRef idx="1">
              <a:schemeClr val="accent1"/>
            </a:lnRef>
            <a:fillRef idx="0">
              <a:schemeClr val="accent1"/>
            </a:fillRef>
            <a:effectRef idx="0">
              <a:schemeClr val="accent1"/>
            </a:effectRef>
            <a:fontRef idx="minor">
              <a:schemeClr val="tx1"/>
            </a:fontRef>
          </p:style>
        </p:cxnSp>
        <p:cxnSp>
          <p:nvCxnSpPr>
            <p:cNvPr id="30" name="Conector angular 29">
              <a:extLst>
                <a:ext uri="{FF2B5EF4-FFF2-40B4-BE49-F238E27FC236}">
                  <a16:creationId xmlns:a16="http://schemas.microsoft.com/office/drawing/2014/main" id="{8E657C7A-F864-B444-8376-492ADAE90FF9}"/>
                </a:ext>
              </a:extLst>
            </p:cNvPr>
            <p:cNvCxnSpPr>
              <a:cxnSpLocks/>
              <a:stCxn id="12" idx="1"/>
              <a:endCxn id="10" idx="1"/>
            </p:cNvCxnSpPr>
            <p:nvPr/>
          </p:nvCxnSpPr>
          <p:spPr>
            <a:xfrm rot="10800000" flipV="1">
              <a:off x="4150669" y="3542604"/>
              <a:ext cx="1112052" cy="1612124"/>
            </a:xfrm>
            <a:prstGeom prst="bentConnector3">
              <a:avLst>
                <a:gd name="adj1" fmla="val 120557"/>
              </a:avLst>
            </a:prstGeom>
            <a:ln w="38100">
              <a:solidFill>
                <a:schemeClr val="accent5">
                  <a:lumMod val="50000"/>
                </a:schemeClr>
              </a:solidFill>
            </a:ln>
            <a:scene3d>
              <a:camera prst="orthographicFront"/>
              <a:lightRig rig="threePt" dir="t"/>
            </a:scene3d>
            <a:sp3d extrusionH="76200">
              <a:extrusionClr>
                <a:srgbClr val="1F1A34"/>
              </a:extrusionClr>
            </a:sp3d>
          </p:spPr>
          <p:style>
            <a:lnRef idx="1">
              <a:schemeClr val="accent1"/>
            </a:lnRef>
            <a:fillRef idx="0">
              <a:schemeClr val="accent1"/>
            </a:fillRef>
            <a:effectRef idx="0">
              <a:schemeClr val="accent1"/>
            </a:effectRef>
            <a:fontRef idx="minor">
              <a:schemeClr val="tx1"/>
            </a:fontRef>
          </p:style>
        </p:cxnSp>
        <p:cxnSp>
          <p:nvCxnSpPr>
            <p:cNvPr id="32" name="Conector angular 31">
              <a:extLst>
                <a:ext uri="{FF2B5EF4-FFF2-40B4-BE49-F238E27FC236}">
                  <a16:creationId xmlns:a16="http://schemas.microsoft.com/office/drawing/2014/main" id="{F690EE7A-C9AB-3547-AF0B-C0F02A761E90}"/>
                </a:ext>
              </a:extLst>
            </p:cNvPr>
            <p:cNvCxnSpPr>
              <a:cxnSpLocks/>
              <a:stCxn id="12" idx="1"/>
              <a:endCxn id="9" idx="1"/>
            </p:cNvCxnSpPr>
            <p:nvPr/>
          </p:nvCxnSpPr>
          <p:spPr>
            <a:xfrm rot="10800000" flipV="1">
              <a:off x="4150667" y="3542603"/>
              <a:ext cx="1112054" cy="919627"/>
            </a:xfrm>
            <a:prstGeom prst="bentConnector3">
              <a:avLst>
                <a:gd name="adj1" fmla="val 120557"/>
              </a:avLst>
            </a:prstGeom>
            <a:ln w="38100">
              <a:solidFill>
                <a:schemeClr val="accent5">
                  <a:lumMod val="50000"/>
                </a:schemeClr>
              </a:solidFill>
            </a:ln>
            <a:scene3d>
              <a:camera prst="orthographicFront"/>
              <a:lightRig rig="threePt" dir="t"/>
            </a:scene3d>
            <a:sp3d extrusionH="76200">
              <a:extrusionClr>
                <a:srgbClr val="1F1A34"/>
              </a:extrusionClr>
            </a:sp3d>
          </p:spPr>
          <p:style>
            <a:lnRef idx="1">
              <a:schemeClr val="accent1"/>
            </a:lnRef>
            <a:fillRef idx="0">
              <a:schemeClr val="accent1"/>
            </a:fillRef>
            <a:effectRef idx="0">
              <a:schemeClr val="accent1"/>
            </a:effectRef>
            <a:fontRef idx="minor">
              <a:schemeClr val="tx1"/>
            </a:fontRef>
          </p:style>
        </p:cxnSp>
        <p:cxnSp>
          <p:nvCxnSpPr>
            <p:cNvPr id="34" name="Conector angular 33">
              <a:extLst>
                <a:ext uri="{FF2B5EF4-FFF2-40B4-BE49-F238E27FC236}">
                  <a16:creationId xmlns:a16="http://schemas.microsoft.com/office/drawing/2014/main" id="{3E163009-2473-F34D-9BCF-77ACD6AB1A0A}"/>
                </a:ext>
              </a:extLst>
            </p:cNvPr>
            <p:cNvCxnSpPr>
              <a:stCxn id="13" idx="1"/>
              <a:endCxn id="15" idx="1"/>
            </p:cNvCxnSpPr>
            <p:nvPr/>
          </p:nvCxnSpPr>
          <p:spPr>
            <a:xfrm rot="10800000" flipV="1">
              <a:off x="9324195" y="3542603"/>
              <a:ext cx="12700" cy="1242793"/>
            </a:xfrm>
            <a:prstGeom prst="bentConnector3">
              <a:avLst>
                <a:gd name="adj1" fmla="val 2154094"/>
              </a:avLst>
            </a:prstGeom>
            <a:ln w="38100">
              <a:solidFill>
                <a:schemeClr val="accent5">
                  <a:lumMod val="50000"/>
                </a:schemeClr>
              </a:solidFill>
            </a:ln>
            <a:scene3d>
              <a:camera prst="orthographicFront"/>
              <a:lightRig rig="threePt" dir="t"/>
            </a:scene3d>
            <a:sp3d extrusionH="76200">
              <a:extrusionClr>
                <a:srgbClr val="1F1A34"/>
              </a:extrusionClr>
            </a:sp3d>
          </p:spPr>
          <p:style>
            <a:lnRef idx="1">
              <a:schemeClr val="accent1"/>
            </a:lnRef>
            <a:fillRef idx="0">
              <a:schemeClr val="accent1"/>
            </a:fillRef>
            <a:effectRef idx="0">
              <a:schemeClr val="accent1"/>
            </a:effectRef>
            <a:fontRef idx="minor">
              <a:schemeClr val="tx1"/>
            </a:fontRef>
          </p:style>
        </p:cxnSp>
        <p:cxnSp>
          <p:nvCxnSpPr>
            <p:cNvPr id="36" name="Conector angular 35">
              <a:extLst>
                <a:ext uri="{FF2B5EF4-FFF2-40B4-BE49-F238E27FC236}">
                  <a16:creationId xmlns:a16="http://schemas.microsoft.com/office/drawing/2014/main" id="{5EF91690-9A56-6C4D-97CF-304866464028}"/>
                </a:ext>
              </a:extLst>
            </p:cNvPr>
            <p:cNvCxnSpPr>
              <a:stCxn id="13" idx="1"/>
              <a:endCxn id="16" idx="1"/>
            </p:cNvCxnSpPr>
            <p:nvPr/>
          </p:nvCxnSpPr>
          <p:spPr>
            <a:xfrm rot="10800000" flipV="1">
              <a:off x="9280321" y="3542603"/>
              <a:ext cx="43874" cy="2216521"/>
            </a:xfrm>
            <a:prstGeom prst="bentConnector3">
              <a:avLst>
                <a:gd name="adj1" fmla="val 621038"/>
              </a:avLst>
            </a:prstGeom>
            <a:ln w="38100">
              <a:solidFill>
                <a:schemeClr val="accent5">
                  <a:lumMod val="50000"/>
                </a:schemeClr>
              </a:solidFill>
            </a:ln>
            <a:scene3d>
              <a:camera prst="orthographicFront"/>
              <a:lightRig rig="threePt" dir="t"/>
            </a:scene3d>
            <a:sp3d extrusionH="76200">
              <a:extrusionClr>
                <a:srgbClr val="1F1A34"/>
              </a:extrusionClr>
            </a:sp3d>
          </p:spPr>
          <p:style>
            <a:lnRef idx="1">
              <a:schemeClr val="accent1"/>
            </a:lnRef>
            <a:fillRef idx="0">
              <a:schemeClr val="accent1"/>
            </a:fillRef>
            <a:effectRef idx="0">
              <a:schemeClr val="accent1"/>
            </a:effectRef>
            <a:fontRef idx="minor">
              <a:schemeClr val="tx1"/>
            </a:fontRef>
          </p:style>
        </p:cxnSp>
        <p:sp>
          <p:nvSpPr>
            <p:cNvPr id="44" name="CuadroTexto 43">
              <a:extLst>
                <a:ext uri="{FF2B5EF4-FFF2-40B4-BE49-F238E27FC236}">
                  <a16:creationId xmlns:a16="http://schemas.microsoft.com/office/drawing/2014/main" id="{5E4485D3-B41D-A345-B053-127A4785AAB9}"/>
                </a:ext>
              </a:extLst>
            </p:cNvPr>
            <p:cNvSpPr txBox="1"/>
            <p:nvPr/>
          </p:nvSpPr>
          <p:spPr>
            <a:xfrm>
              <a:off x="781036" y="4508397"/>
              <a:ext cx="1954381" cy="369332"/>
            </a:xfrm>
            <a:prstGeom prst="rect">
              <a:avLst/>
            </a:prstGeom>
            <a:ln w="38100">
              <a:solidFill>
                <a:schemeClr val="accent5">
                  <a:lumMod val="50000"/>
                </a:schemeClr>
              </a:solidFill>
            </a:ln>
            <a:scene3d>
              <a:camera prst="orthographicFront"/>
              <a:lightRig rig="threePt" dir="t"/>
            </a:scene3d>
            <a:sp3d extrusionH="76200">
              <a:bevelT w="165100" prst="coolSlant"/>
              <a:extrusionClr>
                <a:srgbClr val="1F1A34"/>
              </a:extrusionClr>
            </a:sp3d>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CO" dirty="0">
                  <a:solidFill>
                    <a:srgbClr val="1F1A34"/>
                  </a:solidFill>
                  <a:latin typeface="Arial" panose="020B0604020202020204" pitchFamily="34" charset="0"/>
                  <a:cs typeface="Arial" panose="020B0604020202020204" pitchFamily="34" charset="0"/>
                </a:rPr>
                <a:t>Cada consulta</a:t>
              </a:r>
            </a:p>
          </p:txBody>
        </p:sp>
        <p:cxnSp>
          <p:nvCxnSpPr>
            <p:cNvPr id="46" name="Conector angular 45">
              <a:extLst>
                <a:ext uri="{FF2B5EF4-FFF2-40B4-BE49-F238E27FC236}">
                  <a16:creationId xmlns:a16="http://schemas.microsoft.com/office/drawing/2014/main" id="{CF51C6D3-C7ED-514E-9B70-551B32B654DA}"/>
                </a:ext>
              </a:extLst>
            </p:cNvPr>
            <p:cNvCxnSpPr>
              <a:stCxn id="14" idx="1"/>
              <a:endCxn id="44" idx="1"/>
            </p:cNvCxnSpPr>
            <p:nvPr/>
          </p:nvCxnSpPr>
          <p:spPr>
            <a:xfrm rot="10800000" flipV="1">
              <a:off x="781036" y="3542603"/>
              <a:ext cx="12700" cy="1150459"/>
            </a:xfrm>
            <a:prstGeom prst="bentConnector3">
              <a:avLst>
                <a:gd name="adj1" fmla="val 1800000"/>
              </a:avLst>
            </a:prstGeom>
            <a:ln w="38100">
              <a:solidFill>
                <a:schemeClr val="accent5">
                  <a:lumMod val="50000"/>
                </a:schemeClr>
              </a:solidFill>
            </a:ln>
            <a:scene3d>
              <a:camera prst="orthographicFront"/>
              <a:lightRig rig="threePt" dir="t"/>
            </a:scene3d>
            <a:sp3d extrusionH="76200">
              <a:extrusionClr>
                <a:srgbClr val="1F1A34"/>
              </a:extrusionClr>
            </a:sp3d>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77722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41F877-605B-2347-85FA-AFC67BBC5341}"/>
              </a:ext>
            </a:extLst>
          </p:cNvPr>
          <p:cNvSpPr>
            <a:spLocks noGrp="1"/>
          </p:cNvSpPr>
          <p:nvPr>
            <p:ph type="title"/>
          </p:nvPr>
        </p:nvSpPr>
        <p:spPr>
          <a:xfrm>
            <a:off x="0" y="107692"/>
            <a:ext cx="12192000" cy="1197273"/>
          </a:xfrm>
        </p:spPr>
        <p:txBody>
          <a:bodyPr>
            <a:normAutofit/>
          </a:bodyPr>
          <a:lstStyle/>
          <a:p>
            <a:pPr algn="ctr"/>
            <a:r>
              <a:rPr lang="es-CO" sz="3200" b="1" dirty="0">
                <a:solidFill>
                  <a:srgbClr val="1F1A34"/>
                </a:solidFill>
                <a:latin typeface="Arial" panose="020B0604020202020204" pitchFamily="34" charset="0"/>
                <a:cs typeface="Arial" panose="020B0604020202020204" pitchFamily="34" charset="0"/>
              </a:rPr>
              <a:t>Herramientas de tamización</a:t>
            </a:r>
          </a:p>
        </p:txBody>
      </p:sp>
      <p:pic>
        <p:nvPicPr>
          <p:cNvPr id="4" name="Imagen 3">
            <a:extLst>
              <a:ext uri="{FF2B5EF4-FFF2-40B4-BE49-F238E27FC236}">
                <a16:creationId xmlns:a16="http://schemas.microsoft.com/office/drawing/2014/main" id="{1CC6E19B-46CF-1B4C-9344-C26E5B2B74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96913" y="49636"/>
            <a:ext cx="1683520" cy="969420"/>
          </a:xfrm>
          <a:prstGeom prst="rect">
            <a:avLst/>
          </a:prstGeom>
        </p:spPr>
      </p:pic>
      <p:sp>
        <p:nvSpPr>
          <p:cNvPr id="6" name="Rectángulo 5">
            <a:extLst>
              <a:ext uri="{FF2B5EF4-FFF2-40B4-BE49-F238E27FC236}">
                <a16:creationId xmlns:a16="http://schemas.microsoft.com/office/drawing/2014/main" id="{093D5F2A-11F2-E044-840F-DC0DDFBC22DE}"/>
              </a:ext>
            </a:extLst>
          </p:cNvPr>
          <p:cNvSpPr/>
          <p:nvPr/>
        </p:nvSpPr>
        <p:spPr>
          <a:xfrm>
            <a:off x="900941" y="5820927"/>
            <a:ext cx="10622346" cy="553998"/>
          </a:xfrm>
          <a:prstGeom prst="rect">
            <a:avLst/>
          </a:prstGeom>
          <a:solidFill>
            <a:schemeClr val="bg1"/>
          </a:solidFill>
        </p:spPr>
        <p:txBody>
          <a:bodyPr wrap="square">
            <a:spAutoFit/>
          </a:bodyPr>
          <a:lstStyle/>
          <a:p>
            <a:r>
              <a:rPr lang="es-ES" sz="1000" b="1" i="1" dirty="0">
                <a:solidFill>
                  <a:schemeClr val="bg2">
                    <a:lumMod val="50000"/>
                  </a:schemeClr>
                </a:solidFill>
                <a:latin typeface="Arial" panose="020B0604020202020204" pitchFamily="34" charset="0"/>
                <a:cs typeface="Arial" panose="020B0604020202020204" pitchFamily="34" charset="0"/>
              </a:rPr>
              <a:t>1.Jones JM. </a:t>
            </a:r>
            <a:r>
              <a:rPr lang="es-ES" sz="1000" b="1" i="1" dirty="0" err="1">
                <a:solidFill>
                  <a:schemeClr val="bg2">
                    <a:lumMod val="50000"/>
                  </a:schemeClr>
                </a:solidFill>
                <a:latin typeface="Arial" panose="020B0604020202020204" pitchFamily="34" charset="0"/>
                <a:cs typeface="Arial" panose="020B0604020202020204" pitchFamily="34" charset="0"/>
              </a:rPr>
              <a:t>The</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methodology</a:t>
            </a:r>
            <a:r>
              <a:rPr lang="es-ES" sz="1000" b="1" i="1" dirty="0">
                <a:solidFill>
                  <a:schemeClr val="bg2">
                    <a:lumMod val="50000"/>
                  </a:schemeClr>
                </a:solidFill>
                <a:latin typeface="Arial" panose="020B0604020202020204" pitchFamily="34" charset="0"/>
                <a:cs typeface="Arial" panose="020B0604020202020204" pitchFamily="34" charset="0"/>
              </a:rPr>
              <a:t> of </a:t>
            </a:r>
            <a:r>
              <a:rPr lang="es-ES" sz="1000" b="1" i="1" dirty="0" err="1">
                <a:solidFill>
                  <a:schemeClr val="bg2">
                    <a:lumMod val="50000"/>
                  </a:schemeClr>
                </a:solidFill>
                <a:latin typeface="Arial" panose="020B0604020202020204" pitchFamily="34" charset="0"/>
                <a:cs typeface="Arial" panose="020B0604020202020204" pitchFamily="34" charset="0"/>
              </a:rPr>
              <a:t>nutritional</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screening</a:t>
            </a:r>
            <a:r>
              <a:rPr lang="es-ES" sz="1000" b="1" i="1" dirty="0">
                <a:solidFill>
                  <a:schemeClr val="bg2">
                    <a:lumMod val="50000"/>
                  </a:schemeClr>
                </a:solidFill>
                <a:latin typeface="Arial" panose="020B0604020202020204" pitchFamily="34" charset="0"/>
                <a:cs typeface="Arial" panose="020B0604020202020204" pitchFamily="34" charset="0"/>
              </a:rPr>
              <a:t> and </a:t>
            </a:r>
            <a:r>
              <a:rPr lang="es-ES" sz="1000" b="1" i="1" dirty="0" err="1">
                <a:solidFill>
                  <a:schemeClr val="bg2">
                    <a:lumMod val="50000"/>
                  </a:schemeClr>
                </a:solidFill>
                <a:latin typeface="Arial" panose="020B0604020202020204" pitchFamily="34" charset="0"/>
                <a:cs typeface="Arial" panose="020B0604020202020204" pitchFamily="34" charset="0"/>
              </a:rPr>
              <a:t>assessment</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tools</a:t>
            </a:r>
            <a:r>
              <a:rPr lang="es-ES" sz="1000" b="1" i="1" dirty="0">
                <a:solidFill>
                  <a:schemeClr val="bg2">
                    <a:lumMod val="50000"/>
                  </a:schemeClr>
                </a:solidFill>
                <a:latin typeface="Arial" panose="020B0604020202020204" pitchFamily="34" charset="0"/>
                <a:cs typeface="Arial" panose="020B0604020202020204" pitchFamily="34" charset="0"/>
              </a:rPr>
              <a:t>. J </a:t>
            </a:r>
            <a:r>
              <a:rPr lang="es-ES" sz="1000" b="1" i="1" dirty="0" err="1">
                <a:solidFill>
                  <a:schemeClr val="bg2">
                    <a:lumMod val="50000"/>
                  </a:schemeClr>
                </a:solidFill>
                <a:latin typeface="Arial" panose="020B0604020202020204" pitchFamily="34" charset="0"/>
                <a:cs typeface="Arial" panose="020B0604020202020204" pitchFamily="34" charset="0"/>
              </a:rPr>
              <a:t>Hum</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Nutr</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Diet</a:t>
            </a:r>
            <a:r>
              <a:rPr lang="es-ES" sz="1000" b="1" i="1" dirty="0">
                <a:solidFill>
                  <a:schemeClr val="bg2">
                    <a:lumMod val="50000"/>
                  </a:schemeClr>
                </a:solidFill>
                <a:latin typeface="Arial" panose="020B0604020202020204" pitchFamily="34" charset="0"/>
                <a:cs typeface="Arial" panose="020B0604020202020204" pitchFamily="34" charset="0"/>
              </a:rPr>
              <a:t> 2002</a:t>
            </a:r>
          </a:p>
          <a:p>
            <a:r>
              <a:rPr lang="es-CO" sz="1000" b="1" i="1" dirty="0">
                <a:solidFill>
                  <a:schemeClr val="bg2">
                    <a:lumMod val="50000"/>
                  </a:schemeClr>
                </a:solidFill>
                <a:latin typeface="Arial" panose="020B0604020202020204" pitchFamily="34" charset="0"/>
                <a:cs typeface="Arial" panose="020B0604020202020204" pitchFamily="34" charset="0"/>
              </a:rPr>
              <a:t>2.Eglseer, D., Halfens, R. J. G., &amp; Lohrmann, C. Is the presence of a validated malnutrition screening tool associated with better nutritional care in hospitalized patients? Nutrition, 37, 104–111. 2017</a:t>
            </a:r>
            <a:endParaRPr lang="es-ES" sz="1000" b="1" i="1" u="sng" dirty="0">
              <a:solidFill>
                <a:schemeClr val="bg2">
                  <a:lumMod val="50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endParaRPr>
          </a:p>
        </p:txBody>
      </p:sp>
      <p:sp>
        <p:nvSpPr>
          <p:cNvPr id="7" name="Rectángulo 6">
            <a:extLst>
              <a:ext uri="{FF2B5EF4-FFF2-40B4-BE49-F238E27FC236}">
                <a16:creationId xmlns:a16="http://schemas.microsoft.com/office/drawing/2014/main" id="{2A59FF6C-032B-F447-BC85-45473DD69AC1}"/>
              </a:ext>
            </a:extLst>
          </p:cNvPr>
          <p:cNvSpPr/>
          <p:nvPr/>
        </p:nvSpPr>
        <p:spPr>
          <a:xfrm>
            <a:off x="1257729" y="1992104"/>
            <a:ext cx="4954385" cy="3026470"/>
          </a:xfrm>
          <a:prstGeom prst="rect">
            <a:avLst/>
          </a:prstGeom>
          <a:noFill/>
        </p:spPr>
        <p:txBody>
          <a:bodyPr wrap="square">
            <a:spAutoFit/>
          </a:bodyPr>
          <a:lstStyle/>
          <a:p>
            <a:r>
              <a:rPr lang="es-ES" sz="2200" dirty="0">
                <a:latin typeface="Arial" panose="020B0604020202020204" pitchFamily="34" charset="0"/>
                <a:cs typeface="Arial" panose="020B0604020202020204" pitchFamily="34" charset="0"/>
              </a:rPr>
              <a:t>Una buena herramienta debe ser:</a:t>
            </a:r>
            <a:r>
              <a:rPr lang="es-ES" sz="2200" baseline="30000" dirty="0">
                <a:latin typeface="Arial" panose="020B0604020202020204" pitchFamily="34" charset="0"/>
                <a:cs typeface="Arial" panose="020B0604020202020204" pitchFamily="34" charset="0"/>
              </a:rPr>
              <a:t>1</a:t>
            </a:r>
          </a:p>
          <a:p>
            <a:endParaRPr lang="es-ES" sz="2200" baseline="30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s-ES" sz="2200" dirty="0">
                <a:latin typeface="Arial" panose="020B0604020202020204" pitchFamily="34" charset="0"/>
                <a:cs typeface="Arial" panose="020B0604020202020204" pitchFamily="34" charset="0"/>
              </a:rPr>
              <a:t>Válida</a:t>
            </a:r>
          </a:p>
          <a:p>
            <a:pPr marL="342900" indent="-342900">
              <a:buFont typeface="Arial" panose="020B0604020202020204" pitchFamily="34" charset="0"/>
              <a:buChar char="•"/>
            </a:pPr>
            <a:r>
              <a:rPr lang="es-ES" sz="2200" dirty="0">
                <a:latin typeface="Arial" panose="020B0604020202020204" pitchFamily="34" charset="0"/>
                <a:cs typeface="Arial" panose="020B0604020202020204" pitchFamily="34" charset="0"/>
              </a:rPr>
              <a:t>Fiable</a:t>
            </a:r>
          </a:p>
          <a:p>
            <a:pPr marL="342900" indent="-342900">
              <a:buFont typeface="Arial" panose="020B0604020202020204" pitchFamily="34" charset="0"/>
              <a:buChar char="•"/>
            </a:pPr>
            <a:r>
              <a:rPr lang="es-ES" sz="2200" dirty="0">
                <a:latin typeface="Arial" panose="020B0604020202020204" pitchFamily="34" charset="0"/>
                <a:cs typeface="Arial" panose="020B0604020202020204" pitchFamily="34" charset="0"/>
              </a:rPr>
              <a:t>Reproducible</a:t>
            </a:r>
          </a:p>
          <a:p>
            <a:pPr marL="342900" indent="-342900">
              <a:buFont typeface="Arial" panose="020B0604020202020204" pitchFamily="34" charset="0"/>
              <a:buChar char="•"/>
            </a:pPr>
            <a:r>
              <a:rPr lang="es-ES" sz="2200" dirty="0">
                <a:latin typeface="Arial" panose="020B0604020202020204" pitchFamily="34" charset="0"/>
                <a:cs typeface="Arial" panose="020B0604020202020204" pitchFamily="34" charset="0"/>
              </a:rPr>
              <a:t>Práctica</a:t>
            </a:r>
          </a:p>
          <a:p>
            <a:pPr marL="342900" indent="-342900">
              <a:buFont typeface="Arial" panose="020B0604020202020204" pitchFamily="34" charset="0"/>
              <a:buChar char="•"/>
            </a:pPr>
            <a:r>
              <a:rPr lang="es-ES" sz="2200" dirty="0">
                <a:latin typeface="Arial" panose="020B0604020202020204" pitchFamily="34" charset="0"/>
                <a:cs typeface="Arial" panose="020B0604020202020204" pitchFamily="34" charset="0"/>
              </a:rPr>
              <a:t>Económica</a:t>
            </a:r>
          </a:p>
          <a:p>
            <a:pPr marL="342900" indent="-342900">
              <a:buFont typeface="Arial" panose="020B0604020202020204" pitchFamily="34" charset="0"/>
              <a:buChar char="•"/>
            </a:pPr>
            <a:r>
              <a:rPr lang="es-ES" sz="2200" b="1" dirty="0">
                <a:solidFill>
                  <a:srgbClr val="1F1A34"/>
                </a:solidFill>
                <a:latin typeface="Arial" panose="020B0604020202020204" pitchFamily="34" charset="0"/>
                <a:cs typeface="Arial" panose="020B0604020202020204" pitchFamily="34" charset="0"/>
              </a:rPr>
              <a:t>Conectada con un protocolo de actuación</a:t>
            </a:r>
          </a:p>
        </p:txBody>
      </p:sp>
      <p:sp>
        <p:nvSpPr>
          <p:cNvPr id="9" name="Rectángulo 8">
            <a:extLst>
              <a:ext uri="{FF2B5EF4-FFF2-40B4-BE49-F238E27FC236}">
                <a16:creationId xmlns:a16="http://schemas.microsoft.com/office/drawing/2014/main" id="{19F68C55-8847-1945-9C25-7D7C9E82E1AC}"/>
              </a:ext>
            </a:extLst>
          </p:cNvPr>
          <p:cNvSpPr/>
          <p:nvPr/>
        </p:nvSpPr>
        <p:spPr>
          <a:xfrm>
            <a:off x="6441329" y="2536448"/>
            <a:ext cx="5081958" cy="2123658"/>
          </a:xfrm>
          <a:prstGeom prst="rect">
            <a:avLst/>
          </a:prstGeom>
        </p:spPr>
        <p:txBody>
          <a:bodyPr wrap="square">
            <a:spAutoFit/>
          </a:bodyPr>
          <a:lstStyle/>
          <a:p>
            <a:endParaRPr lang="es-CO" sz="2200" dirty="0">
              <a:solidFill>
                <a:srgbClr val="000000"/>
              </a:solidFill>
              <a:latin typeface="Arial" panose="020B0604020202020204" pitchFamily="34" charset="0"/>
              <a:cs typeface="Arial" panose="020B0604020202020204" pitchFamily="34" charset="0"/>
            </a:endParaRPr>
          </a:p>
          <a:p>
            <a:r>
              <a:rPr lang="es-CO" sz="2200" dirty="0">
                <a:solidFill>
                  <a:srgbClr val="000000"/>
                </a:solidFill>
                <a:latin typeface="Arial" panose="020B0604020202020204" pitchFamily="34" charset="0"/>
                <a:cs typeface="Arial" panose="020B0604020202020204" pitchFamily="34" charset="0"/>
              </a:rPr>
              <a:t>El uso de herramientas validadas se asocia con un mejor cuidado nutricional y disminución de la prevalencia de malnutrición en pacientes hospitalizados.</a:t>
            </a:r>
            <a:r>
              <a:rPr lang="es-CO" sz="2200" baseline="30000" dirty="0">
                <a:solidFill>
                  <a:srgbClr val="000000"/>
                </a:solidFill>
                <a:latin typeface="Arial" panose="020B0604020202020204" pitchFamily="34" charset="0"/>
                <a:cs typeface="Arial" panose="020B0604020202020204" pitchFamily="34" charset="0"/>
              </a:rPr>
              <a:t>2</a:t>
            </a:r>
          </a:p>
        </p:txBody>
      </p:sp>
    </p:spTree>
    <p:extLst>
      <p:ext uri="{BB962C8B-B14F-4D97-AF65-F5344CB8AC3E}">
        <p14:creationId xmlns:p14="http://schemas.microsoft.com/office/powerpoint/2010/main" val="3042239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062FBA-6A40-D949-9348-7579DA163756}"/>
              </a:ext>
            </a:extLst>
          </p:cNvPr>
          <p:cNvSpPr>
            <a:spLocks noGrp="1"/>
          </p:cNvSpPr>
          <p:nvPr>
            <p:ph type="title"/>
          </p:nvPr>
        </p:nvSpPr>
        <p:spPr>
          <a:xfrm>
            <a:off x="2768113" y="148551"/>
            <a:ext cx="6667500" cy="1028676"/>
          </a:xfrm>
        </p:spPr>
        <p:txBody>
          <a:bodyPr>
            <a:normAutofit/>
          </a:bodyPr>
          <a:lstStyle/>
          <a:p>
            <a:pPr algn="ctr"/>
            <a:r>
              <a:rPr lang="es-CO" sz="3200" b="1" dirty="0">
                <a:solidFill>
                  <a:srgbClr val="1F1A34"/>
                </a:solidFill>
                <a:latin typeface="Arial" panose="020B0604020202020204" pitchFamily="34" charset="0"/>
                <a:cs typeface="Arial" panose="020B0604020202020204" pitchFamily="34" charset="0"/>
              </a:rPr>
              <a:t>Puntos clave para la tamización</a:t>
            </a:r>
          </a:p>
        </p:txBody>
      </p:sp>
      <p:pic>
        <p:nvPicPr>
          <p:cNvPr id="5" name="Imagen 4">
            <a:extLst>
              <a:ext uri="{FF2B5EF4-FFF2-40B4-BE49-F238E27FC236}">
                <a16:creationId xmlns:a16="http://schemas.microsoft.com/office/drawing/2014/main" id="{BA52E793-3AE7-7C47-8C35-241BEEDF0F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96913" y="49636"/>
            <a:ext cx="1683520" cy="969420"/>
          </a:xfrm>
          <a:prstGeom prst="rect">
            <a:avLst/>
          </a:prstGeom>
        </p:spPr>
      </p:pic>
      <p:grpSp>
        <p:nvGrpSpPr>
          <p:cNvPr id="3" name="Grupo 2"/>
          <p:cNvGrpSpPr/>
          <p:nvPr/>
        </p:nvGrpSpPr>
        <p:grpSpPr>
          <a:xfrm>
            <a:off x="1826818" y="1019056"/>
            <a:ext cx="8550089" cy="5189367"/>
            <a:chOff x="1746824" y="807252"/>
            <a:chExt cx="8550089" cy="5189367"/>
          </a:xfrm>
        </p:grpSpPr>
        <p:pic>
          <p:nvPicPr>
            <p:cNvPr id="6" name="Imagen 5">
              <a:extLst>
                <a:ext uri="{FF2B5EF4-FFF2-40B4-BE49-F238E27FC236}">
                  <a16:creationId xmlns:a16="http://schemas.microsoft.com/office/drawing/2014/main" id="{CB7E0F50-6E34-B045-A16B-7AEB177550B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746824" y="807252"/>
              <a:ext cx="8550089" cy="5035720"/>
            </a:xfrm>
            <a:prstGeom prst="rect">
              <a:avLst/>
            </a:prstGeom>
            <a:scene3d>
              <a:camera prst="orthographicFront"/>
              <a:lightRig rig="threePt" dir="t"/>
            </a:scene3d>
            <a:sp3d>
              <a:bevelT w="165100" prst="coolSlant"/>
            </a:sp3d>
          </p:spPr>
        </p:pic>
        <p:sp>
          <p:nvSpPr>
            <p:cNvPr id="7" name="CuadroTexto 6">
              <a:extLst>
                <a:ext uri="{FF2B5EF4-FFF2-40B4-BE49-F238E27FC236}">
                  <a16:creationId xmlns:a16="http://schemas.microsoft.com/office/drawing/2014/main" id="{75094385-D1C2-3F4E-9A8E-03C81BBAECD7}"/>
                </a:ext>
              </a:extLst>
            </p:cNvPr>
            <p:cNvSpPr txBox="1"/>
            <p:nvPr/>
          </p:nvSpPr>
          <p:spPr>
            <a:xfrm rot="20481256">
              <a:off x="2878436" y="2149796"/>
              <a:ext cx="2980303" cy="954107"/>
            </a:xfrm>
            <a:prstGeom prst="rect">
              <a:avLst/>
            </a:prstGeom>
            <a:noFill/>
          </p:spPr>
          <p:txBody>
            <a:bodyPr wrap="none" rtlCol="0">
              <a:spAutoFit/>
            </a:bodyPr>
            <a:lstStyle/>
            <a:p>
              <a:pPr algn="ctr"/>
              <a:r>
                <a:rPr lang="es-CO" sz="2800" b="1" dirty="0">
                  <a:solidFill>
                    <a:schemeClr val="bg1"/>
                  </a:solidFill>
                  <a:latin typeface="Arial" panose="020B0604020202020204" pitchFamily="34" charset="0"/>
                  <a:cs typeface="Arial" panose="020B0604020202020204" pitchFamily="34" charset="0"/>
                </a:rPr>
                <a:t>Pérdida de Peso</a:t>
              </a:r>
            </a:p>
            <a:p>
              <a:pPr algn="ctr"/>
              <a:r>
                <a:rPr lang="es-CO" sz="2800" b="1" dirty="0">
                  <a:solidFill>
                    <a:schemeClr val="bg1"/>
                  </a:solidFill>
                  <a:latin typeface="Arial" panose="020B0604020202020204" pitchFamily="34" charset="0"/>
                  <a:cs typeface="Arial" panose="020B0604020202020204" pitchFamily="34" charset="0"/>
                </a:rPr>
                <a:t>Involuntaria</a:t>
              </a:r>
            </a:p>
          </p:txBody>
        </p:sp>
        <p:sp>
          <p:nvSpPr>
            <p:cNvPr id="9" name="CuadroTexto 8">
              <a:extLst>
                <a:ext uri="{FF2B5EF4-FFF2-40B4-BE49-F238E27FC236}">
                  <a16:creationId xmlns:a16="http://schemas.microsoft.com/office/drawing/2014/main" id="{3295EE0F-19FD-8C4A-99E1-3D252F66DC37}"/>
                </a:ext>
              </a:extLst>
            </p:cNvPr>
            <p:cNvSpPr txBox="1"/>
            <p:nvPr/>
          </p:nvSpPr>
          <p:spPr>
            <a:xfrm>
              <a:off x="3339764" y="5411844"/>
              <a:ext cx="5811870" cy="584775"/>
            </a:xfrm>
            <a:prstGeom prst="rect">
              <a:avLst/>
            </a:prstGeom>
            <a:solidFill>
              <a:schemeClr val="bg1"/>
            </a:solidFill>
            <a:effectLst>
              <a:softEdge rad="215900"/>
            </a:effectLst>
          </p:spPr>
          <p:txBody>
            <a:bodyPr wrap="square" rtlCol="0">
              <a:spAutoFit/>
            </a:bodyPr>
            <a:lstStyle/>
            <a:p>
              <a:pPr algn="ctr"/>
              <a:r>
                <a:rPr lang="es-CO" sz="3200" dirty="0">
                  <a:solidFill>
                    <a:schemeClr val="accent5">
                      <a:lumMod val="50000"/>
                    </a:schemeClr>
                  </a:solidFill>
                  <a:latin typeface="Arial" panose="020B0604020202020204" pitchFamily="34" charset="0"/>
                  <a:cs typeface="Arial" panose="020B0604020202020204" pitchFamily="34" charset="0"/>
                </a:rPr>
                <a:t>Riesgo Nutricional</a:t>
              </a:r>
            </a:p>
          </p:txBody>
        </p:sp>
        <p:sp>
          <p:nvSpPr>
            <p:cNvPr id="8" name="CuadroTexto 7">
              <a:extLst>
                <a:ext uri="{FF2B5EF4-FFF2-40B4-BE49-F238E27FC236}">
                  <a16:creationId xmlns:a16="http://schemas.microsoft.com/office/drawing/2014/main" id="{DED143D4-9B46-0F46-B5F0-CC6690DA3CAB}"/>
                </a:ext>
              </a:extLst>
            </p:cNvPr>
            <p:cNvSpPr txBox="1"/>
            <p:nvPr/>
          </p:nvSpPr>
          <p:spPr>
            <a:xfrm rot="281460">
              <a:off x="5590702" y="2464796"/>
              <a:ext cx="3292167" cy="1815882"/>
            </a:xfrm>
            <a:prstGeom prst="rect">
              <a:avLst/>
            </a:prstGeom>
            <a:noFill/>
          </p:spPr>
          <p:txBody>
            <a:bodyPr wrap="square" rtlCol="0">
              <a:spAutoFit/>
            </a:bodyPr>
            <a:lstStyle/>
            <a:p>
              <a:pPr algn="ctr"/>
              <a:r>
                <a:rPr lang="es-CO" sz="2800" b="1" dirty="0">
                  <a:solidFill>
                    <a:schemeClr val="bg1"/>
                  </a:solidFill>
                  <a:latin typeface="Arial" panose="020B0604020202020204" pitchFamily="34" charset="0"/>
                  <a:cs typeface="Arial" panose="020B0604020202020204" pitchFamily="34" charset="0"/>
                </a:rPr>
                <a:t>Cambios en la Ingesta o Requerimientos no cubiertos</a:t>
              </a:r>
            </a:p>
          </p:txBody>
        </p:sp>
      </p:grpSp>
    </p:spTree>
    <p:extLst>
      <p:ext uri="{BB962C8B-B14F-4D97-AF65-F5344CB8AC3E}">
        <p14:creationId xmlns:p14="http://schemas.microsoft.com/office/powerpoint/2010/main" val="153099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188751"/>
            <a:ext cx="12192000" cy="981994"/>
          </a:xfrm>
        </p:spPr>
        <p:txBody>
          <a:bodyPr>
            <a:normAutofit/>
          </a:bodyPr>
          <a:lstStyle/>
          <a:p>
            <a:pPr algn="ctr"/>
            <a:r>
              <a:rPr lang="es-ES" sz="3200" b="1" dirty="0">
                <a:solidFill>
                  <a:srgbClr val="10253F"/>
                </a:solidFill>
                <a:latin typeface="Arial" panose="020B0604020202020204" pitchFamily="34" charset="0"/>
                <a:cs typeface="Arial" panose="020B0604020202020204" pitchFamily="34" charset="0"/>
              </a:rPr>
              <a:t>Herramientas de tamización</a:t>
            </a:r>
          </a:p>
        </p:txBody>
      </p:sp>
      <p:graphicFrame>
        <p:nvGraphicFramePr>
          <p:cNvPr id="4" name="Tabla 3"/>
          <p:cNvGraphicFramePr>
            <a:graphicFrameLocks noGrp="1"/>
          </p:cNvGraphicFramePr>
          <p:nvPr>
            <p:extLst>
              <p:ext uri="{D42A27DB-BD31-4B8C-83A1-F6EECF244321}">
                <p14:modId xmlns:p14="http://schemas.microsoft.com/office/powerpoint/2010/main" val="3254667734"/>
              </p:ext>
            </p:extLst>
          </p:nvPr>
        </p:nvGraphicFramePr>
        <p:xfrm>
          <a:off x="1209675" y="1441381"/>
          <a:ext cx="9646025" cy="3872750"/>
        </p:xfrm>
        <a:graphic>
          <a:graphicData uri="http://schemas.openxmlformats.org/drawingml/2006/table">
            <a:tbl>
              <a:tblPr firstRow="1" bandRow="1">
                <a:tableStyleId>{5C22544A-7EE6-4342-B048-85BDC9FD1C3A}</a:tableStyleId>
              </a:tblPr>
              <a:tblGrid>
                <a:gridCol w="1607670">
                  <a:extLst>
                    <a:ext uri="{9D8B030D-6E8A-4147-A177-3AD203B41FA5}">
                      <a16:colId xmlns:a16="http://schemas.microsoft.com/office/drawing/2014/main" val="20000"/>
                    </a:ext>
                  </a:extLst>
                </a:gridCol>
                <a:gridCol w="1030034">
                  <a:extLst>
                    <a:ext uri="{9D8B030D-6E8A-4147-A177-3AD203B41FA5}">
                      <a16:colId xmlns:a16="http://schemas.microsoft.com/office/drawing/2014/main" val="20001"/>
                    </a:ext>
                  </a:extLst>
                </a:gridCol>
                <a:gridCol w="1671569">
                  <a:extLst>
                    <a:ext uri="{9D8B030D-6E8A-4147-A177-3AD203B41FA5}">
                      <a16:colId xmlns:a16="http://schemas.microsoft.com/office/drawing/2014/main" val="20002"/>
                    </a:ext>
                  </a:extLst>
                </a:gridCol>
                <a:gridCol w="1579557">
                  <a:extLst>
                    <a:ext uri="{9D8B030D-6E8A-4147-A177-3AD203B41FA5}">
                      <a16:colId xmlns:a16="http://schemas.microsoft.com/office/drawing/2014/main" val="20003"/>
                    </a:ext>
                  </a:extLst>
                </a:gridCol>
                <a:gridCol w="1656233">
                  <a:extLst>
                    <a:ext uri="{9D8B030D-6E8A-4147-A177-3AD203B41FA5}">
                      <a16:colId xmlns:a16="http://schemas.microsoft.com/office/drawing/2014/main" val="20004"/>
                    </a:ext>
                  </a:extLst>
                </a:gridCol>
                <a:gridCol w="2100962">
                  <a:extLst>
                    <a:ext uri="{9D8B030D-6E8A-4147-A177-3AD203B41FA5}">
                      <a16:colId xmlns:a16="http://schemas.microsoft.com/office/drawing/2014/main" val="20005"/>
                    </a:ext>
                  </a:extLst>
                </a:gridCol>
              </a:tblGrid>
              <a:tr h="921700">
                <a:tc>
                  <a:txBody>
                    <a:bodyPr/>
                    <a:lstStyle/>
                    <a:p>
                      <a:pPr algn="ctr"/>
                      <a:r>
                        <a:rPr lang="es-ES" sz="1600" dirty="0">
                          <a:solidFill>
                            <a:schemeClr val="bg1"/>
                          </a:solidFill>
                          <a:latin typeface="Arial" panose="020B0604020202020204" pitchFamily="34" charset="0"/>
                          <a:cs typeface="Arial" panose="020B0604020202020204" pitchFamily="34" charset="0"/>
                        </a:rPr>
                        <a:t>Herramienta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algn="ctr"/>
                      <a:r>
                        <a:rPr lang="es-ES" sz="1600" b="1" dirty="0">
                          <a:solidFill>
                            <a:schemeClr val="bg1"/>
                          </a:solidFill>
                          <a:latin typeface="Arial" panose="020B0604020202020204" pitchFamily="34" charset="0"/>
                          <a:cs typeface="Arial" panose="020B0604020202020204" pitchFamily="34" charset="0"/>
                        </a:rPr>
                        <a:t>IMC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algn="ctr"/>
                      <a:r>
                        <a:rPr lang="es-ES" sz="1600" b="1" dirty="0">
                          <a:solidFill>
                            <a:schemeClr val="bg1"/>
                          </a:solidFill>
                          <a:latin typeface="Arial" panose="020B0604020202020204" pitchFamily="34" charset="0"/>
                          <a:cs typeface="Arial" panose="020B0604020202020204" pitchFamily="34" charset="0"/>
                        </a:rPr>
                        <a:t>Pérdida</a:t>
                      </a:r>
                      <a:r>
                        <a:rPr lang="es-ES" sz="1600" b="1" baseline="0" dirty="0">
                          <a:solidFill>
                            <a:schemeClr val="bg1"/>
                          </a:solidFill>
                          <a:latin typeface="Arial" panose="020B0604020202020204" pitchFamily="34" charset="0"/>
                          <a:cs typeface="Arial" panose="020B0604020202020204" pitchFamily="34" charset="0"/>
                        </a:rPr>
                        <a:t> Peso</a:t>
                      </a:r>
                      <a:endParaRPr lang="es-ES" sz="1600" b="1" dirty="0">
                        <a:solidFill>
                          <a:schemeClr val="bg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algn="ctr"/>
                      <a:r>
                        <a:rPr lang="es-ES" sz="1600" b="1" dirty="0">
                          <a:solidFill>
                            <a:schemeClr val="bg1"/>
                          </a:solidFill>
                          <a:latin typeface="Arial" panose="020B0604020202020204" pitchFamily="34" charset="0"/>
                          <a:cs typeface="Arial" panose="020B0604020202020204" pitchFamily="34" charset="0"/>
                        </a:rPr>
                        <a:t>Baja Ingesta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algn="ctr"/>
                      <a:r>
                        <a:rPr lang="es-ES" sz="1600" b="1" dirty="0">
                          <a:solidFill>
                            <a:schemeClr val="bg1"/>
                          </a:solidFill>
                          <a:latin typeface="Arial" panose="020B0604020202020204" pitchFamily="34" charset="0"/>
                          <a:cs typeface="Arial" panose="020B0604020202020204" pitchFamily="34" charset="0"/>
                        </a:rPr>
                        <a:t>Severidad Enfermedad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algn="ctr"/>
                      <a:r>
                        <a:rPr lang="es-ES" sz="1600" b="1" dirty="0">
                          <a:solidFill>
                            <a:schemeClr val="bg1"/>
                          </a:solidFill>
                          <a:latin typeface="Arial" panose="020B0604020202020204" pitchFamily="34" charset="0"/>
                          <a:cs typeface="Arial" panose="020B0604020202020204" pitchFamily="34" charset="0"/>
                        </a:rPr>
                        <a:t>Tiempo</a:t>
                      </a:r>
                      <a:r>
                        <a:rPr lang="es-ES" sz="1600" b="1" baseline="0" dirty="0">
                          <a:solidFill>
                            <a:schemeClr val="bg1"/>
                          </a:solidFill>
                          <a:latin typeface="Arial" panose="020B0604020202020204" pitchFamily="34" charset="0"/>
                          <a:cs typeface="Arial" panose="020B0604020202020204" pitchFamily="34" charset="0"/>
                        </a:rPr>
                        <a:t> promedio requerido</a:t>
                      </a:r>
                      <a:endParaRPr lang="es-ES" sz="1600" b="1" dirty="0">
                        <a:solidFill>
                          <a:schemeClr val="bg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extLst>
                  <a:ext uri="{0D108BD9-81ED-4DB2-BD59-A6C34878D82A}">
                    <a16:rowId xmlns:a16="http://schemas.microsoft.com/office/drawing/2014/main" val="10000"/>
                  </a:ext>
                </a:extLst>
              </a:tr>
              <a:tr h="590210">
                <a:tc>
                  <a:txBody>
                    <a:bodyPr/>
                    <a:lstStyle/>
                    <a:p>
                      <a:r>
                        <a:rPr lang="es-ES" dirty="0">
                          <a:solidFill>
                            <a:srgbClr val="1F1A34"/>
                          </a:solidFill>
                          <a:latin typeface="Arial" panose="020B0604020202020204" pitchFamily="34" charset="0"/>
                          <a:cs typeface="Arial" panose="020B0604020202020204" pitchFamily="34" charset="0"/>
                        </a:rPr>
                        <a:t>SNAQ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s-ES" dirty="0">
                        <a:solidFill>
                          <a:srgbClr val="1F1A3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ES" dirty="0">
                          <a:solidFill>
                            <a:srgbClr val="1F1A34"/>
                          </a:solidFill>
                          <a:latin typeface="Arial" panose="020B0604020202020204" pitchFamily="34" charset="0"/>
                          <a:cs typeface="Arial" panose="020B0604020202020204" pitchFamily="34" charset="0"/>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ES" dirty="0">
                          <a:solidFill>
                            <a:srgbClr val="1F1A34"/>
                          </a:solidFill>
                          <a:latin typeface="Arial" panose="020B0604020202020204" pitchFamily="34" charset="0"/>
                          <a:cs typeface="Arial" panose="020B0604020202020204" pitchFamily="34" charset="0"/>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s-ES" dirty="0">
                        <a:solidFill>
                          <a:srgbClr val="1F1A3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ES" dirty="0">
                          <a:solidFill>
                            <a:srgbClr val="1F1A34"/>
                          </a:solidFill>
                          <a:latin typeface="Arial" panose="020B0604020202020204" pitchFamily="34" charset="0"/>
                          <a:cs typeface="Arial" panose="020B0604020202020204" pitchFamily="34" charset="0"/>
                        </a:rPr>
                        <a:t>5 min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90210">
                <a:tc>
                  <a:txBody>
                    <a:bodyPr/>
                    <a:lstStyle/>
                    <a:p>
                      <a:r>
                        <a:rPr lang="es-ES" dirty="0">
                          <a:solidFill>
                            <a:srgbClr val="1F1A34"/>
                          </a:solidFill>
                          <a:latin typeface="Arial" panose="020B0604020202020204" pitchFamily="34" charset="0"/>
                          <a:cs typeface="Arial" panose="020B0604020202020204" pitchFamily="34" charset="0"/>
                        </a:rPr>
                        <a:t>MNA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ES" dirty="0">
                          <a:solidFill>
                            <a:srgbClr val="1F1A34"/>
                          </a:solidFill>
                          <a:latin typeface="Arial" panose="020B0604020202020204" pitchFamily="34" charset="0"/>
                          <a:cs typeface="Arial" panose="020B0604020202020204" pitchFamily="34" charset="0"/>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ES" dirty="0">
                          <a:solidFill>
                            <a:srgbClr val="1F1A34"/>
                          </a:solidFill>
                          <a:latin typeface="Arial" panose="020B0604020202020204" pitchFamily="34" charset="0"/>
                          <a:cs typeface="Arial" panose="020B0604020202020204" pitchFamily="34" charset="0"/>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ES" dirty="0">
                          <a:solidFill>
                            <a:srgbClr val="1F1A34"/>
                          </a:solidFill>
                          <a:latin typeface="Arial" panose="020B0604020202020204" pitchFamily="34" charset="0"/>
                          <a:cs typeface="Arial" panose="020B0604020202020204" pitchFamily="34" charset="0"/>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ES" dirty="0">
                          <a:solidFill>
                            <a:srgbClr val="1F1A34"/>
                          </a:solidFill>
                          <a:latin typeface="Arial" panose="020B0604020202020204" pitchFamily="34" charset="0"/>
                          <a:cs typeface="Arial" panose="020B0604020202020204" pitchFamily="34" charset="0"/>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ES" dirty="0">
                          <a:solidFill>
                            <a:srgbClr val="1F1A34"/>
                          </a:solidFill>
                          <a:latin typeface="Arial" panose="020B0604020202020204" pitchFamily="34" charset="0"/>
                          <a:cs typeface="Arial" panose="020B0604020202020204" pitchFamily="34" charset="0"/>
                        </a:rPr>
                        <a:t>5 min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90210">
                <a:tc>
                  <a:txBody>
                    <a:bodyPr/>
                    <a:lstStyle/>
                    <a:p>
                      <a:r>
                        <a:rPr lang="es-ES" dirty="0">
                          <a:solidFill>
                            <a:srgbClr val="1F1A34"/>
                          </a:solidFill>
                          <a:latin typeface="Arial" panose="020B0604020202020204" pitchFamily="34" charset="0"/>
                          <a:cs typeface="Arial" panose="020B0604020202020204" pitchFamily="34" charset="0"/>
                        </a:rPr>
                        <a:t>MUST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ES" dirty="0">
                          <a:solidFill>
                            <a:srgbClr val="1F1A34"/>
                          </a:solidFill>
                          <a:latin typeface="Arial" panose="020B0604020202020204" pitchFamily="34" charset="0"/>
                          <a:cs typeface="Arial" panose="020B0604020202020204" pitchFamily="34" charset="0"/>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ES" dirty="0">
                          <a:solidFill>
                            <a:srgbClr val="1F1A34"/>
                          </a:solidFill>
                          <a:latin typeface="Arial" panose="020B0604020202020204" pitchFamily="34" charset="0"/>
                          <a:cs typeface="Arial" panose="020B0604020202020204" pitchFamily="34" charset="0"/>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ES" dirty="0">
                          <a:solidFill>
                            <a:srgbClr val="1F1A34"/>
                          </a:solidFill>
                          <a:latin typeface="Arial" panose="020B0604020202020204" pitchFamily="34" charset="0"/>
                          <a:cs typeface="Arial" panose="020B0604020202020204" pitchFamily="34" charset="0"/>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ES" dirty="0">
                          <a:solidFill>
                            <a:srgbClr val="1F1A34"/>
                          </a:solidFill>
                          <a:latin typeface="Arial" panose="020B0604020202020204" pitchFamily="34" charset="0"/>
                          <a:cs typeface="Arial" panose="020B0604020202020204" pitchFamily="34" charset="0"/>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ES" dirty="0">
                          <a:solidFill>
                            <a:srgbClr val="1F1A34"/>
                          </a:solidFill>
                          <a:latin typeface="Arial" panose="020B0604020202020204" pitchFamily="34" charset="0"/>
                          <a:cs typeface="Arial" panose="020B0604020202020204" pitchFamily="34" charset="0"/>
                        </a:rPr>
                        <a:t>5 </a:t>
                      </a:r>
                      <a:r>
                        <a:rPr lang="es-ES" baseline="0" dirty="0">
                          <a:solidFill>
                            <a:srgbClr val="1F1A34"/>
                          </a:solidFill>
                          <a:latin typeface="Arial" panose="020B0604020202020204" pitchFamily="34" charset="0"/>
                          <a:cs typeface="Arial" panose="020B0604020202020204" pitchFamily="34" charset="0"/>
                        </a:rPr>
                        <a:t> - 8 min</a:t>
                      </a:r>
                      <a:endParaRPr lang="es-ES" dirty="0">
                        <a:solidFill>
                          <a:srgbClr val="1F1A3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90210">
                <a:tc>
                  <a:txBody>
                    <a:bodyPr/>
                    <a:lstStyle/>
                    <a:p>
                      <a:r>
                        <a:rPr lang="es-ES" dirty="0">
                          <a:solidFill>
                            <a:srgbClr val="1F1A34"/>
                          </a:solidFill>
                          <a:latin typeface="Arial" panose="020B0604020202020204" pitchFamily="34" charset="0"/>
                          <a:cs typeface="Arial" panose="020B0604020202020204" pitchFamily="34" charset="0"/>
                        </a:rPr>
                        <a:t>MST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s-ES" dirty="0">
                        <a:solidFill>
                          <a:srgbClr val="1F1A3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ES" dirty="0">
                          <a:solidFill>
                            <a:srgbClr val="1F1A34"/>
                          </a:solidFill>
                          <a:latin typeface="Arial" panose="020B0604020202020204" pitchFamily="34" charset="0"/>
                          <a:cs typeface="Arial" panose="020B0604020202020204" pitchFamily="34" charset="0"/>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ES" dirty="0">
                          <a:solidFill>
                            <a:srgbClr val="1F1A34"/>
                          </a:solidFill>
                          <a:latin typeface="Arial" panose="020B0604020202020204" pitchFamily="34" charset="0"/>
                          <a:cs typeface="Arial" panose="020B0604020202020204" pitchFamily="34" charset="0"/>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s-ES" dirty="0">
                        <a:solidFill>
                          <a:srgbClr val="1F1A3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ES" dirty="0">
                          <a:solidFill>
                            <a:srgbClr val="1F1A34"/>
                          </a:solidFill>
                          <a:latin typeface="Arial" panose="020B0604020202020204" pitchFamily="34" charset="0"/>
                          <a:cs typeface="Arial" panose="020B0604020202020204" pitchFamily="34" charset="0"/>
                        </a:rPr>
                        <a:t>No</a:t>
                      </a:r>
                      <a:r>
                        <a:rPr lang="es-ES" baseline="0" dirty="0">
                          <a:solidFill>
                            <a:srgbClr val="1F1A34"/>
                          </a:solidFill>
                          <a:latin typeface="Arial" panose="020B0604020202020204" pitchFamily="34" charset="0"/>
                          <a:cs typeface="Arial" panose="020B0604020202020204" pitchFamily="34" charset="0"/>
                        </a:rPr>
                        <a:t> reportado</a:t>
                      </a:r>
                      <a:endParaRPr lang="es-ES" dirty="0">
                        <a:solidFill>
                          <a:srgbClr val="1F1A3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590210">
                <a:tc>
                  <a:txBody>
                    <a:bodyPr/>
                    <a:lstStyle/>
                    <a:p>
                      <a:r>
                        <a:rPr lang="es-ES" dirty="0">
                          <a:solidFill>
                            <a:srgbClr val="1F1A34"/>
                          </a:solidFill>
                          <a:latin typeface="Arial" panose="020B0604020202020204" pitchFamily="34" charset="0"/>
                          <a:cs typeface="Arial" panose="020B0604020202020204" pitchFamily="34" charset="0"/>
                        </a:rPr>
                        <a:t>NRS 2002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ES" dirty="0">
                          <a:solidFill>
                            <a:srgbClr val="1F1A34"/>
                          </a:solidFill>
                          <a:latin typeface="Arial" panose="020B0604020202020204" pitchFamily="34" charset="0"/>
                          <a:cs typeface="Arial" panose="020B0604020202020204" pitchFamily="34" charset="0"/>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ES" dirty="0">
                          <a:solidFill>
                            <a:srgbClr val="1F1A34"/>
                          </a:solidFill>
                          <a:latin typeface="Arial" panose="020B0604020202020204" pitchFamily="34" charset="0"/>
                          <a:cs typeface="Arial" panose="020B0604020202020204" pitchFamily="34" charset="0"/>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ES" dirty="0">
                          <a:solidFill>
                            <a:srgbClr val="1F1A34"/>
                          </a:solidFill>
                          <a:latin typeface="Arial" panose="020B0604020202020204" pitchFamily="34" charset="0"/>
                          <a:cs typeface="Arial" panose="020B0604020202020204" pitchFamily="34" charset="0"/>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ES" dirty="0">
                          <a:solidFill>
                            <a:srgbClr val="1F1A34"/>
                          </a:solidFill>
                          <a:latin typeface="Arial" panose="020B0604020202020204" pitchFamily="34" charset="0"/>
                          <a:cs typeface="Arial" panose="020B0604020202020204" pitchFamily="34" charset="0"/>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ES" dirty="0">
                          <a:solidFill>
                            <a:srgbClr val="1F1A34"/>
                          </a:solidFill>
                          <a:latin typeface="Arial" panose="020B0604020202020204" pitchFamily="34" charset="0"/>
                          <a:cs typeface="Arial" panose="020B0604020202020204" pitchFamily="34" charset="0"/>
                        </a:rPr>
                        <a:t>10 min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5" name="Rectángulo 4"/>
          <p:cNvSpPr/>
          <p:nvPr/>
        </p:nvSpPr>
        <p:spPr>
          <a:xfrm>
            <a:off x="1209675" y="5959027"/>
            <a:ext cx="7210424" cy="400110"/>
          </a:xfrm>
          <a:prstGeom prst="rect">
            <a:avLst/>
          </a:prstGeom>
        </p:spPr>
        <p:txBody>
          <a:bodyPr wrap="square">
            <a:spAutoFit/>
          </a:bodyPr>
          <a:lstStyle/>
          <a:p>
            <a:r>
              <a:rPr lang="es-ES" sz="1000" b="1" i="1" dirty="0">
                <a:solidFill>
                  <a:schemeClr val="bg2">
                    <a:lumMod val="50000"/>
                  </a:schemeClr>
                </a:solidFill>
                <a:latin typeface="Arial" panose="020B0604020202020204" pitchFamily="34" charset="0"/>
                <a:cs typeface="Arial" panose="020B0604020202020204" pitchFamily="34" charset="0"/>
              </a:rPr>
              <a:t>Tomado de: </a:t>
            </a:r>
            <a:r>
              <a:rPr lang="es-ES" sz="1000" b="1" i="1" dirty="0" err="1">
                <a:solidFill>
                  <a:schemeClr val="bg2">
                    <a:lumMod val="50000"/>
                  </a:schemeClr>
                </a:solidFill>
                <a:latin typeface="Arial" panose="020B0604020202020204" pitchFamily="34" charset="0"/>
                <a:cs typeface="Arial" panose="020B0604020202020204" pitchFamily="34" charset="0"/>
              </a:rPr>
              <a:t>Ulibarri</a:t>
            </a:r>
            <a:r>
              <a:rPr lang="es-ES" sz="1000" b="1" i="1" dirty="0">
                <a:solidFill>
                  <a:schemeClr val="bg2">
                    <a:lumMod val="50000"/>
                  </a:schemeClr>
                </a:solidFill>
                <a:latin typeface="Arial" panose="020B0604020202020204" pitchFamily="34" charset="0"/>
                <a:cs typeface="Arial" panose="020B0604020202020204" pitchFamily="34" charset="0"/>
              </a:rPr>
              <a:t> J. I., Burgos R., Lobo G., Martínez M. A., Planas M., Pérez de la Cruz A. et al . Recomendaciones sobre la evaluación del riesgo de desnutrición en los pacientes hospitalizados. </a:t>
            </a:r>
            <a:r>
              <a:rPr lang="es-ES" sz="1000" b="1" i="1" dirty="0" err="1">
                <a:solidFill>
                  <a:schemeClr val="bg2">
                    <a:lumMod val="50000"/>
                  </a:schemeClr>
                </a:solidFill>
                <a:latin typeface="Arial" panose="020B0604020202020204" pitchFamily="34" charset="0"/>
                <a:cs typeface="Arial" panose="020B0604020202020204" pitchFamily="34" charset="0"/>
              </a:rPr>
              <a:t>Nutr</a:t>
            </a:r>
            <a:r>
              <a:rPr lang="es-ES" sz="1000" b="1" i="1" dirty="0">
                <a:solidFill>
                  <a:schemeClr val="bg2">
                    <a:lumMod val="50000"/>
                  </a:schemeClr>
                </a:solidFill>
                <a:latin typeface="Arial" panose="020B0604020202020204" pitchFamily="34" charset="0"/>
                <a:cs typeface="Arial" panose="020B0604020202020204" pitchFamily="34" charset="0"/>
              </a:rPr>
              <a:t>. </a:t>
            </a:r>
            <a:r>
              <a:rPr lang="es-ES" sz="1000" b="1" i="1" dirty="0" err="1">
                <a:solidFill>
                  <a:schemeClr val="bg2">
                    <a:lumMod val="50000"/>
                  </a:schemeClr>
                </a:solidFill>
                <a:latin typeface="Arial" panose="020B0604020202020204" pitchFamily="34" charset="0"/>
                <a:cs typeface="Arial" panose="020B0604020202020204" pitchFamily="34" charset="0"/>
              </a:rPr>
              <a:t>Hosp</a:t>
            </a:r>
            <a:r>
              <a:rPr lang="es-ES" sz="1000" b="1" i="1" dirty="0">
                <a:solidFill>
                  <a:schemeClr val="bg2">
                    <a:lumMod val="50000"/>
                  </a:schemeClr>
                </a:solidFill>
                <a:latin typeface="Arial" panose="020B0604020202020204" pitchFamily="34" charset="0"/>
                <a:cs typeface="Arial" panose="020B0604020202020204" pitchFamily="34" charset="0"/>
              </a:rPr>
              <a:t>.  [Internet]. 2009</a:t>
            </a:r>
          </a:p>
        </p:txBody>
      </p:sp>
      <p:pic>
        <p:nvPicPr>
          <p:cNvPr id="7" name="Imagen 6">
            <a:extLst>
              <a:ext uri="{FF2B5EF4-FFF2-40B4-BE49-F238E27FC236}">
                <a16:creationId xmlns:a16="http://schemas.microsoft.com/office/drawing/2014/main" id="{98EC8024-F86A-5B41-8B0D-817B245FDD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96913" y="49636"/>
            <a:ext cx="1683520" cy="969420"/>
          </a:xfrm>
          <a:prstGeom prst="rect">
            <a:avLst/>
          </a:prstGeom>
        </p:spPr>
      </p:pic>
      <p:sp>
        <p:nvSpPr>
          <p:cNvPr id="3" name="Elipse 2">
            <a:extLst>
              <a:ext uri="{FF2B5EF4-FFF2-40B4-BE49-F238E27FC236}">
                <a16:creationId xmlns:a16="http://schemas.microsoft.com/office/drawing/2014/main" id="{4F8D32C6-81DD-B24C-81DB-84A5E6A93C05}"/>
              </a:ext>
            </a:extLst>
          </p:cNvPr>
          <p:cNvSpPr/>
          <p:nvPr/>
        </p:nvSpPr>
        <p:spPr>
          <a:xfrm>
            <a:off x="3590925" y="1170744"/>
            <a:ext cx="3730999" cy="4322269"/>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335980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1707</TotalTime>
  <Words>5661</Words>
  <Application>Microsoft Office PowerPoint</Application>
  <PresentationFormat>Panorámica</PresentationFormat>
  <Paragraphs>732</Paragraphs>
  <Slides>34</Slides>
  <Notes>31</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34</vt:i4>
      </vt:variant>
    </vt:vector>
  </HeadingPairs>
  <TitlesOfParts>
    <vt:vector size="43" baseType="lpstr">
      <vt:lpstr>Arial</vt:lpstr>
      <vt:lpstr>Arial Bold</vt:lpstr>
      <vt:lpstr>Calibri</vt:lpstr>
      <vt:lpstr>Calibri Light</vt:lpstr>
      <vt:lpstr>Cambria</vt:lpstr>
      <vt:lpstr>Courier New</vt:lpstr>
      <vt:lpstr>Times New Roman</vt:lpstr>
      <vt:lpstr>Wingdings</vt:lpstr>
      <vt:lpstr>Tema de Office</vt:lpstr>
      <vt:lpstr>PROFESIONALES CLÍNICOS</vt:lpstr>
      <vt:lpstr>Objetivos</vt:lpstr>
      <vt:lpstr>Tamización vs Valoración</vt:lpstr>
      <vt:lpstr>Tamización nutricional</vt:lpstr>
      <vt:lpstr>Tamización vs Valoración</vt:lpstr>
      <vt:lpstr>¿A quién tamizar y cuándo hacerlo?</vt:lpstr>
      <vt:lpstr>Herramientas de tamización</vt:lpstr>
      <vt:lpstr>Puntos clave para la tamización</vt:lpstr>
      <vt:lpstr>Herramientas de tamización</vt:lpstr>
      <vt:lpstr>Comunidad: tamizaje universal MUST</vt:lpstr>
      <vt:lpstr>Plan de Intervención</vt:lpstr>
      <vt:lpstr>Hospitalización: NRS-2002</vt:lpstr>
      <vt:lpstr>Hospitalización: NRS-2002</vt:lpstr>
      <vt:lpstr>NRS-2002: Plan de Intervención</vt:lpstr>
      <vt:lpstr>Herramientas de Tamización para poblaciones específicas</vt:lpstr>
      <vt:lpstr>Población Geriátrica – MNA - SF</vt:lpstr>
      <vt:lpstr>Plan de intervención MNA - SF</vt:lpstr>
      <vt:lpstr>Paciente en Cuidado Intensivo – NUTRIC SCORE</vt:lpstr>
      <vt:lpstr>Interpretación- NUTRIC SCORE</vt:lpstr>
      <vt:lpstr>Paciente Oncológico – NUTRI-SCORE</vt:lpstr>
      <vt:lpstr>Paciente Oncológico – NUTRI-SCORE</vt:lpstr>
      <vt:lpstr>Paciente oncológico – NUTRI-SCORE</vt:lpstr>
      <vt:lpstr>Presentación de PowerPoint</vt:lpstr>
      <vt:lpstr>Valoración Nutricional</vt:lpstr>
      <vt:lpstr>Valoración Nutricional Objetiva</vt:lpstr>
      <vt:lpstr>Construir un Diagnóstico Nutricional </vt:lpstr>
      <vt:lpstr>Cuestionarios diagnósticos - ASPEN</vt:lpstr>
      <vt:lpstr>Cuestionarios Diagnósticos - GLIM</vt:lpstr>
      <vt:lpstr>GLIM: Criterios Diagnósticos de Malnutrición </vt:lpstr>
      <vt:lpstr>Umbrales de Severidad – basado en fenotipo</vt:lpstr>
      <vt:lpstr>Algoritmos Diagnósticos - ASPEN</vt:lpstr>
      <vt:lpstr>Algoritmos Diagnósticos - ESPEN</vt:lpstr>
      <vt:lpstr>La Importancia del Examen Físico</vt:lpstr>
      <vt:lpstr>Conclusiones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Renal</dc:title>
  <dc:creator>USER</dc:creator>
  <cp:lastModifiedBy>juan david florez casas</cp:lastModifiedBy>
  <cp:revision>145</cp:revision>
  <dcterms:created xsi:type="dcterms:W3CDTF">2019-03-12T20:23:04Z</dcterms:created>
  <dcterms:modified xsi:type="dcterms:W3CDTF">2020-09-28T23:52:34Z</dcterms:modified>
</cp:coreProperties>
</file>